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notesSlides/notesSlide16.xml" ContentType="application/vnd.openxmlformats-officedocument.presentationml.notesSlide+xml"/>
  <Override PartName="/ppt/comments/comment1.xml" ContentType="application/vnd.openxmlformats-officedocument.presentationml.comments+xml"/>
  <Override PartName="/ppt/tags/tag40.xml" ContentType="application/vnd.openxmlformats-officedocument.presentationml.tags+xml"/>
  <Override PartName="/ppt/notesSlides/notesSlide17.xml" ContentType="application/vnd.openxmlformats-officedocument.presentationml.notesSlide+xml"/>
  <Override PartName="/ppt/comments/comment2.xml" ContentType="application/vnd.openxmlformats-officedocument.presentationml.comments+xml"/>
  <Override PartName="/ppt/tags/tag41.xml" ContentType="application/vnd.openxmlformats-officedocument.presentationml.tags+xml"/>
  <Override PartName="/ppt/notesSlides/notesSlide18.xml" ContentType="application/vnd.openxmlformats-officedocument.presentationml.notesSlide+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notesSlides/notesSlide21.xml" ContentType="application/vnd.openxmlformats-officedocument.presentationml.notesSlide+xml"/>
  <Override PartName="/ppt/tags/tag45.xml" ContentType="application/vnd.openxmlformats-officedocument.presentationml.tags+xml"/>
  <Override PartName="/ppt/notesSlides/notesSlide22.xml" ContentType="application/vnd.openxmlformats-officedocument.presentationml.notesSlide+xml"/>
  <Override PartName="/ppt/tags/tag4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comments/comment3.xml" ContentType="application/vnd.openxmlformats-officedocument.presentationml.comments+xml"/>
  <Override PartName="/ppt/tags/tag58.xml" ContentType="application/vnd.openxmlformats-officedocument.presentationml.tags+xml"/>
  <Override PartName="/ppt/notesSlides/notesSlide36.xml" ContentType="application/vnd.openxmlformats-officedocument.presentationml.notesSlide+xml"/>
  <Override PartName="/ppt/tags/tag59.xml" ContentType="application/vnd.openxmlformats-officedocument.presentationml.tags+xml"/>
  <Override PartName="/ppt/notesSlides/notesSlide37.xml" ContentType="application/vnd.openxmlformats-officedocument.presentationml.notesSlide+xml"/>
  <Override PartName="/ppt/comments/comment4.xml" ContentType="application/vnd.openxmlformats-officedocument.presentationml.comments+xml"/>
  <Override PartName="/ppt/tags/tag60.xml" ContentType="application/vnd.openxmlformats-officedocument.presentationml.tags+xml"/>
  <Override PartName="/ppt/notesSlides/notesSlide38.xml" ContentType="application/vnd.openxmlformats-officedocument.presentationml.notesSlide+xml"/>
  <Override PartName="/ppt/tags/tag61.xml" ContentType="application/vnd.openxmlformats-officedocument.presentationml.tags+xml"/>
  <Override PartName="/ppt/notesSlides/notesSlide39.xml" ContentType="application/vnd.openxmlformats-officedocument.presentationml.notesSlide+xml"/>
  <Override PartName="/ppt/tags/tag62.xml" ContentType="application/vnd.openxmlformats-officedocument.presentationml.tags+xml"/>
  <Override PartName="/ppt/notesSlides/notesSlide40.xml" ContentType="application/vnd.openxmlformats-officedocument.presentationml.notesSlide+xml"/>
  <Override PartName="/ppt/tags/tag63.xml" ContentType="application/vnd.openxmlformats-officedocument.presentationml.tags+xml"/>
  <Override PartName="/ppt/notesSlides/notesSlide41.xml" ContentType="application/vnd.openxmlformats-officedocument.presentationml.notesSlide+xml"/>
  <Override PartName="/ppt/tags/tag64.xml" ContentType="application/vnd.openxmlformats-officedocument.presentationml.tags+xml"/>
  <Override PartName="/ppt/notesSlides/notesSlide42.xml" ContentType="application/vnd.openxmlformats-officedocument.presentationml.notesSlide+xml"/>
  <Override PartName="/ppt/tags/tag65.xml" ContentType="application/vnd.openxmlformats-officedocument.presentationml.tags+xml"/>
  <Override PartName="/ppt/notesSlides/notesSlide43.xml" ContentType="application/vnd.openxmlformats-officedocument.presentationml.notesSlide+xml"/>
  <Override PartName="/ppt/tags/tag66.xml" ContentType="application/vnd.openxmlformats-officedocument.presentationml.tags+xml"/>
  <Override PartName="/ppt/notesSlides/notesSlide44.xml" ContentType="application/vnd.openxmlformats-officedocument.presentationml.notesSlide+xml"/>
  <Override PartName="/ppt/tags/tag67.xml" ContentType="application/vnd.openxmlformats-officedocument.presentationml.tags+xml"/>
  <Override PartName="/ppt/notesSlides/notesSlide45.xml" ContentType="application/vnd.openxmlformats-officedocument.presentationml.notesSlide+xml"/>
  <Override PartName="/ppt/tags/tag68.xml" ContentType="application/vnd.openxmlformats-officedocument.presentationml.tags+xml"/>
  <Override PartName="/ppt/notesSlides/notesSlide46.xml" ContentType="application/vnd.openxmlformats-officedocument.presentationml.notesSlide+xml"/>
  <Override PartName="/ppt/tags/tag69.xml" ContentType="application/vnd.openxmlformats-officedocument.presentationml.tags+xml"/>
  <Override PartName="/ppt/notesSlides/notesSlide47.xml" ContentType="application/vnd.openxmlformats-officedocument.presentationml.notesSlide+xml"/>
  <Override PartName="/ppt/tags/tag70.xml" ContentType="application/vnd.openxmlformats-officedocument.presentationml.tags+xml"/>
  <Override PartName="/ppt/notesSlides/notesSlide48.xml" ContentType="application/vnd.openxmlformats-officedocument.presentationml.notesSlide+xml"/>
  <Override PartName="/ppt/tags/tag71.xml" ContentType="application/vnd.openxmlformats-officedocument.presentationml.tags+xml"/>
  <Override PartName="/ppt/notesSlides/notesSlide49.xml" ContentType="application/vnd.openxmlformats-officedocument.presentationml.notesSlide+xml"/>
  <Override PartName="/ppt/tags/tag72.xml" ContentType="application/vnd.openxmlformats-officedocument.presentationml.tags+xml"/>
  <Override PartName="/ppt/notesSlides/notesSlide50.xml" ContentType="application/vnd.openxmlformats-officedocument.presentationml.notesSlide+xml"/>
  <Override PartName="/ppt/tags/tag73.xml" ContentType="application/vnd.openxmlformats-officedocument.presentationml.tags+xml"/>
  <Override PartName="/ppt/notesSlides/notesSlide51.xml" ContentType="application/vnd.openxmlformats-officedocument.presentationml.notesSlide+xml"/>
  <Override PartName="/ppt/tags/tag74.xml" ContentType="application/vnd.openxmlformats-officedocument.presentationml.tags+xml"/>
  <Override PartName="/ppt/notesSlides/notesSlide52.xml" ContentType="application/vnd.openxmlformats-officedocument.presentationml.notesSlide+xml"/>
  <Override PartName="/ppt/tags/tag75.xml" ContentType="application/vnd.openxmlformats-officedocument.presentationml.tags+xml"/>
  <Override PartName="/ppt/notesSlides/notesSlide53.xml" ContentType="application/vnd.openxmlformats-officedocument.presentationml.notesSlide+xml"/>
  <Override PartName="/ppt/tags/tag76.xml" ContentType="application/vnd.openxmlformats-officedocument.presentationml.tags+xml"/>
  <Override PartName="/ppt/notesSlides/notesSlide54.xml" ContentType="application/vnd.openxmlformats-officedocument.presentationml.notesSlide+xml"/>
  <Override PartName="/ppt/tags/tag77.xml" ContentType="application/vnd.openxmlformats-officedocument.presentationml.tags+xml"/>
  <Override PartName="/ppt/notesSlides/notesSlide55.xml" ContentType="application/vnd.openxmlformats-officedocument.presentationml.notesSlide+xml"/>
  <Override PartName="/ppt/tags/tag78.xml" ContentType="application/vnd.openxmlformats-officedocument.presentationml.tags+xml"/>
  <Override PartName="/ppt/notesSlides/notesSlide56.xml" ContentType="application/vnd.openxmlformats-officedocument.presentationml.notesSlide+xml"/>
  <Override PartName="/ppt/tags/tag79.xml" ContentType="application/vnd.openxmlformats-officedocument.presentationml.tags+xml"/>
  <Override PartName="/ppt/notesSlides/notesSlide57.xml" ContentType="application/vnd.openxmlformats-officedocument.presentationml.notesSlide+xml"/>
  <Override PartName="/ppt/tags/tag80.xml" ContentType="application/vnd.openxmlformats-officedocument.presentationml.tags+xml"/>
  <Override PartName="/ppt/notesSlides/notesSlide58.xml" ContentType="application/vnd.openxmlformats-officedocument.presentationml.notesSlide+xml"/>
  <Override PartName="/ppt/tags/tag81.xml" ContentType="application/vnd.openxmlformats-officedocument.presentationml.tags+xml"/>
  <Override PartName="/ppt/notesSlides/notesSlide59.xml" ContentType="application/vnd.openxmlformats-officedocument.presentationml.notesSlide+xml"/>
  <Override PartName="/ppt/tags/tag82.xml" ContentType="application/vnd.openxmlformats-officedocument.presentationml.tags+xml"/>
  <Override PartName="/ppt/notesSlides/notesSlide60.xml" ContentType="application/vnd.openxmlformats-officedocument.presentationml.notesSlide+xml"/>
  <Override PartName="/ppt/tags/tag83.xml" ContentType="application/vnd.openxmlformats-officedocument.presentationml.tags+xml"/>
  <Override PartName="/ppt/notesSlides/notesSlide61.xml" ContentType="application/vnd.openxmlformats-officedocument.presentationml.notesSlide+xml"/>
  <Override PartName="/ppt/tags/tag84.xml" ContentType="application/vnd.openxmlformats-officedocument.presentationml.tags+xml"/>
  <Override PartName="/ppt/notesSlides/notesSlide62.xml" ContentType="application/vnd.openxmlformats-officedocument.presentationml.notesSlide+xml"/>
  <Override PartName="/ppt/tags/tag85.xml" ContentType="application/vnd.openxmlformats-officedocument.presentationml.tags+xml"/>
  <Override PartName="/ppt/notesSlides/notesSlide63.xml" ContentType="application/vnd.openxmlformats-officedocument.presentationml.notesSlide+xml"/>
  <Override PartName="/ppt/tags/tag86.xml" ContentType="application/vnd.openxmlformats-officedocument.presentationml.tags+xml"/>
  <Override PartName="/ppt/notesSlides/notesSlide64.xml" ContentType="application/vnd.openxmlformats-officedocument.presentationml.notesSlide+xml"/>
  <Override PartName="/ppt/tags/tag87.xml" ContentType="application/vnd.openxmlformats-officedocument.presentationml.tags+xml"/>
  <Override PartName="/ppt/notesSlides/notesSlide65.xml" ContentType="application/vnd.openxmlformats-officedocument.presentationml.notesSlide+xml"/>
  <Override PartName="/ppt/tags/tag88.xml" ContentType="application/vnd.openxmlformats-officedocument.presentationml.tags+xml"/>
  <Override PartName="/ppt/notesSlides/notesSlide66.xml" ContentType="application/vnd.openxmlformats-officedocument.presentationml.notesSlide+xml"/>
  <Override PartName="/ppt/tags/tag89.xml" ContentType="application/vnd.openxmlformats-officedocument.presentationml.tags+xml"/>
  <Override PartName="/ppt/notesSlides/notesSlide67.xml" ContentType="application/vnd.openxmlformats-officedocument.presentationml.notesSlide+xml"/>
  <Override PartName="/ppt/tags/tag90.xml" ContentType="application/vnd.openxmlformats-officedocument.presentationml.tags+xml"/>
  <Override PartName="/ppt/notesSlides/notesSlide68.xml" ContentType="application/vnd.openxmlformats-officedocument.presentationml.notesSlide+xml"/>
  <Override PartName="/ppt/tags/tag91.xml" ContentType="application/vnd.openxmlformats-officedocument.presentationml.tags+xml"/>
  <Override PartName="/ppt/notesSlides/notesSlide69.xml" ContentType="application/vnd.openxmlformats-officedocument.presentationml.notesSlide+xml"/>
  <Override PartName="/ppt/tags/tag92.xml" ContentType="application/vnd.openxmlformats-officedocument.presentationml.tags+xml"/>
  <Override PartName="/ppt/notesSlides/notesSlide70.xml" ContentType="application/vnd.openxmlformats-officedocument.presentationml.notesSlide+xml"/>
  <Override PartName="/ppt/tags/tag93.xml" ContentType="application/vnd.openxmlformats-officedocument.presentationml.tags+xml"/>
  <Override PartName="/ppt/notesSlides/notesSlide71.xml" ContentType="application/vnd.openxmlformats-officedocument.presentationml.notesSlide+xml"/>
  <Override PartName="/ppt/tags/tag94.xml" ContentType="application/vnd.openxmlformats-officedocument.presentationml.tags+xml"/>
  <Override PartName="/ppt/notesSlides/notesSlide72.xml" ContentType="application/vnd.openxmlformats-officedocument.presentationml.notesSlide+xml"/>
  <Override PartName="/ppt/tags/tag95.xml" ContentType="application/vnd.openxmlformats-officedocument.presentationml.tags+xml"/>
  <Override PartName="/ppt/notesSlides/notesSlide73.xml" ContentType="application/vnd.openxmlformats-officedocument.presentationml.notesSlide+xml"/>
  <Override PartName="/ppt/tags/tag96.xml" ContentType="application/vnd.openxmlformats-officedocument.presentationml.tags+xml"/>
  <Override PartName="/ppt/notesSlides/notesSlide74.xml" ContentType="application/vnd.openxmlformats-officedocument.presentationml.notesSlide+xml"/>
  <Override PartName="/ppt/tags/tag97.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4"/>
  </p:sldMasterIdLst>
  <p:notesMasterIdLst>
    <p:notesMasterId r:id="rId80"/>
  </p:notesMasterIdLst>
  <p:handoutMasterIdLst>
    <p:handoutMasterId r:id="rId81"/>
  </p:handoutMasterIdLst>
  <p:sldIdLst>
    <p:sldId id="488" r:id="rId5"/>
    <p:sldId id="489" r:id="rId6"/>
    <p:sldId id="490" r:id="rId7"/>
    <p:sldId id="491" r:id="rId8"/>
    <p:sldId id="492" r:id="rId9"/>
    <p:sldId id="493" r:id="rId10"/>
    <p:sldId id="494" r:id="rId11"/>
    <p:sldId id="495" r:id="rId12"/>
    <p:sldId id="496" r:id="rId13"/>
    <p:sldId id="497" r:id="rId14"/>
    <p:sldId id="469" r:id="rId15"/>
    <p:sldId id="471" r:id="rId16"/>
    <p:sldId id="475" r:id="rId17"/>
    <p:sldId id="292" r:id="rId18"/>
    <p:sldId id="293" r:id="rId19"/>
    <p:sldId id="294" r:id="rId20"/>
    <p:sldId id="295" r:id="rId21"/>
    <p:sldId id="410" r:id="rId22"/>
    <p:sldId id="407" r:id="rId23"/>
    <p:sldId id="409" r:id="rId24"/>
    <p:sldId id="448" r:id="rId25"/>
    <p:sldId id="416" r:id="rId26"/>
    <p:sldId id="302" r:id="rId27"/>
    <p:sldId id="487" r:id="rId28"/>
    <p:sldId id="305" r:id="rId29"/>
    <p:sldId id="304" r:id="rId30"/>
    <p:sldId id="306" r:id="rId31"/>
    <p:sldId id="443" r:id="rId32"/>
    <p:sldId id="411" r:id="rId33"/>
    <p:sldId id="375" r:id="rId34"/>
    <p:sldId id="476" r:id="rId35"/>
    <p:sldId id="435" r:id="rId36"/>
    <p:sldId id="436" r:id="rId37"/>
    <p:sldId id="473" r:id="rId38"/>
    <p:sldId id="486" r:id="rId39"/>
    <p:sldId id="472" r:id="rId40"/>
    <p:sldId id="439" r:id="rId41"/>
    <p:sldId id="440" r:id="rId42"/>
    <p:sldId id="441" r:id="rId43"/>
    <p:sldId id="310" r:id="rId44"/>
    <p:sldId id="311" r:id="rId45"/>
    <p:sldId id="312" r:id="rId46"/>
    <p:sldId id="373" r:id="rId47"/>
    <p:sldId id="446" r:id="rId48"/>
    <p:sldId id="318" r:id="rId49"/>
    <p:sldId id="485" r:id="rId50"/>
    <p:sldId id="477" r:id="rId51"/>
    <p:sldId id="433" r:id="rId52"/>
    <p:sldId id="324" r:id="rId53"/>
    <p:sldId id="327" r:id="rId54"/>
    <p:sldId id="328" r:id="rId55"/>
    <p:sldId id="330" r:id="rId56"/>
    <p:sldId id="484" r:id="rId57"/>
    <p:sldId id="444" r:id="rId58"/>
    <p:sldId id="434" r:id="rId59"/>
    <p:sldId id="478" r:id="rId60"/>
    <p:sldId id="338" r:id="rId61"/>
    <p:sldId id="429" r:id="rId62"/>
    <p:sldId id="430" r:id="rId63"/>
    <p:sldId id="336" r:id="rId64"/>
    <p:sldId id="432" r:id="rId65"/>
    <p:sldId id="479" r:id="rId66"/>
    <p:sldId id="481" r:id="rId67"/>
    <p:sldId id="482" r:id="rId68"/>
    <p:sldId id="483" r:id="rId69"/>
    <p:sldId id="463" r:id="rId70"/>
    <p:sldId id="480" r:id="rId71"/>
    <p:sldId id="342" r:id="rId72"/>
    <p:sldId id="458" r:id="rId73"/>
    <p:sldId id="260" r:id="rId74"/>
    <p:sldId id="353" r:id="rId75"/>
    <p:sldId id="464" r:id="rId76"/>
    <p:sldId id="451" r:id="rId77"/>
    <p:sldId id="452" r:id="rId78"/>
    <p:sldId id="354" r:id="rId79"/>
  </p:sldIdLst>
  <p:sldSz cx="12192000" cy="6858000"/>
  <p:notesSz cx="6858000" cy="9144000"/>
  <p:custDataLst>
    <p:tags r:id="rId82"/>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arefoot, Rob" initials="BR" lastIdx="126" clrIdx="1">
    <p:extLst>
      <p:ext uri="{19B8F6BF-5375-455C-9EA6-DF929625EA0E}">
        <p15:presenceInfo xmlns:p15="http://schemas.microsoft.com/office/powerpoint/2012/main" userId="S-1-5-21-1407069837-2091007605-538272213-30202807" providerId="AD"/>
      </p:ext>
    </p:extLst>
  </p:cmAuthor>
  <p:cmAuthor id="3" name="Barrera, Roland" initials="BR" lastIdx="92" clrIdx="2">
    <p:extLst>
      <p:ext uri="{19B8F6BF-5375-455C-9EA6-DF929625EA0E}">
        <p15:presenceInfo xmlns:p15="http://schemas.microsoft.com/office/powerpoint/2012/main" userId="S-1-5-21-1407069837-2091007605-538272213-316202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B06EFE-EC94-374D-8A76-DB8ABDC3C479}" v="19" dt="2020-08-18T21:07:43.962"/>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notesViewPr>
    <p:cSldViewPr snapToGrid="0">
      <p:cViewPr>
        <p:scale>
          <a:sx n="1" d="2"/>
          <a:sy n="1" d="2"/>
        </p:scale>
        <p:origin x="2708" y="1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89"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gs" Target="tags/tag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son Devereux" userId="1e8ae8d7-e1e4-41d7-b1aa-07c9c7bdc58a" providerId="ADAL" clId="{E7B06EFE-EC94-374D-8A76-DB8ABDC3C479}"/>
    <pc:docChg chg="modSld">
      <pc:chgData name="Season Devereux" userId="1e8ae8d7-e1e4-41d7-b1aa-07c9c7bdc58a" providerId="ADAL" clId="{E7B06EFE-EC94-374D-8A76-DB8ABDC3C479}" dt="2020-08-18T21:07:43.962" v="18" actId="20577"/>
      <pc:docMkLst>
        <pc:docMk/>
      </pc:docMkLst>
      <pc:sldChg chg="modSp mod modNotesTx">
        <pc:chgData name="Season Devereux" userId="1e8ae8d7-e1e4-41d7-b1aa-07c9c7bdc58a" providerId="ADAL" clId="{E7B06EFE-EC94-374D-8A76-DB8ABDC3C479}" dt="2020-08-18T21:07:24.643" v="11" actId="20577"/>
        <pc:sldMkLst>
          <pc:docMk/>
          <pc:sldMk cId="1650067902" sldId="375"/>
        </pc:sldMkLst>
        <pc:spChg chg="mod">
          <ac:chgData name="Season Devereux" userId="1e8ae8d7-e1e4-41d7-b1aa-07c9c7bdc58a" providerId="ADAL" clId="{E7B06EFE-EC94-374D-8A76-DB8ABDC3C479}" dt="2020-08-18T21:07:18.442" v="8" actId="20577"/>
          <ac:spMkLst>
            <pc:docMk/>
            <pc:sldMk cId="1650067902" sldId="375"/>
            <ac:spMk id="3" creationId="{00000000-0000-0000-0000-000000000000}"/>
          </ac:spMkLst>
        </pc:spChg>
      </pc:sldChg>
      <pc:sldChg chg="modNotesTx">
        <pc:chgData name="Season Devereux" userId="1e8ae8d7-e1e4-41d7-b1aa-07c9c7bdc58a" providerId="ADAL" clId="{E7B06EFE-EC94-374D-8A76-DB8ABDC3C479}" dt="2020-08-18T21:06:59.421" v="2" actId="20577"/>
        <pc:sldMkLst>
          <pc:docMk/>
          <pc:sldMk cId="431305720" sldId="416"/>
        </pc:sldMkLst>
      </pc:sldChg>
      <pc:sldChg chg="modNotesTx">
        <pc:chgData name="Season Devereux" userId="1e8ae8d7-e1e4-41d7-b1aa-07c9c7bdc58a" providerId="ADAL" clId="{E7B06EFE-EC94-374D-8A76-DB8ABDC3C479}" dt="2020-08-18T21:07:13.034" v="5" actId="20577"/>
        <pc:sldMkLst>
          <pc:docMk/>
          <pc:sldMk cId="379465201" sldId="443"/>
        </pc:sldMkLst>
      </pc:sldChg>
      <pc:sldChg chg="modNotesTx">
        <pc:chgData name="Season Devereux" userId="1e8ae8d7-e1e4-41d7-b1aa-07c9c7bdc58a" providerId="ADAL" clId="{E7B06EFE-EC94-374D-8A76-DB8ABDC3C479}" dt="2020-08-18T21:07:43.962" v="18" actId="20577"/>
        <pc:sldMkLst>
          <pc:docMk/>
          <pc:sldMk cId="2679179439" sldId="473"/>
        </pc:sldMkLst>
      </pc:sldChg>
      <pc:sldChg chg="modNotesTx">
        <pc:chgData name="Season Devereux" userId="1e8ae8d7-e1e4-41d7-b1aa-07c9c7bdc58a" providerId="ADAL" clId="{E7B06EFE-EC94-374D-8A76-DB8ABDC3C479}" dt="2020-08-18T21:07:29.565" v="14" actId="20577"/>
        <pc:sldMkLst>
          <pc:docMk/>
          <pc:sldMk cId="1070620241" sldId="48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4-09T11:36:10.560" idx="25">
    <p:pos x="6585" y="1994"/>
    <p:text>Based on the notes - I think all of the ones for Key Value are "Scalar" attribute types.
Are String, NUmber, and Boolean subtypes?
May be better to break this down into a table - not sure if students would confuse attribute types based on the example here.</p:text>
    <p:extLst>
      <p:ext uri="{C676402C-5697-4E1C-873F-D02D1690AC5C}">
        <p15:threadingInfo xmlns:p15="http://schemas.microsoft.com/office/powerpoint/2012/main" timeZoneBias="420"/>
      </p:ext>
    </p:extLst>
  </p:cm>
  <p:cm authorId="3" dt="2020-04-10T12:48:15.478" idx="18">
    <p:pos x="6585" y="2090"/>
    <p:text>It looks like they are not Scalar. Will have Chris check out</p:text>
    <p:extLst>
      <p:ext uri="{C676402C-5697-4E1C-873F-D02D1690AC5C}">
        <p15:threadingInfo xmlns:p15="http://schemas.microsoft.com/office/powerpoint/2012/main" timeZoneBias="300">
          <p15:parentCm authorId="2" idx="2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09T11:40:00.729" idx="28">
    <p:pos x="5773" y="2887"/>
    <p:text>What is "Standard" - does this need a definition?</p:text>
    <p:extLst>
      <p:ext uri="{C676402C-5697-4E1C-873F-D02D1690AC5C}">
        <p15:threadingInfo xmlns:p15="http://schemas.microsoft.com/office/powerpoint/2012/main" timeZoneBias="420"/>
      </p:ext>
    </p:extLst>
  </p:cm>
  <p:cm authorId="3" dt="2020-04-10T13:29:39.411" idx="19">
    <p:pos x="5773" y="2983"/>
    <p:text>Will need to loop in Chris But I think it means one item</p:text>
    <p:extLst>
      <p:ext uri="{C676402C-5697-4E1C-873F-D02D1690AC5C}">
        <p15:threadingInfo xmlns:p15="http://schemas.microsoft.com/office/powerpoint/2012/main" timeZoneBias="300">
          <p15:parentCm authorId="2" idx="2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4-09T12:00:04.578" idx="59">
    <p:pos x="5389" y="1869"/>
    <p:text>Seems out of place. This page is throwing me off - what's the story we're telling here.
Maybe move the "Create" up as an intro sentence (You can create a new table or update a current table to use on-demand mode. The Benefits are:</p:text>
    <p:extLst>
      <p:ext uri="{C676402C-5697-4E1C-873F-D02D1690AC5C}">
        <p15:threadingInfo xmlns:p15="http://schemas.microsoft.com/office/powerpoint/2012/main" timeZoneBias="420"/>
      </p:ext>
    </p:extLst>
  </p:cm>
  <p:cm authorId="2" dt="2020-04-09T12:01:33.508" idx="60">
    <p:pos x="5389" y="1965"/>
    <p:text>Or something like that - we've got a list of benefits and uses cases mixed in with how to do it.</p:text>
    <p:extLst>
      <p:ext uri="{C676402C-5697-4E1C-873F-D02D1690AC5C}">
        <p15:threadingInfo xmlns:p15="http://schemas.microsoft.com/office/powerpoint/2012/main" timeZoneBias="420">
          <p15:parentCm authorId="2" idx="59"/>
        </p15:threadingInfo>
      </p:ext>
    </p:extLst>
  </p:cm>
  <p:cm authorId="3" dt="2020-04-13T10:47:26.940" idx="48">
    <p:pos x="5389" y="2061"/>
    <p:text>Leaving for now. Will discuss with Chris</p:text>
    <p:extLst>
      <p:ext uri="{C676402C-5697-4E1C-873F-D02D1690AC5C}">
        <p15:threadingInfo xmlns:p15="http://schemas.microsoft.com/office/powerpoint/2012/main" timeZoneBias="300">
          <p15:parentCm authorId="2" idx="59"/>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4-09T12:20:14.136" idx="77">
    <p:pos x="6228" y="3425"/>
    <p:text>Is hte u' standard? It looks weird, so wanted to check...but everything has it in the output table.</p:text>
    <p:extLst>
      <p:ext uri="{C676402C-5697-4E1C-873F-D02D1690AC5C}">
        <p15:threadingInfo xmlns:p15="http://schemas.microsoft.com/office/powerpoint/2012/main" timeZoneBias="420"/>
      </p:ext>
    </p:extLst>
  </p:cm>
  <p:cm authorId="3" dt="2020-04-13T11:01:27.560" idx="55">
    <p:pos x="6228" y="3521"/>
    <p:text>Code, I will have Chris check it out</p:text>
    <p:extLst>
      <p:ext uri="{C676402C-5697-4E1C-873F-D02D1690AC5C}">
        <p15:threadingInfo xmlns:p15="http://schemas.microsoft.com/office/powerpoint/2012/main" timeZoneBias="300">
          <p15:parentCm authorId="2" idx="77"/>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979483-ACF5-4148-BF5F-A27F868C21E9}" type="doc">
      <dgm:prSet loTypeId="urn:microsoft.com/office/officeart/2005/8/layout/cycle4" loCatId="matrix" qsTypeId="urn:microsoft.com/office/officeart/2005/8/quickstyle/simple1" qsCatId="simple" csTypeId="urn:microsoft.com/office/officeart/2005/8/colors/accent1_2" csCatId="accent1" phldr="1"/>
      <dgm:spPr/>
      <dgm:t>
        <a:bodyPr rtlCol="0"/>
        <a:lstStyle/>
        <a:p>
          <a:pPr rtl="0"/>
          <a:endParaRPr lang="en-US"/>
        </a:p>
      </dgm:t>
    </dgm:pt>
    <dgm:pt modelId="{012325E8-3E0B-4C68-9AB6-F31A46402281}">
      <dgm:prSet phldrT="[Text]" custT="1"/>
      <dgm:spPr>
        <a:solidFill>
          <a:schemeClr val="accent3"/>
        </a:solidFill>
      </dgm:spPr>
      <dgm:t>
        <a:bodyPr rtlCol="0"/>
        <a:lstStyle/>
        <a:p>
          <a:pPr rtl="0"/>
          <a:r>
            <a:rPr lang="pt-br" sz="1400" b="0" i="0" dirty="0">
              <a:solidFill>
                <a:schemeClr val="accent1"/>
              </a:solidFill>
              <a:latin typeface="Amazon Ember" panose="02000000000000000000" pitchFamily="2" charset="0"/>
              <a:ea typeface="Amazon Ember" panose="02000000000000000000" pitchFamily="2" charset="0"/>
              <a:cs typeface="Amazon Ember Light" charset="0"/>
            </a:rPr>
            <a:t>Chave de partição: A</a:t>
          </a:r>
        </a:p>
      </dgm:t>
    </dgm:pt>
    <dgm:pt modelId="{5DBD2AA6-7A68-4B85-B0D0-0913277F1DF5}" type="parTrans" cxnId="{91BD1417-BA27-4B99-8863-0A2CC8CE7BD6}">
      <dgm:prSet/>
      <dgm:spPr/>
      <dgm:t>
        <a:bodyPr rtlCol="0"/>
        <a:lstStyle/>
        <a:p>
          <a:pPr rtl="0"/>
          <a:endParaRPr lang="en-US" b="0" i="0">
            <a:latin typeface="Amazon Ember Light" charset="0"/>
            <a:ea typeface="Amazon Ember Light" charset="0"/>
            <a:cs typeface="Amazon Ember Light" charset="0"/>
          </a:endParaRPr>
        </a:p>
      </dgm:t>
    </dgm:pt>
    <dgm:pt modelId="{5109506F-9137-4ADE-BE5C-8F22668D6C2A}" type="sibTrans" cxnId="{91BD1417-BA27-4B99-8863-0A2CC8CE7BD6}">
      <dgm:prSet/>
      <dgm:spPr/>
      <dgm:t>
        <a:bodyPr rtlCol="0"/>
        <a:lstStyle/>
        <a:p>
          <a:pPr rtl="0"/>
          <a:endParaRPr lang="en-US" b="0" i="0">
            <a:latin typeface="Amazon Ember Light" charset="0"/>
            <a:ea typeface="Amazon Ember Light" charset="0"/>
            <a:cs typeface="Amazon Ember Light" charset="0"/>
          </a:endParaRPr>
        </a:p>
      </dgm:t>
    </dgm:pt>
    <dgm:pt modelId="{B1B8BB8A-F709-45B9-BD6F-224EFAF51006}">
      <dgm:prSet phldrT="[Text]" custT="1"/>
      <dgm:spPr>
        <a:solidFill>
          <a:schemeClr val="accent3"/>
        </a:solidFill>
      </dgm:spPr>
      <dgm:t>
        <a:bodyPr rtlCol="0"/>
        <a:lstStyle/>
        <a:p>
          <a:pPr rtl="0"/>
          <a:r>
            <a:rPr lang="pt-br" sz="1400" b="0" i="0" dirty="0">
              <a:solidFill>
                <a:schemeClr val="accent1"/>
              </a:solidFill>
              <a:latin typeface="Amazon Ember" panose="02000000000000000000" pitchFamily="2" charset="0"/>
              <a:ea typeface="Amazon Ember" panose="02000000000000000000" pitchFamily="2" charset="0"/>
              <a:cs typeface="Amazon Ember Light" charset="0"/>
            </a:rPr>
            <a:t>Chave de partição: B</a:t>
          </a:r>
        </a:p>
      </dgm:t>
    </dgm:pt>
    <dgm:pt modelId="{F76A3C99-2081-47FD-9E5A-6632D067921E}" type="parTrans" cxnId="{27801EA2-88A1-445F-9E44-63C6D63D5564}">
      <dgm:prSet/>
      <dgm:spPr/>
      <dgm:t>
        <a:bodyPr rtlCol="0"/>
        <a:lstStyle/>
        <a:p>
          <a:pPr rtl="0"/>
          <a:endParaRPr lang="en-US" b="0" i="0">
            <a:latin typeface="Amazon Ember Light" charset="0"/>
            <a:ea typeface="Amazon Ember Light" charset="0"/>
            <a:cs typeface="Amazon Ember Light" charset="0"/>
          </a:endParaRPr>
        </a:p>
      </dgm:t>
    </dgm:pt>
    <dgm:pt modelId="{639927CD-74AA-49D1-B396-1DA14CCF6A8C}" type="sibTrans" cxnId="{27801EA2-88A1-445F-9E44-63C6D63D5564}">
      <dgm:prSet/>
      <dgm:spPr/>
      <dgm:t>
        <a:bodyPr rtlCol="0"/>
        <a:lstStyle/>
        <a:p>
          <a:pPr rtl="0"/>
          <a:endParaRPr lang="en-US" b="0" i="0">
            <a:latin typeface="Amazon Ember Light" charset="0"/>
            <a:ea typeface="Amazon Ember Light" charset="0"/>
            <a:cs typeface="Amazon Ember Light" charset="0"/>
          </a:endParaRPr>
        </a:p>
      </dgm:t>
    </dgm:pt>
    <dgm:pt modelId="{B3EF80BD-58C4-4C37-85C4-45B6660208CD}">
      <dgm:prSet phldrT="[Text]" custT="1"/>
      <dgm:spPr>
        <a:solidFill>
          <a:schemeClr val="accent3"/>
        </a:solidFill>
      </dgm:spPr>
      <dgm:t>
        <a:bodyPr rtlCol="0"/>
        <a:lstStyle/>
        <a:p>
          <a:pPr marL="176213" indent="-65088" algn="ctr" rtl="0"/>
          <a:r>
            <a:rPr lang="pt-br" sz="1400" b="0" i="0" spc="-30" baseline="0" dirty="0">
              <a:solidFill>
                <a:schemeClr val="accent1"/>
              </a:solidFill>
              <a:latin typeface="Amazon Ember" panose="02000000000000000000" pitchFamily="2" charset="0"/>
              <a:ea typeface="Amazon Ember" panose="02000000000000000000" pitchFamily="2" charset="0"/>
              <a:cs typeface="Amazon Ember Light" charset="0"/>
            </a:rPr>
            <a:t>Chave de partição: D</a:t>
          </a:r>
        </a:p>
      </dgm:t>
    </dgm:pt>
    <dgm:pt modelId="{4BF4E3D1-E581-4DE2-8B60-C5957FB0E8F5}" type="parTrans" cxnId="{3A6DAA48-EF11-42B5-96A8-CB7C908B0DC5}">
      <dgm:prSet/>
      <dgm:spPr/>
      <dgm:t>
        <a:bodyPr rtlCol="0"/>
        <a:lstStyle/>
        <a:p>
          <a:pPr rtl="0"/>
          <a:endParaRPr lang="en-US" b="0" i="0">
            <a:latin typeface="Amazon Ember Light" charset="0"/>
            <a:ea typeface="Amazon Ember Light" charset="0"/>
            <a:cs typeface="Amazon Ember Light" charset="0"/>
          </a:endParaRPr>
        </a:p>
      </dgm:t>
    </dgm:pt>
    <dgm:pt modelId="{9C084C9B-E1BD-4E1D-AD4B-6F295EE80AEF}" type="sibTrans" cxnId="{3A6DAA48-EF11-42B5-96A8-CB7C908B0DC5}">
      <dgm:prSet/>
      <dgm:spPr/>
      <dgm:t>
        <a:bodyPr rtlCol="0"/>
        <a:lstStyle/>
        <a:p>
          <a:pPr rtl="0"/>
          <a:endParaRPr lang="en-US" b="0" i="0">
            <a:latin typeface="Amazon Ember Light" charset="0"/>
            <a:ea typeface="Amazon Ember Light" charset="0"/>
            <a:cs typeface="Amazon Ember Light" charset="0"/>
          </a:endParaRPr>
        </a:p>
      </dgm:t>
    </dgm:pt>
    <dgm:pt modelId="{F6DDE8B8-6A5E-4F55-80DF-9AF31258D947}">
      <dgm:prSet phldrT="[Text]" custT="1"/>
      <dgm:spPr>
        <a:solidFill>
          <a:schemeClr val="accent3"/>
        </a:solidFill>
      </dgm:spPr>
      <dgm:t>
        <a:bodyPr rtlCol="0"/>
        <a:lstStyle/>
        <a:p>
          <a:pPr rtl="0"/>
          <a:r>
            <a:rPr lang="pt-br" sz="1400" b="0" i="0" dirty="0">
              <a:solidFill>
                <a:schemeClr val="accent1"/>
              </a:solidFill>
              <a:latin typeface="Amazon Ember" panose="02000000000000000000" pitchFamily="2" charset="0"/>
              <a:ea typeface="Amazon Ember" panose="02000000000000000000" pitchFamily="2" charset="0"/>
              <a:cs typeface="Amazon Ember Light" charset="0"/>
            </a:rPr>
            <a:t>Chave de partição: C</a:t>
          </a:r>
        </a:p>
      </dgm:t>
    </dgm:pt>
    <dgm:pt modelId="{CB4D6C06-CC02-4345-9DC6-1FF9489AF9F8}" type="parTrans" cxnId="{4F8B1332-BB90-4C99-BC69-DD6B3A84E4AD}">
      <dgm:prSet/>
      <dgm:spPr/>
      <dgm:t>
        <a:bodyPr rtlCol="0"/>
        <a:lstStyle/>
        <a:p>
          <a:pPr rtl="0"/>
          <a:endParaRPr lang="en-US" b="0" i="0">
            <a:latin typeface="Amazon Ember Light" charset="0"/>
            <a:ea typeface="Amazon Ember Light" charset="0"/>
            <a:cs typeface="Amazon Ember Light" charset="0"/>
          </a:endParaRPr>
        </a:p>
      </dgm:t>
    </dgm:pt>
    <dgm:pt modelId="{4DA90EC9-A749-45CA-8B2F-F4A5F7BC2BEE}" type="sibTrans" cxnId="{4F8B1332-BB90-4C99-BC69-DD6B3A84E4AD}">
      <dgm:prSet/>
      <dgm:spPr/>
      <dgm:t>
        <a:bodyPr rtlCol="0"/>
        <a:lstStyle/>
        <a:p>
          <a:pPr rtl="0"/>
          <a:endParaRPr lang="en-US" b="0" i="0">
            <a:latin typeface="Amazon Ember Light" charset="0"/>
            <a:ea typeface="Amazon Ember Light" charset="0"/>
            <a:cs typeface="Amazon Ember Light" charset="0"/>
          </a:endParaRPr>
        </a:p>
      </dgm:t>
    </dgm:pt>
    <dgm:pt modelId="{C3C45A78-921F-4181-ABA0-754E8F5A87C2}" type="pres">
      <dgm:prSet presAssocID="{C5979483-ACF5-4148-BF5F-A27F868C21E9}" presName="cycleMatrixDiagram" presStyleCnt="0">
        <dgm:presLayoutVars>
          <dgm:chMax val="1"/>
          <dgm:dir/>
          <dgm:animLvl val="lvl"/>
          <dgm:resizeHandles val="exact"/>
        </dgm:presLayoutVars>
      </dgm:prSet>
      <dgm:spPr/>
      <dgm:t>
        <a:bodyPr/>
        <a:lstStyle/>
        <a:p>
          <a:endParaRPr lang="en-US"/>
        </a:p>
      </dgm:t>
    </dgm:pt>
    <dgm:pt modelId="{BAB171E0-26AA-4D10-95B9-2409154D2DD1}" type="pres">
      <dgm:prSet presAssocID="{C5979483-ACF5-4148-BF5F-A27F868C21E9}" presName="children" presStyleCnt="0"/>
      <dgm:spPr/>
    </dgm:pt>
    <dgm:pt modelId="{D5A26AA1-A6B8-4698-9443-57175DCD7162}" type="pres">
      <dgm:prSet presAssocID="{C5979483-ACF5-4148-BF5F-A27F868C21E9}" presName="childPlaceholder" presStyleCnt="0"/>
      <dgm:spPr/>
    </dgm:pt>
    <dgm:pt modelId="{CDF65B98-42FC-4F1E-AF3E-061B7AA47DCF}" type="pres">
      <dgm:prSet presAssocID="{C5979483-ACF5-4148-BF5F-A27F868C21E9}" presName="circle" presStyleCnt="0"/>
      <dgm:spPr/>
    </dgm:pt>
    <dgm:pt modelId="{3F5FF62F-37FE-4ED9-A8F6-2688056E6345}" type="pres">
      <dgm:prSet presAssocID="{C5979483-ACF5-4148-BF5F-A27F868C21E9}" presName="quadrant1" presStyleLbl="node1" presStyleIdx="0" presStyleCnt="4">
        <dgm:presLayoutVars>
          <dgm:chMax val="1"/>
          <dgm:bulletEnabled val="1"/>
        </dgm:presLayoutVars>
      </dgm:prSet>
      <dgm:spPr/>
      <dgm:t>
        <a:bodyPr/>
        <a:lstStyle/>
        <a:p>
          <a:endParaRPr lang="en-US"/>
        </a:p>
      </dgm:t>
    </dgm:pt>
    <dgm:pt modelId="{80A9A7B0-5643-4A88-8056-4369CB2E1C0C}" type="pres">
      <dgm:prSet presAssocID="{C5979483-ACF5-4148-BF5F-A27F868C21E9}" presName="quadrant2" presStyleLbl="node1" presStyleIdx="1" presStyleCnt="4">
        <dgm:presLayoutVars>
          <dgm:chMax val="1"/>
          <dgm:bulletEnabled val="1"/>
        </dgm:presLayoutVars>
      </dgm:prSet>
      <dgm:spPr/>
      <dgm:t>
        <a:bodyPr/>
        <a:lstStyle/>
        <a:p>
          <a:endParaRPr lang="en-US"/>
        </a:p>
      </dgm:t>
    </dgm:pt>
    <dgm:pt modelId="{9F342DAF-4D4A-4F00-9321-AA4D8961D950}" type="pres">
      <dgm:prSet presAssocID="{C5979483-ACF5-4148-BF5F-A27F868C21E9}" presName="quadrant3" presStyleLbl="node1" presStyleIdx="2" presStyleCnt="4">
        <dgm:presLayoutVars>
          <dgm:chMax val="1"/>
          <dgm:bulletEnabled val="1"/>
        </dgm:presLayoutVars>
      </dgm:prSet>
      <dgm:spPr/>
      <dgm:t>
        <a:bodyPr/>
        <a:lstStyle/>
        <a:p>
          <a:endParaRPr lang="en-US"/>
        </a:p>
      </dgm:t>
    </dgm:pt>
    <dgm:pt modelId="{C0CCF9AF-F73E-4BD2-89EE-A42D2A54CEFE}" type="pres">
      <dgm:prSet presAssocID="{C5979483-ACF5-4148-BF5F-A27F868C21E9}" presName="quadrant4" presStyleLbl="node1" presStyleIdx="3" presStyleCnt="4">
        <dgm:presLayoutVars>
          <dgm:chMax val="1"/>
          <dgm:bulletEnabled val="1"/>
        </dgm:presLayoutVars>
      </dgm:prSet>
      <dgm:spPr/>
      <dgm:t>
        <a:bodyPr/>
        <a:lstStyle/>
        <a:p>
          <a:endParaRPr lang="en-US"/>
        </a:p>
      </dgm:t>
    </dgm:pt>
    <dgm:pt modelId="{4F581D1B-3161-4BD4-9CF1-C19B5331D3CC}" type="pres">
      <dgm:prSet presAssocID="{C5979483-ACF5-4148-BF5F-A27F868C21E9}" presName="quadrantPlaceholder" presStyleCnt="0"/>
      <dgm:spPr/>
    </dgm:pt>
    <dgm:pt modelId="{FF2B5BE4-1F59-4F1A-8966-647A6F03608E}" type="pres">
      <dgm:prSet presAssocID="{C5979483-ACF5-4148-BF5F-A27F868C21E9}" presName="center1" presStyleLbl="fgShp" presStyleIdx="0" presStyleCnt="2" custScaleX="164515" custScaleY="164514"/>
      <dgm:spPr>
        <a:solidFill>
          <a:schemeClr val="accent6"/>
        </a:solidFill>
        <a:ln>
          <a:noFill/>
        </a:ln>
      </dgm:spPr>
    </dgm:pt>
    <dgm:pt modelId="{EE07F1E7-A46D-45C2-BF18-E33018F91C88}" type="pres">
      <dgm:prSet presAssocID="{C5979483-ACF5-4148-BF5F-A27F868C21E9}" presName="center2" presStyleLbl="fgShp" presStyleIdx="1" presStyleCnt="2" custScaleX="164515" custScaleY="164514"/>
      <dgm:spPr>
        <a:solidFill>
          <a:schemeClr val="accent6"/>
        </a:solidFill>
        <a:ln>
          <a:noFill/>
        </a:ln>
      </dgm:spPr>
    </dgm:pt>
  </dgm:ptLst>
  <dgm:cxnLst>
    <dgm:cxn modelId="{27801EA2-88A1-445F-9E44-63C6D63D5564}" srcId="{C5979483-ACF5-4148-BF5F-A27F868C21E9}" destId="{B1B8BB8A-F709-45B9-BD6F-224EFAF51006}" srcOrd="1" destOrd="0" parTransId="{F76A3C99-2081-47FD-9E5A-6632D067921E}" sibTransId="{639927CD-74AA-49D1-B396-1DA14CCF6A8C}"/>
    <dgm:cxn modelId="{3A6DAA48-EF11-42B5-96A8-CB7C908B0DC5}" srcId="{C5979483-ACF5-4148-BF5F-A27F868C21E9}" destId="{B3EF80BD-58C4-4C37-85C4-45B6660208CD}" srcOrd="2" destOrd="0" parTransId="{4BF4E3D1-E581-4DE2-8B60-C5957FB0E8F5}" sibTransId="{9C084C9B-E1BD-4E1D-AD4B-6F295EE80AEF}"/>
    <dgm:cxn modelId="{91BD1417-BA27-4B99-8863-0A2CC8CE7BD6}" srcId="{C5979483-ACF5-4148-BF5F-A27F868C21E9}" destId="{012325E8-3E0B-4C68-9AB6-F31A46402281}" srcOrd="0" destOrd="0" parTransId="{5DBD2AA6-7A68-4B85-B0D0-0913277F1DF5}" sibTransId="{5109506F-9137-4ADE-BE5C-8F22668D6C2A}"/>
    <dgm:cxn modelId="{9A666359-797C-6946-8A5F-9E0DF59D3998}" type="presOf" srcId="{C5979483-ACF5-4148-BF5F-A27F868C21E9}" destId="{C3C45A78-921F-4181-ABA0-754E8F5A87C2}" srcOrd="0" destOrd="0" presId="urn:microsoft.com/office/officeart/2005/8/layout/cycle4"/>
    <dgm:cxn modelId="{D1814290-2745-BE4D-A923-2989D2301278}" type="presOf" srcId="{012325E8-3E0B-4C68-9AB6-F31A46402281}" destId="{3F5FF62F-37FE-4ED9-A8F6-2688056E6345}" srcOrd="0" destOrd="0" presId="urn:microsoft.com/office/officeart/2005/8/layout/cycle4"/>
    <dgm:cxn modelId="{4F8B1332-BB90-4C99-BC69-DD6B3A84E4AD}" srcId="{C5979483-ACF5-4148-BF5F-A27F868C21E9}" destId="{F6DDE8B8-6A5E-4F55-80DF-9AF31258D947}" srcOrd="3" destOrd="0" parTransId="{CB4D6C06-CC02-4345-9DC6-1FF9489AF9F8}" sibTransId="{4DA90EC9-A749-45CA-8B2F-F4A5F7BC2BEE}"/>
    <dgm:cxn modelId="{B8DC44ED-1E8F-254A-AF51-13BD23B2E7F8}" type="presOf" srcId="{B1B8BB8A-F709-45B9-BD6F-224EFAF51006}" destId="{80A9A7B0-5643-4A88-8056-4369CB2E1C0C}" srcOrd="0" destOrd="0" presId="urn:microsoft.com/office/officeart/2005/8/layout/cycle4"/>
    <dgm:cxn modelId="{83BEFA28-C7C3-CF40-813D-5DEFE88CAF77}" type="presOf" srcId="{F6DDE8B8-6A5E-4F55-80DF-9AF31258D947}" destId="{C0CCF9AF-F73E-4BD2-89EE-A42D2A54CEFE}" srcOrd="0" destOrd="0" presId="urn:microsoft.com/office/officeart/2005/8/layout/cycle4"/>
    <dgm:cxn modelId="{3DFB2A79-C417-4C47-841B-A187F1C633CF}" type="presOf" srcId="{B3EF80BD-58C4-4C37-85C4-45B6660208CD}" destId="{9F342DAF-4D4A-4F00-9321-AA4D8961D950}" srcOrd="0" destOrd="0" presId="urn:microsoft.com/office/officeart/2005/8/layout/cycle4"/>
    <dgm:cxn modelId="{E4FD5BD6-3F22-5842-A90A-AA6CD7ACFC54}" type="presParOf" srcId="{C3C45A78-921F-4181-ABA0-754E8F5A87C2}" destId="{BAB171E0-26AA-4D10-95B9-2409154D2DD1}" srcOrd="0" destOrd="0" presId="urn:microsoft.com/office/officeart/2005/8/layout/cycle4"/>
    <dgm:cxn modelId="{092AF2DE-6483-4045-AB6D-FE2A97B4C33C}" type="presParOf" srcId="{BAB171E0-26AA-4D10-95B9-2409154D2DD1}" destId="{D5A26AA1-A6B8-4698-9443-57175DCD7162}" srcOrd="0" destOrd="0" presId="urn:microsoft.com/office/officeart/2005/8/layout/cycle4"/>
    <dgm:cxn modelId="{82F280A6-6E3E-AC43-BF9C-151B68709BEB}" type="presParOf" srcId="{C3C45A78-921F-4181-ABA0-754E8F5A87C2}" destId="{CDF65B98-42FC-4F1E-AF3E-061B7AA47DCF}" srcOrd="1" destOrd="0" presId="urn:microsoft.com/office/officeart/2005/8/layout/cycle4"/>
    <dgm:cxn modelId="{6C155920-56C9-2247-ACDB-26DF74395BE1}" type="presParOf" srcId="{CDF65B98-42FC-4F1E-AF3E-061B7AA47DCF}" destId="{3F5FF62F-37FE-4ED9-A8F6-2688056E6345}" srcOrd="0" destOrd="0" presId="urn:microsoft.com/office/officeart/2005/8/layout/cycle4"/>
    <dgm:cxn modelId="{262D8CC0-5518-7D4D-9FB6-79F42B86DD54}" type="presParOf" srcId="{CDF65B98-42FC-4F1E-AF3E-061B7AA47DCF}" destId="{80A9A7B0-5643-4A88-8056-4369CB2E1C0C}" srcOrd="1" destOrd="0" presId="urn:microsoft.com/office/officeart/2005/8/layout/cycle4"/>
    <dgm:cxn modelId="{51BC70DC-3817-134A-A207-858DBC5E2E95}" type="presParOf" srcId="{CDF65B98-42FC-4F1E-AF3E-061B7AA47DCF}" destId="{9F342DAF-4D4A-4F00-9321-AA4D8961D950}" srcOrd="2" destOrd="0" presId="urn:microsoft.com/office/officeart/2005/8/layout/cycle4"/>
    <dgm:cxn modelId="{08A069B4-9367-CC40-9CA8-7F8F5B01557A}" type="presParOf" srcId="{CDF65B98-42FC-4F1E-AF3E-061B7AA47DCF}" destId="{C0CCF9AF-F73E-4BD2-89EE-A42D2A54CEFE}" srcOrd="3" destOrd="0" presId="urn:microsoft.com/office/officeart/2005/8/layout/cycle4"/>
    <dgm:cxn modelId="{A6BBC5F2-B41C-654D-9986-8895AF64A950}" type="presParOf" srcId="{CDF65B98-42FC-4F1E-AF3E-061B7AA47DCF}" destId="{4F581D1B-3161-4BD4-9CF1-C19B5331D3CC}" srcOrd="4" destOrd="0" presId="urn:microsoft.com/office/officeart/2005/8/layout/cycle4"/>
    <dgm:cxn modelId="{FB6FD3FA-DA6E-C04E-9029-66945D15755B}" type="presParOf" srcId="{C3C45A78-921F-4181-ABA0-754E8F5A87C2}" destId="{FF2B5BE4-1F59-4F1A-8966-647A6F03608E}" srcOrd="2" destOrd="0" presId="urn:microsoft.com/office/officeart/2005/8/layout/cycle4"/>
    <dgm:cxn modelId="{EB264AD0-28EA-B04F-BF57-CD6E7CF82D47}" type="presParOf" srcId="{C3C45A78-921F-4181-ABA0-754E8F5A87C2}" destId="{EE07F1E7-A46D-45C2-BF18-E33018F91C88}"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F62F-37FE-4ED9-A8F6-2688056E6345}">
      <dsp:nvSpPr>
        <dsp:cNvPr id="0" name=""/>
        <dsp:cNvSpPr/>
      </dsp:nvSpPr>
      <dsp:spPr>
        <a:xfrm>
          <a:off x="845942" y="192126"/>
          <a:ext cx="1459488" cy="1459488"/>
        </a:xfrm>
        <a:prstGeom prst="pieWedg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lvl="0" algn="ctr" defTabSz="622300" rtl="0">
            <a:lnSpc>
              <a:spcPct val="90000"/>
            </a:lnSpc>
            <a:spcBef>
              <a:spcPct val="0"/>
            </a:spcBef>
            <a:spcAft>
              <a:spcPct val="35000"/>
            </a:spcAft>
          </a:pPr>
          <a:r>
            <a:rPr lang="pt-br" sz="1400" b="0" i="0" kern="1200" dirty="0">
              <a:solidFill>
                <a:schemeClr val="accent1"/>
              </a:solidFill>
              <a:latin typeface="Amazon Ember" panose="02000000000000000000" pitchFamily="2" charset="0"/>
              <a:ea typeface="Amazon Ember" panose="02000000000000000000" pitchFamily="2" charset="0"/>
              <a:cs typeface="Amazon Ember Light" charset="0"/>
            </a:rPr>
            <a:t>Chave de partição: A</a:t>
          </a:r>
        </a:p>
      </dsp:txBody>
      <dsp:txXfrm>
        <a:off x="1273416" y="619600"/>
        <a:ext cx="1032014" cy="1032014"/>
      </dsp:txXfrm>
    </dsp:sp>
    <dsp:sp modelId="{80A9A7B0-5643-4A88-8056-4369CB2E1C0C}">
      <dsp:nvSpPr>
        <dsp:cNvPr id="0" name=""/>
        <dsp:cNvSpPr/>
      </dsp:nvSpPr>
      <dsp:spPr>
        <a:xfrm rot="5400000">
          <a:off x="2372844" y="192126"/>
          <a:ext cx="1459488" cy="1459488"/>
        </a:xfrm>
        <a:prstGeom prst="pieWedg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lvl="0" algn="ctr" defTabSz="622300" rtl="0">
            <a:lnSpc>
              <a:spcPct val="90000"/>
            </a:lnSpc>
            <a:spcBef>
              <a:spcPct val="0"/>
            </a:spcBef>
            <a:spcAft>
              <a:spcPct val="35000"/>
            </a:spcAft>
          </a:pPr>
          <a:r>
            <a:rPr lang="pt-br" sz="1400" b="0" i="0" kern="1200" dirty="0">
              <a:solidFill>
                <a:schemeClr val="accent1"/>
              </a:solidFill>
              <a:latin typeface="Amazon Ember" panose="02000000000000000000" pitchFamily="2" charset="0"/>
              <a:ea typeface="Amazon Ember" panose="02000000000000000000" pitchFamily="2" charset="0"/>
              <a:cs typeface="Amazon Ember Light" charset="0"/>
            </a:rPr>
            <a:t>Chave de partição: B</a:t>
          </a:r>
        </a:p>
      </dsp:txBody>
      <dsp:txXfrm rot="-5400000">
        <a:off x="2372844" y="619600"/>
        <a:ext cx="1032014" cy="1032014"/>
      </dsp:txXfrm>
    </dsp:sp>
    <dsp:sp modelId="{9F342DAF-4D4A-4F00-9321-AA4D8961D950}">
      <dsp:nvSpPr>
        <dsp:cNvPr id="0" name=""/>
        <dsp:cNvSpPr/>
      </dsp:nvSpPr>
      <dsp:spPr>
        <a:xfrm rot="10800000">
          <a:off x="2372844" y="1719028"/>
          <a:ext cx="1459488" cy="1459488"/>
        </a:xfrm>
        <a:prstGeom prst="pieWedg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marL="176213" lvl="0" indent="-65088" algn="ctr" defTabSz="622300" rtl="0">
            <a:lnSpc>
              <a:spcPct val="90000"/>
            </a:lnSpc>
            <a:spcBef>
              <a:spcPct val="0"/>
            </a:spcBef>
            <a:spcAft>
              <a:spcPct val="35000"/>
            </a:spcAft>
          </a:pPr>
          <a:r>
            <a:rPr lang="pt-br" sz="1400" b="0" i="0" kern="1200" spc="-30" baseline="0" dirty="0">
              <a:solidFill>
                <a:schemeClr val="accent1"/>
              </a:solidFill>
              <a:latin typeface="Amazon Ember" panose="02000000000000000000" pitchFamily="2" charset="0"/>
              <a:ea typeface="Amazon Ember" panose="02000000000000000000" pitchFamily="2" charset="0"/>
              <a:cs typeface="Amazon Ember Light" charset="0"/>
            </a:rPr>
            <a:t>Chave de partição: D</a:t>
          </a:r>
        </a:p>
      </dsp:txBody>
      <dsp:txXfrm rot="10800000">
        <a:off x="2372844" y="1719028"/>
        <a:ext cx="1032014" cy="1032014"/>
      </dsp:txXfrm>
    </dsp:sp>
    <dsp:sp modelId="{C0CCF9AF-F73E-4BD2-89EE-A42D2A54CEFE}">
      <dsp:nvSpPr>
        <dsp:cNvPr id="0" name=""/>
        <dsp:cNvSpPr/>
      </dsp:nvSpPr>
      <dsp:spPr>
        <a:xfrm rot="16200000">
          <a:off x="845942" y="1719028"/>
          <a:ext cx="1459488" cy="1459488"/>
        </a:xfrm>
        <a:prstGeom prst="pieWedg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lvl="0" algn="ctr" defTabSz="622300" rtl="0">
            <a:lnSpc>
              <a:spcPct val="90000"/>
            </a:lnSpc>
            <a:spcBef>
              <a:spcPct val="0"/>
            </a:spcBef>
            <a:spcAft>
              <a:spcPct val="35000"/>
            </a:spcAft>
          </a:pPr>
          <a:r>
            <a:rPr lang="pt-br" sz="1400" b="0" i="0" kern="1200" dirty="0">
              <a:solidFill>
                <a:schemeClr val="accent1"/>
              </a:solidFill>
              <a:latin typeface="Amazon Ember" panose="02000000000000000000" pitchFamily="2" charset="0"/>
              <a:ea typeface="Amazon Ember" panose="02000000000000000000" pitchFamily="2" charset="0"/>
              <a:cs typeface="Amazon Ember Light" charset="0"/>
            </a:rPr>
            <a:t>Chave de partição: C</a:t>
          </a:r>
        </a:p>
      </dsp:txBody>
      <dsp:txXfrm rot="5400000">
        <a:off x="1273416" y="1719028"/>
        <a:ext cx="1032014" cy="1032014"/>
      </dsp:txXfrm>
    </dsp:sp>
    <dsp:sp modelId="{FF2B5BE4-1F59-4F1A-8966-647A6F03608E}">
      <dsp:nvSpPr>
        <dsp:cNvPr id="0" name=""/>
        <dsp:cNvSpPr/>
      </dsp:nvSpPr>
      <dsp:spPr>
        <a:xfrm>
          <a:off x="1924633" y="1240619"/>
          <a:ext cx="829009" cy="720873"/>
        </a:xfrm>
        <a:prstGeom prst="circularArrow">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E07F1E7-A46D-45C2-BF18-E33018F91C88}">
      <dsp:nvSpPr>
        <dsp:cNvPr id="0" name=""/>
        <dsp:cNvSpPr/>
      </dsp:nvSpPr>
      <dsp:spPr>
        <a:xfrm rot="10800000">
          <a:off x="1924633" y="1409151"/>
          <a:ext cx="829009" cy="720873"/>
        </a:xfrm>
        <a:prstGeom prst="circularArrow">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298FB97-EEE8-A641-B9BA-ACE8418557CD}" type="slidenum">
              <a:rPr lang="en-US" smtClean="0"/>
              <a:t>‹#›</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10/1/2020</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092397-0699-5249-96BB-FDA4CA85BF35}" type="slidenum">
              <a:rPr lang="en-US" smtClean="0"/>
              <a:t>‹#›</a:t>
            </a:fld>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Partitions.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docs.aws.amazon.com/amazondynamodb/latest/developerguide/WorkingWithTables.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Partition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ReadConsistency.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ocs.aws.amazon.com/amazondynamodb/latest/developerguide/WorkingWithTable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support"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aws.amazon.com/about-aws/whats-new/2018/12/amazon-dynamodb-increases-the-number-of-global-secondary-indexes-and-projected-index-attributes-you-can-create-per-table/" TargetMode="External"/><Relationship Id="rId4" Type="http://schemas.openxmlformats.org/officeDocument/2006/relationships/hyperlink" Target="https://docs.aws.amazon.com/amazondynamodb/latest/developerguide/Limits.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cs.aws.amazon.com/amazondynamodb/latest/developerguide/SecondaryIndexes.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ocs.aws.amazon.com/amazondynamodb/latest/developerguide/Stream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ocs.aws.amazon.com/amazondynamodb/latest/developerguide/ORM.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docs.aws.amazon.com/amazondynamodb/latest/developerguide/DynamoDBContext.VersionSupport.html" TargetMode="External"/><Relationship Id="rId4" Type="http://schemas.openxmlformats.org/officeDocument/2006/relationships/hyperlink" Target="http://docs.aws.amazon.com/amazondynamodb/latest/developerguide/VersionSupportHLAPI.htm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ocs.aws.amazon.com/amazondynamodb/latest/APIReference/API_CreateTabl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aws.amazon.com/amazondynamodb/latest/APIReference/API_PutItem.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docs.aws.amazon.com/amazondynamodb/latest/developerguide/WorkingWithItems.html#WorkingWithItems.ReadingData"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docs.aws.amazon.com/amazondynamodb/latest/APIReference/API_GetItem.html"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amazondynamodb/latest/APIReference/API_UpdateItem.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docs.aws.amazon.com/amazondynamodb/latest/APIReference/API_DeleteItem.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docs.aws.amazon.com/amazondynamodb/latest/APIReference/API_Query.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ocs.aws.amazon.com/amazondynamodb/latest/developerguide/QueryAndScan.html#QueryAndScanParallelScan"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docs.aws.amazon.com/amazondynamodb/latest/APIReference/API_Scan.html"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docs.aws.amazon.com/amazondynamodb/latest/developerguide/ReservedWords.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docs.aws.amazon.com/amazondynamodb/latest/developerguide/Expressions.ExpressionAttributeValues.html" TargetMode="External"/><Relationship Id="rId4" Type="http://schemas.openxmlformats.org/officeDocument/2006/relationships/hyperlink" Target="https://docs.aws.amazon.com/amazondynamodb/latest/developerguide/Expressions.ExpressionAttributeNames.htm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docs.aws.amazon.com/amazondynamodb/latest/developerguide/Expressions.SpecifyingConditions.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aws.amazon.com/amazondynamodb/latest/developerguide/Query.html#Query.Paginati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docs.aws.amazon.com/amazondynamodb/latest/developerguide/WorkingWithItems.html#WorkingWithItems.BatchOperation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docs.aws.amazon.com/amazondynamodb/latest/APIReference/API_BatchWriteItem.html" TargetMode="External"/><Relationship Id="rId4" Type="http://schemas.openxmlformats.org/officeDocument/2006/relationships/hyperlink" Target="http://docs.aws.amazon.com/amazondynamodb/latest/APIReference/API_BatchGetItem.html"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aws.amazon.com/amazondynamodb/latest/developerguide/bp-indexes-general.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amazondynamodb/latest/developerguide/bp-indexes-general.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aws.amazon.com/amazondynamodb/latest/developerguide/Programming.Errors.html#APIError"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docs.aws.amazon.com/amazondynamodb/latest/developerguide/logging-using-cloudtrail.html" TargetMode="External"/><Relationship Id="rId4" Type="http://schemas.openxmlformats.org/officeDocument/2006/relationships/hyperlink" Target="http://docs.aws.amazon.com/amazondynamodb/latest/developerguide/MonitoringDynamoDB.html"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docs.aws.amazon.com/amazondynamodb/latest/developerguide/ErrorHandling.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docs.aws.amazon.com/amazondynamodb/latest/APIReference/API_BatchGetItem.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docs.aws.amazon.com/amazondynamodb/latest/APIReference/API_BatchWriteItem.html"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ocs.aws.amazon.com/AmazonCloudWatch/latest/monitoring/dynamo-metricscollected.html"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8" Type="http://schemas.openxmlformats.org/officeDocument/2006/relationships/hyperlink" Target="https://docs.aws.amazon.com/sdkfornet/v3/apidocs/items/DynamoDBv2/TDynamoDBClient.html" TargetMode="External"/><Relationship Id="rId3" Type="http://schemas.openxmlformats.org/officeDocument/2006/relationships/hyperlink" Target="http://docs.aws.amazon.com/AWSJavaSDK/latest/javadoc/" TargetMode="External"/><Relationship Id="rId7" Type="http://schemas.openxmlformats.org/officeDocument/2006/relationships/hyperlink" Target="http://docs.aws.amazon.com/sdkfornet/v3/apidocs/Index.html" TargetMode="External"/><Relationship Id="rId12" Type="http://schemas.openxmlformats.org/officeDocument/2006/relationships/hyperlink" Target="http://boto3.readthedocs.org/en/latest/reference/services/dynamodb.html#DynamoDB.ServiceResource.create_table"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docs.aws.amazon.com/AWSJavaSDK/latest/javadoc/com/amazonaws/services/dynamodbv2/document/DynamoDB.html#createTable-com.amazonaws.services.dynamodbv2.model.CreateTableRequest-" TargetMode="External"/><Relationship Id="rId11" Type="http://schemas.openxmlformats.org/officeDocument/2006/relationships/hyperlink" Target="http://boto3.readthedocs.org/en/latest/reference/services/dynamodb.html#service-resource" TargetMode="External"/><Relationship Id="rId5" Type="http://schemas.openxmlformats.org/officeDocument/2006/relationships/hyperlink" Target="http://docs.aws.amazon.com/AWSJavaSDK/latest/javadoc/com/amazonaws/services/dynamodbv2/document/DynamoDB.html" TargetMode="External"/><Relationship Id="rId10" Type="http://schemas.openxmlformats.org/officeDocument/2006/relationships/hyperlink" Target="http://boto3.readthedocs.org/en/latest/reference/core/index.html" TargetMode="External"/><Relationship Id="rId4" Type="http://schemas.openxmlformats.org/officeDocument/2006/relationships/hyperlink" Target="http://docs.aws.amazon.com/AWSJavaSDK/latest/javadoc/com/amazonaws/services/dynamodbv2/AmazonDynamoDBClient.html" TargetMode="External"/><Relationship Id="rId9" Type="http://schemas.openxmlformats.org/officeDocument/2006/relationships/hyperlink" Target="https://docs.aws.amazon.com/sdkfornet/v3/apidocs/items/DynamoDBv2/MDynamoDBCreateTableStringList!KeySchemaElement!List!AttributeDefinition!ProvisionedThroughput.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31708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497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Amazon ElastiCache </a:t>
            </a:r>
            <a:r>
              <a:rPr lang="pt-br" dirty="0">
                <a:solidFill>
                  <a:srgbClr val="000000"/>
                </a:solidFill>
              </a:rPr>
              <a:t>facilita</a:t>
            </a:r>
            <a:r>
              <a:rPr lang="pt-br" dirty="0"/>
              <a:t> a implantação, a operação e a escalabilidade de um datastore ou cache de memória na nuvem. O serviço melhora a performance de</a:t>
            </a:r>
            <a:r>
              <a:rPr lang="pt-br" dirty="0">
                <a:solidFill>
                  <a:srgbClr val="000000"/>
                </a:solidFill>
              </a:rPr>
              <a:t> aplicações web</a:t>
            </a:r>
            <a:r>
              <a:rPr lang="pt-br" dirty="0"/>
              <a:t>, permitindo</a:t>
            </a:r>
            <a:r>
              <a:rPr lang="pt-br" dirty="0">
                <a:solidFill>
                  <a:srgbClr val="000000"/>
                </a:solidFill>
              </a:rPr>
              <a:t> que você</a:t>
            </a:r>
            <a:r>
              <a:rPr lang="pt-br" dirty="0"/>
              <a:t> recupere informações de caches de memória rápidos e gerenciáveis, em vez de depender inteiramente de bancos de dados baseados em disco, que são mais lentos. O Amazon ElastiCache oferece a opção de dois armazenamentos de chave-valor na memória totalmente gerenciados na nuvem: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dirty="0"/>
              <a:t>ElastiCache para Redis</a:t>
            </a:r>
            <a:r>
              <a:rPr lang="pt-br" dirty="0"/>
              <a:t>: o Redis é um datastore de chave-valor rápido, de código aberto e na memória para uso como banco de dados, cache, agente de mensagens e fila. O serviço fornece </a:t>
            </a:r>
            <a:r>
              <a:rPr lang="pt-br" dirty="0">
                <a:solidFill>
                  <a:srgbClr val="000000"/>
                </a:solidFill>
              </a:rPr>
              <a:t>tempos de resposta inferiores</a:t>
            </a:r>
            <a:r>
              <a:rPr lang="pt-br" dirty="0"/>
              <a:t> a um milissegundo</a:t>
            </a:r>
            <a:r>
              <a:rPr lang="pt-br" dirty="0">
                <a:solidFill>
                  <a:srgbClr val="000000"/>
                </a:solidFill>
              </a:rPr>
              <a:t> para atender a milhões de solicitações</a:t>
            </a:r>
            <a:r>
              <a:rPr lang="pt-br" dirty="0"/>
              <a:t> por segundo</a:t>
            </a:r>
            <a:r>
              <a:rPr lang="pt-br" dirty="0">
                <a:solidFill>
                  <a:srgbClr val="000000"/>
                </a:solidFill>
              </a:rPr>
              <a:t>, o que viabiliza</a:t>
            </a:r>
            <a:r>
              <a:rPr lang="pt-br" dirty="0"/>
              <a:t> aplicações</a:t>
            </a:r>
            <a:r>
              <a:rPr lang="pt-br" dirty="0">
                <a:solidFill>
                  <a:srgbClr val="000000"/>
                </a:solidFill>
              </a:rPr>
              <a:t> em tempo real nas áreas de jogos, tecnologia de anúncios, serviços financeiros</a:t>
            </a:r>
            <a:r>
              <a:rPr lang="pt-br" dirty="0"/>
              <a:t>, saúde e IoT. O Redis é uma escolha comum para </a:t>
            </a:r>
            <a:r>
              <a:rPr lang="pt-br" dirty="0">
                <a:solidFill>
                  <a:srgbClr val="000000"/>
                </a:solidFill>
              </a:rPr>
              <a:t>armazenamento em cache, gerenciamento de sessões, análises em tempo real, análises geoespaciais, chat/sistema de mensagens, streaming de mídia e placares de jogos</a:t>
            </a:r>
            <a:r>
              <a:rPr lang="pt-br"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dirty="0"/>
              <a:t>ElastiCache para Memcached</a:t>
            </a:r>
            <a:r>
              <a:rPr lang="pt-br" dirty="0"/>
              <a:t>: </a:t>
            </a:r>
            <a:r>
              <a:rPr lang="pt-br" dirty="0">
                <a:solidFill>
                  <a:srgbClr val="000000"/>
                </a:solidFill>
              </a:rPr>
              <a:t>serviço de armazenamento de chave-valor na memória compatível com MemCached</a:t>
            </a:r>
            <a:r>
              <a:rPr lang="pt-br" dirty="0"/>
              <a:t> que pode ser usado como cache ou datastore. Ele oferece a performance, a facilidade de uso e a simplicidade do Memcached. O ElastiCache para Memcached é rápido, totalmente gerenciado, escalável e seguro. Essas características fazem dele o candidato ideal para casos de uso em que dados acessados com frequência devem residir na memória. O serviço é uma escolha comum para casos de uso como </a:t>
            </a:r>
            <a:r>
              <a:rPr lang="pt-br" dirty="0">
                <a:solidFill>
                  <a:srgbClr val="000000"/>
                </a:solidFill>
              </a:rPr>
              <a:t>web</a:t>
            </a:r>
            <a:r>
              <a:rPr lang="pt-br" dirty="0"/>
              <a:t>, aplicações</a:t>
            </a:r>
            <a:r>
              <a:rPr lang="pt-br" dirty="0">
                <a:solidFill>
                  <a:srgbClr val="000000"/>
                </a:solidFill>
              </a:rPr>
              <a:t> móveis</a:t>
            </a:r>
            <a:r>
              <a:rPr lang="pt-br" dirty="0"/>
              <a:t>, jogos, tecnologia de anúncios e</a:t>
            </a:r>
            <a:r>
              <a:rPr lang="pt-br" dirty="0">
                <a:solidFill>
                  <a:srgbClr val="000000"/>
                </a:solidFill>
              </a:rPr>
              <a:t> comércio eletrônico</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endParaRPr lang="en-US" dirty="0"/>
          </a:p>
        </p:txBody>
      </p:sp>
    </p:spTree>
    <p:extLst>
      <p:ext uri="{BB962C8B-B14F-4D97-AF65-F5344CB8AC3E}">
        <p14:creationId xmlns:p14="http://schemas.microsoft.com/office/powerpoint/2010/main" val="7104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6650"/>
          </a:xfrm>
        </p:spPr>
        <p:txBody>
          <a:bodyPr rtlCol="0"/>
          <a:lstStyle/>
          <a:p>
            <a:pPr rtl="0"/>
            <a:r>
              <a:rPr lang="pt-br" dirty="0"/>
              <a:t>O Amazon Neptune é um serviço de banco de dados gráfico </a:t>
            </a:r>
            <a:r>
              <a:rPr lang="pt-br" dirty="0">
                <a:solidFill>
                  <a:srgbClr val="000000"/>
                </a:solidFill>
              </a:rPr>
              <a:t>totalmente gerenciado</a:t>
            </a:r>
            <a:r>
              <a:rPr lang="pt-br" dirty="0"/>
              <a:t>, rápido e confiável que </a:t>
            </a:r>
            <a:r>
              <a:rPr lang="pt-br" dirty="0">
                <a:solidFill>
                  <a:srgbClr val="000000"/>
                </a:solidFill>
              </a:rPr>
              <a:t>facilita</a:t>
            </a:r>
            <a:r>
              <a:rPr lang="pt-br" dirty="0"/>
              <a:t> a criação e a execução de </a:t>
            </a:r>
            <a:r>
              <a:rPr lang="pt-br" dirty="0">
                <a:solidFill>
                  <a:srgbClr val="000000"/>
                </a:solidFill>
              </a:rPr>
              <a:t>aplicações</a:t>
            </a:r>
            <a:r>
              <a:rPr lang="pt-br" dirty="0"/>
              <a:t> que trabalham com conjuntos de dados altamente conectados. O núcleo do Amazon Neptune é </a:t>
            </a:r>
            <a:r>
              <a:rPr lang="pt-br" dirty="0">
                <a:solidFill>
                  <a:srgbClr val="000000"/>
                </a:solidFill>
              </a:rPr>
              <a:t>um mecanismo de banco de dados gráfico com projeto específico e alta performance, otimizado para armazenar bilhões de relacionamentos e consultar os gráficos com latência de milissegundos</a:t>
            </a:r>
            <a:r>
              <a:rPr lang="pt-br" dirty="0"/>
              <a:t>.</a:t>
            </a:r>
          </a:p>
          <a:p>
            <a:pPr rtl="0"/>
            <a:endParaRPr lang="en-US" dirty="0"/>
          </a:p>
          <a:p>
            <a:pPr rtl="0"/>
            <a:r>
              <a:rPr lang="pt-br" dirty="0"/>
              <a:t>Um banco de dados gráfico é ideal quando você </a:t>
            </a:r>
            <a:r>
              <a:rPr lang="pt-br" dirty="0">
                <a:solidFill>
                  <a:srgbClr val="000000"/>
                </a:solidFill>
              </a:rPr>
              <a:t>precisa</a:t>
            </a:r>
            <a:r>
              <a:rPr lang="pt-br" dirty="0"/>
              <a:t> criar relacionamentos entre dados e consultar rapidamente esses relacionamentos. Esse </a:t>
            </a:r>
            <a:r>
              <a:rPr lang="pt-br" dirty="0">
                <a:solidFill>
                  <a:srgbClr val="000000"/>
                </a:solidFill>
              </a:rPr>
              <a:t>tipo</a:t>
            </a:r>
            <a:r>
              <a:rPr lang="pt-br" dirty="0"/>
              <a:t> de requisito é desafiador para satisfazer usando um banco de dados relacional porque você precisaria de várias tabelas com várias chaves externas. Além disso, as consultas SQL para navegar por esses dados exigiriam consultas aninhadas e junções complexas que poderiam rapidamente se tornar complexas e ineficientes à medida que o tamanho dos dados crescesse ao longo do tempo. O Neptune usa estruturas gráficas como nós (entidades de dados), bordas (relacionamentos) e propriedades para representar e armazenar dados. Os relacionamentos são armazenados como cidadãos de primeira ordem no modelo de dados. Isso </a:t>
            </a:r>
            <a:r>
              <a:rPr lang="pt-br" dirty="0">
                <a:solidFill>
                  <a:srgbClr val="000000"/>
                </a:solidFill>
              </a:rPr>
              <a:t>permite</a:t>
            </a:r>
            <a:r>
              <a:rPr lang="pt-br" dirty="0"/>
              <a:t> que os dados dos nós sejam vinculados diretamente, aprimorando de forma drástica a performance de consultas que navegam em relacionamentos nos dados.</a:t>
            </a:r>
          </a:p>
          <a:p>
            <a:pPr rtl="0"/>
            <a:endParaRPr lang="en-US" dirty="0"/>
          </a:p>
          <a:p>
            <a:pPr rtl="0"/>
            <a:r>
              <a:rPr lang="pt-br" dirty="0"/>
              <a:t>O Amazon Neptune oferece suporte a modelos de gráficos populares como Apache TinkerPop e RDF (</a:t>
            </a:r>
            <a:r>
              <a:rPr lang="pt-br" dirty="0">
                <a:solidFill>
                  <a:srgbClr val="000000"/>
                </a:solidFill>
              </a:rPr>
              <a:t>Resource</a:t>
            </a:r>
            <a:r>
              <a:rPr lang="pt-br" dirty="0"/>
              <a:t>Description Framework) do W3C e suas linguagens de consulta associadas TinkerPop Gremlin, </a:t>
            </a:r>
            <a:r>
              <a:rPr lang="pt-br" dirty="0">
                <a:solidFill>
                  <a:srgbClr val="000000"/>
                </a:solidFill>
              </a:rPr>
              <a:t>Simple</a:t>
            </a:r>
            <a:r>
              <a:rPr lang="pt-br" dirty="0"/>
              <a:t> Protocol e RDF Query Language (SPARQL).  Isso </a:t>
            </a:r>
            <a:r>
              <a:rPr lang="pt-br" dirty="0">
                <a:solidFill>
                  <a:srgbClr val="000000"/>
                </a:solidFill>
              </a:rPr>
              <a:t>permite que</a:t>
            </a:r>
            <a:r>
              <a:rPr lang="pt-br" dirty="0"/>
              <a:t> você crie facilmente consultas que naveguem de forma eficiente em conjuntos de dados altamente conectados. O Neptune atende a casos de uso de gráficos, como mecanismos de recomendação, detecção de fraudes, gráficos de conhecimento, descobertas de medicamentos e segurança de rede.</a:t>
            </a:r>
          </a:p>
        </p:txBody>
      </p:sp>
    </p:spTree>
    <p:extLst>
      <p:ext uri="{BB962C8B-B14F-4D97-AF65-F5344CB8AC3E}">
        <p14:creationId xmlns:p14="http://schemas.microsoft.com/office/powerpoint/2010/main" val="1456522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Amazon DynamoDB é um serviço de banco de dados não relacional rápido e flexível para todas </a:t>
            </a:r>
            <a:r>
              <a:rPr lang="pt-br" dirty="0">
                <a:solidFill>
                  <a:srgbClr val="000000"/>
                </a:solidFill>
              </a:rPr>
              <a:t>as aplicações</a:t>
            </a:r>
            <a:r>
              <a:rPr lang="pt-br" dirty="0"/>
              <a:t> que precisam de latência consistente de até nove milissegundos em qualquer escala. O serviço é um banco de dados em nuvem gerenciado e é compatível com os modelos de armazenamento de documentos e chave-valor. </a:t>
            </a:r>
          </a:p>
          <a:p>
            <a:pPr rtl="0"/>
            <a:endParaRPr lang="en-US" baseline="0" dirty="0"/>
          </a:p>
          <a:p>
            <a:pPr rtl="0"/>
            <a:r>
              <a:rPr lang="pt-br" b="1" dirty="0"/>
              <a:t>Totalmente gerenciado </a:t>
            </a:r>
          </a:p>
          <a:p>
            <a:pPr rtl="0"/>
            <a:r>
              <a:rPr lang="pt-br" dirty="0">
                <a:solidFill>
                  <a:srgbClr val="000000"/>
                </a:solidFill>
              </a:rPr>
              <a:t>O DynamoDB</a:t>
            </a:r>
            <a:r>
              <a:rPr lang="pt-br" dirty="0"/>
              <a:t> é um serviço totalmente gerenciado de banco de dados não relacional na nuvem. </a:t>
            </a:r>
            <a:r>
              <a:rPr lang="pt-br" dirty="0">
                <a:solidFill>
                  <a:srgbClr val="000000"/>
                </a:solidFill>
              </a:rPr>
              <a:t>Basta </a:t>
            </a:r>
            <a:r>
              <a:rPr lang="pt-br" dirty="0"/>
              <a:t>criar uma tabela de banco de dados, definir a utilização pretendida para o </a:t>
            </a:r>
            <a:r>
              <a:rPr lang="pt-br" dirty="0">
                <a:solidFill>
                  <a:srgbClr val="000000"/>
                </a:solidFill>
              </a:rPr>
              <a:t>Auto Scaling</a:t>
            </a:r>
            <a:r>
              <a:rPr lang="pt-br" dirty="0"/>
              <a:t> e o serviço cuidará do resto. </a:t>
            </a:r>
            <a:r>
              <a:rPr lang="pt-br" dirty="0">
                <a:solidFill>
                  <a:srgbClr val="000000"/>
                </a:solidFill>
              </a:rPr>
              <a:t>Você</a:t>
            </a:r>
            <a:r>
              <a:rPr lang="pt-br" dirty="0"/>
              <a:t> não precisa </a:t>
            </a:r>
            <a:r>
              <a:rPr lang="pt-br" dirty="0">
                <a:solidFill>
                  <a:srgbClr val="000000"/>
                </a:solidFill>
              </a:rPr>
              <a:t>mais</a:t>
            </a:r>
            <a:r>
              <a:rPr lang="pt-br" dirty="0"/>
              <a:t> se preocupar </a:t>
            </a:r>
            <a:r>
              <a:rPr lang="pt-br" dirty="0">
                <a:solidFill>
                  <a:srgbClr val="000000"/>
                </a:solidFill>
              </a:rPr>
              <a:t>com tarefas de gerenciamento de banco de dados, como provisionamento, instalação e configuração de hardware ou software, aplicação de patches de software, operação de um cluster de banco de dados distribuído ou particionamento de dados em várias instâncias, à medida que você escala.</a:t>
            </a:r>
            <a:r>
              <a:rPr lang="pt-br" dirty="0"/>
              <a:t> </a:t>
            </a:r>
            <a:r>
              <a:rPr lang="pt-br" dirty="0">
                <a:solidFill>
                  <a:srgbClr val="000000"/>
                </a:solidFill>
              </a:rPr>
              <a:t>O DynamoDB</a:t>
            </a:r>
            <a:r>
              <a:rPr lang="pt-br" dirty="0"/>
              <a:t> também oferece recuperação point-in-time, backup e restauração para todas as tabelas, o que ajuda a cumprir requisitos de arquivamento corporativos e regulatórios. </a:t>
            </a:r>
          </a:p>
          <a:p>
            <a:pPr rtl="0"/>
            <a:endParaRPr lang="en-US" b="1" baseline="0" dirty="0"/>
          </a:p>
          <a:p>
            <a:pPr rtl="0"/>
            <a:r>
              <a:rPr lang="pt-br" b="1" dirty="0"/>
              <a:t>Consultas de baixa latência </a:t>
            </a:r>
          </a:p>
          <a:p>
            <a:pPr rtl="0"/>
            <a:r>
              <a:rPr lang="pt-br" dirty="0"/>
              <a:t>Normalmente, a latência média do serviço é de até nove milissegundos. À medida que os volumes de dados aumentam e as demandas de performance das </a:t>
            </a:r>
            <a:r>
              <a:rPr lang="pt-br" dirty="0">
                <a:solidFill>
                  <a:srgbClr val="000000"/>
                </a:solidFill>
              </a:rPr>
              <a:t>aplicações</a:t>
            </a:r>
            <a:r>
              <a:rPr lang="pt-br" dirty="0"/>
              <a:t> crescem, o </a:t>
            </a:r>
            <a:r>
              <a:rPr lang="pt-br" dirty="0">
                <a:solidFill>
                  <a:srgbClr val="000000"/>
                </a:solidFill>
              </a:rPr>
              <a:t>DynamoDB</a:t>
            </a:r>
            <a:r>
              <a:rPr lang="pt-br" dirty="0"/>
              <a:t> usa tecnologias de particionamento automático e SSD para atender aos requisitos de taxa de transferência e oferecer baixas latências em qualquer escala.</a:t>
            </a:r>
          </a:p>
          <a:p>
            <a:pPr rtl="0"/>
            <a:endParaRPr lang="en-US" dirty="0"/>
          </a:p>
          <a:p>
            <a:pPr rtl="0"/>
            <a:r>
              <a:rPr lang="pt-br" b="1" dirty="0"/>
              <a:t>Controle de acesso minucioso </a:t>
            </a:r>
            <a:endParaRPr lang="en-US" b="0" baseline="0" dirty="0"/>
          </a:p>
          <a:p>
            <a:pPr rtl="0"/>
            <a:r>
              <a:rPr lang="pt-br" dirty="0">
                <a:solidFill>
                  <a:srgbClr val="000000"/>
                </a:solidFill>
              </a:rPr>
              <a:t>O DynamoDB</a:t>
            </a:r>
            <a:r>
              <a:rPr lang="pt-br" dirty="0"/>
              <a:t> integra-se com o </a:t>
            </a:r>
            <a:r>
              <a:rPr lang="pt-br" dirty="0">
                <a:solidFill>
                  <a:srgbClr val="000000"/>
                </a:solidFill>
              </a:rPr>
              <a:t>AWS Identity and Access Management</a:t>
            </a:r>
            <a:r>
              <a:rPr lang="pt-br" dirty="0"/>
              <a:t> (IAM), possibilitando um controle de acesso granular dos </a:t>
            </a:r>
            <a:r>
              <a:rPr lang="pt-br" dirty="0">
                <a:solidFill>
                  <a:srgbClr val="000000"/>
                </a:solidFill>
              </a:rPr>
              <a:t>usuários</a:t>
            </a:r>
            <a:r>
              <a:rPr lang="pt-br" dirty="0"/>
              <a:t> da organização. Você pode atribuir credenciais de segurança únicas para cada </a:t>
            </a:r>
            <a:r>
              <a:rPr lang="pt-br" dirty="0">
                <a:solidFill>
                  <a:srgbClr val="000000"/>
                </a:solidFill>
              </a:rPr>
              <a:t>usuário</a:t>
            </a:r>
            <a:r>
              <a:rPr lang="pt-br" dirty="0"/>
              <a:t> e controlar o acesso de cada </a:t>
            </a:r>
            <a:r>
              <a:rPr lang="pt-br" dirty="0">
                <a:solidFill>
                  <a:srgbClr val="000000"/>
                </a:solidFill>
              </a:rPr>
              <a:t>usuário</a:t>
            </a:r>
            <a:r>
              <a:rPr lang="pt-br" dirty="0"/>
              <a:t> a serviços e recursos.</a:t>
            </a:r>
          </a:p>
          <a:p>
            <a:pPr rtl="0"/>
            <a:r>
              <a:rPr lang="pt-br" dirty="0"/>
              <a:t>Flexível</a:t>
            </a:r>
            <a:r>
              <a:rPr lang="pt-br" b="1" dirty="0"/>
              <a:t> </a:t>
            </a:r>
            <a:r>
              <a:rPr lang="en-US" b="1" baseline="0" dirty="0"/>
              <a:t/>
            </a:r>
            <a:br>
              <a:rPr lang="en-US" b="1" baseline="0" dirty="0"/>
            </a:br>
            <a:endParaRPr lang="en-US" b="0" baseline="0" dirty="0"/>
          </a:p>
          <a:p>
            <a:pPr rtl="0"/>
            <a:r>
              <a:rPr lang="pt-br" dirty="0">
                <a:solidFill>
                  <a:srgbClr val="000000"/>
                </a:solidFill>
              </a:rPr>
              <a:t>O DynamoDB</a:t>
            </a:r>
            <a:r>
              <a:rPr lang="pt-br" dirty="0"/>
              <a:t> oferece suporte para armazenamento, consulta e atualização de documentos. </a:t>
            </a:r>
            <a:r>
              <a:rPr lang="pt-br" dirty="0">
                <a:solidFill>
                  <a:srgbClr val="000000"/>
                </a:solidFill>
              </a:rPr>
              <a:t>O uso do AWS SDK</a:t>
            </a:r>
            <a:r>
              <a:rPr lang="pt-br" dirty="0"/>
              <a:t> permite programar </a:t>
            </a:r>
            <a:r>
              <a:rPr lang="pt-br" dirty="0">
                <a:solidFill>
                  <a:srgbClr val="000000"/>
                </a:solidFill>
              </a:rPr>
              <a:t>aplicações</a:t>
            </a:r>
            <a:r>
              <a:rPr lang="pt-br" dirty="0"/>
              <a:t> que armazenam documentos JSON diretamente nas tabelas do Amazon DynamoDB. </a:t>
            </a:r>
            <a:r>
              <a:rPr lang="pt-br" dirty="0">
                <a:solidFill>
                  <a:srgbClr val="000000"/>
                </a:solidFill>
              </a:rPr>
              <a:t>Esse</a:t>
            </a:r>
            <a:r>
              <a:rPr lang="pt-br" dirty="0"/>
              <a:t> recurso reduz a necessidade de criação de código para inserir, atualizar e recuperar documentos JSON e executar importantes operações de banco de dados, como consultas JSON aninhadas, usando algumas linhas de </a:t>
            </a:r>
            <a:r>
              <a:rPr lang="pt-br" dirty="0">
                <a:solidFill>
                  <a:srgbClr val="000000"/>
                </a:solidFill>
              </a:rPr>
              <a:t>código</a:t>
            </a:r>
            <a:r>
              <a:rPr lang="pt-br" dirty="0"/>
              <a:t>.</a:t>
            </a:r>
            <a:endParaRPr lang="en-US" b="1" baseline="0" dirty="0"/>
          </a:p>
        </p:txBody>
      </p:sp>
    </p:spTree>
    <p:extLst>
      <p:ext uri="{BB962C8B-B14F-4D97-AF65-F5344CB8AC3E}">
        <p14:creationId xmlns:p14="http://schemas.microsoft.com/office/powerpoint/2010/main" val="1021902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38886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6050"/>
          </a:xfrm>
        </p:spPr>
        <p:txBody>
          <a:bodyPr rtlCol="0"/>
          <a:lstStyle/>
          <a:p>
            <a:pPr rtl="0"/>
            <a:r>
              <a:rPr lang="pt-br" dirty="0"/>
              <a:t>No Amazon DynamoDB, os dados são armazenados em </a:t>
            </a:r>
            <a:r>
              <a:rPr lang="pt-br" i="1" dirty="0"/>
              <a:t>tabelas</a:t>
            </a:r>
            <a:r>
              <a:rPr lang="pt-br" dirty="0"/>
              <a:t>. Uma tabela contém </a:t>
            </a:r>
            <a:r>
              <a:rPr lang="pt-br" i="1" dirty="0"/>
              <a:t>itens</a:t>
            </a:r>
            <a:r>
              <a:rPr lang="pt-br" dirty="0"/>
              <a:t> com </a:t>
            </a:r>
            <a:r>
              <a:rPr lang="pt-br" i="1" dirty="0"/>
              <a:t>atributos</a:t>
            </a:r>
            <a:r>
              <a:rPr lang="pt-br" dirty="0"/>
              <a:t>. Você pode pensar nos itens como linhas ou tuplas em um banco de dados relacional e nos atributos como colunas. </a:t>
            </a:r>
          </a:p>
          <a:p>
            <a:pPr rtl="0"/>
            <a:endParaRPr lang="en-US" baseline="0" dirty="0"/>
          </a:p>
          <a:p>
            <a:pPr marL="0" indent="0" rtl="0">
              <a:buFont typeface="Arial" panose="020B0604020202020204" pitchFamily="34" charset="0"/>
              <a:buNone/>
            </a:pPr>
            <a:r>
              <a:rPr lang="pt-br" dirty="0">
                <a:solidFill>
                  <a:srgbClr val="000000"/>
                </a:solidFill>
              </a:rPr>
              <a:t>O DynamoDB</a:t>
            </a:r>
            <a:r>
              <a:rPr lang="pt-br" dirty="0"/>
              <a:t> armazena os dados em partições e divide os itens da tabela em várias partições com base no</a:t>
            </a:r>
            <a:r>
              <a:rPr lang="pt-br" i="1" dirty="0"/>
              <a:t> </a:t>
            </a:r>
            <a:r>
              <a:rPr lang="pt-br" dirty="0"/>
              <a:t>valor da chave de partição. Uma </a:t>
            </a:r>
            <a:r>
              <a:rPr lang="pt-br" i="1" dirty="0"/>
              <a:t>partição</a:t>
            </a:r>
            <a:r>
              <a:rPr lang="pt-br" dirty="0"/>
              <a:t> </a:t>
            </a:r>
            <a:r>
              <a:rPr lang="pt-br" dirty="0">
                <a:solidFill>
                  <a:srgbClr val="000000"/>
                </a:solidFill>
              </a:rPr>
              <a:t>é uma alocação de armazenamento para uma tabela, com suporte</a:t>
            </a:r>
            <a:r>
              <a:rPr lang="pt-br" dirty="0"/>
              <a:t> de unidades de estado sólido (SSDs) e automaticamente replicada em várias zonas de disponibilidade em uma região da AWS. O gerenciamento de partições é feito inteiramente pelo </a:t>
            </a:r>
            <a:r>
              <a:rPr lang="pt-br" dirty="0">
                <a:solidFill>
                  <a:srgbClr val="000000"/>
                </a:solidFill>
              </a:rPr>
              <a:t>DynamoDB</a:t>
            </a:r>
            <a:r>
              <a:rPr lang="pt-br" dirty="0"/>
              <a:t>. A chave de partição de um item também é conhecida como o seu </a:t>
            </a:r>
            <a:r>
              <a:rPr lang="pt-br" i="1" dirty="0"/>
              <a:t>atributo de hash</a:t>
            </a:r>
            <a:r>
              <a:rPr lang="pt-br" dirty="0"/>
              <a:t>. </a:t>
            </a:r>
            <a:endParaRPr lang="en-US" baseline="0" dirty="0"/>
          </a:p>
          <a:p>
            <a:pPr marL="0" indent="0" rtl="0">
              <a:buFont typeface="Arial" panose="020B0604020202020204" pitchFamily="34" charset="0"/>
              <a:buNone/>
            </a:pPr>
            <a:endParaRPr lang="en-US" baseline="0" dirty="0"/>
          </a:p>
          <a:p>
            <a:pPr marL="0" indent="0" rtl="0">
              <a:buFont typeface="Arial" panose="020B0604020202020204" pitchFamily="34" charset="0"/>
              <a:buNone/>
            </a:pPr>
            <a:r>
              <a:rPr lang="pt-br" dirty="0">
                <a:solidFill>
                  <a:srgbClr val="000000"/>
                </a:solidFill>
              </a:rPr>
              <a:t>Uma </a:t>
            </a:r>
            <a:r>
              <a:rPr lang="pt-br" dirty="0"/>
              <a:t> </a:t>
            </a:r>
            <a:r>
              <a:rPr lang="pt-br" i="1" dirty="0"/>
              <a:t>chave de classificação </a:t>
            </a:r>
            <a:r>
              <a:rPr lang="pt-br" dirty="0"/>
              <a:t>pode ser definida para armazenar todos os itens com o mesmo valor de chave de partição fisicamente próximos e ordená-los por valor de chave de classificação na</a:t>
            </a:r>
            <a:r>
              <a:rPr lang="pt-br" dirty="0">
                <a:solidFill>
                  <a:srgbClr val="000000"/>
                </a:solidFill>
              </a:rPr>
              <a:t> partição</a:t>
            </a:r>
            <a:r>
              <a:rPr lang="pt-br" dirty="0"/>
              <a:t>. Ela representa uma relação de um para muitos, com base na chave de partição e permite a consulta no atributo de chave de classificação. A chave de classificação de um item também é conhecida como seu </a:t>
            </a:r>
            <a:r>
              <a:rPr lang="pt-br" i="1" dirty="0"/>
              <a:t>atributo de intervalo</a:t>
            </a:r>
            <a:r>
              <a:rPr lang="pt-br" dirty="0"/>
              <a:t>. </a:t>
            </a:r>
          </a:p>
          <a:p>
            <a:pPr marL="0" indent="0" rtl="0">
              <a:buFont typeface="Arial" panose="020B0604020202020204" pitchFamily="34" charset="0"/>
              <a:buNone/>
            </a:pPr>
            <a:endParaRPr lang="en-US" baseline="0" dirty="0"/>
          </a:p>
          <a:p>
            <a:pPr defTabSz="457200" rtl="0">
              <a:defRPr/>
            </a:pPr>
            <a:r>
              <a:rPr lang="pt-br" sz="1200" dirty="0"/>
              <a:t>Para obter informações sobre o</a:t>
            </a:r>
            <a:r>
              <a:rPr lang="pt-br" sz="1200" dirty="0">
                <a:solidFill>
                  <a:srgbClr val="000000"/>
                </a:solidFill>
              </a:rPr>
              <a:t> modelo de dados </a:t>
            </a:r>
            <a:r>
              <a:rPr lang="pt-br" sz="1200" dirty="0"/>
              <a:t>do DynamoDB,</a:t>
            </a:r>
            <a:r>
              <a:rPr lang="pt-br" dirty="0"/>
              <a:t> consulte </a:t>
            </a:r>
            <a:r>
              <a:rPr lang="pt-br" dirty="0">
                <a:hlinkClick r:id="rId3"/>
              </a:rPr>
              <a:t>https://docs.aws.amazon.com/amazondynamodb/latest/developerguide/HowItWorks.Partitions.html</a:t>
            </a:r>
            <a:r>
              <a:rPr lang="pt-br" dirty="0"/>
              <a:t>.</a:t>
            </a:r>
            <a:endParaRPr lang="en-US" sz="120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dirty="0"/>
              <a:t>Para obter informações sobre como trabalhar com tabelas, consulte </a:t>
            </a:r>
            <a:r>
              <a:rPr lang="pt-br" dirty="0">
                <a:hlinkClick r:id="rId4"/>
              </a:rPr>
              <a:t>http://docs.aws.amazon.com/amazondynamodb/latest/developerguide/WorkingWithTables.html</a:t>
            </a:r>
            <a:r>
              <a:rPr lang="pt-br" dirty="0"/>
              <a: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indent="0" rtl="0">
              <a:buFont typeface="Arial" panose="020B0604020202020204" pitchFamily="34" charset="0"/>
              <a:buNone/>
            </a:pPr>
            <a:endParaRPr lang="en-US" baseline="0" dirty="0"/>
          </a:p>
        </p:txBody>
      </p:sp>
    </p:spTree>
    <p:extLst>
      <p:ext uri="{BB962C8B-B14F-4D97-AF65-F5344CB8AC3E}">
        <p14:creationId xmlns:p14="http://schemas.microsoft.com/office/powerpoint/2010/main" val="989142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79851"/>
          </a:xfrm>
        </p:spPr>
        <p:txBody>
          <a:bodyPr rtlCol="0"/>
          <a:lstStyle/>
          <a:p>
            <a:pPr rtl="0"/>
            <a:r>
              <a:rPr lang="pt-br" dirty="0"/>
              <a:t>Uma tabela tem uma chave primária que identifica exclusivamente cada item na tabela. Há dois </a:t>
            </a:r>
            <a:r>
              <a:rPr lang="pt-br" dirty="0">
                <a:solidFill>
                  <a:srgbClr val="000000"/>
                </a:solidFill>
              </a:rPr>
              <a:t>tipos</a:t>
            </a:r>
            <a:r>
              <a:rPr lang="pt-br" dirty="0"/>
              <a:t> de chaves primárias:</a:t>
            </a:r>
          </a:p>
          <a:p>
            <a:pPr rtl="0"/>
            <a:endParaRPr lang="en-US" baseline="0" dirty="0"/>
          </a:p>
          <a:p>
            <a:pPr marL="171450" indent="-171450" rtl="0">
              <a:buFont typeface="Arial" panose="020B0604020202020204" pitchFamily="34" charset="0"/>
              <a:buChar char="•"/>
            </a:pPr>
            <a:r>
              <a:rPr lang="pt-br" i="1" dirty="0"/>
              <a:t>Chave primária de partição</a:t>
            </a:r>
            <a:r>
              <a:rPr lang="pt-br" dirty="0"/>
              <a:t>: a chave primária consiste em um único atributo, a chave de partição. </a:t>
            </a:r>
            <a:r>
              <a:rPr lang="pt-br" dirty="0">
                <a:solidFill>
                  <a:srgbClr val="000000"/>
                </a:solidFill>
              </a:rPr>
              <a:t>O DynamoDB</a:t>
            </a:r>
            <a:r>
              <a:rPr lang="pt-br" dirty="0"/>
              <a:t> cria um índice não ordenado nesse atributo de chave primária. Cada item da tabela é identificado exclusivamente por seu valor de chave de partição. </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pt-br" i="1" dirty="0"/>
              <a:t>Chave primária de partição e classificação: </a:t>
            </a:r>
            <a:r>
              <a:rPr lang="pt-br" dirty="0"/>
              <a:t>a chave primária é composta por dois atributos. O primeiro atributo é a chave de partição e o segundo é a chave de classificação. </a:t>
            </a:r>
            <a:r>
              <a:rPr lang="pt-br" dirty="0">
                <a:solidFill>
                  <a:srgbClr val="000000"/>
                </a:solidFill>
              </a:rPr>
              <a:t>O DynamoDB</a:t>
            </a:r>
            <a:r>
              <a:rPr lang="pt-br" dirty="0"/>
              <a:t> cria um índice não ordenado no atributo de chave de partição e um índice classificado no atributo de chave de classificação. Cada item na tabela é identificado exclusivamente pela combinação de seus valores de chave de partição e chave de classificação.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No exemplo da tabela SensorLocation </a:t>
            </a:r>
            <a:r>
              <a:rPr lang="pt-br" dirty="0">
                <a:solidFill>
                  <a:srgbClr val="000000"/>
                </a:solidFill>
              </a:rPr>
              <a:t>acima</a:t>
            </a:r>
            <a:r>
              <a:rPr lang="pt-br" dirty="0"/>
              <a:t>, a chave primária é uma </a:t>
            </a:r>
            <a:r>
              <a:rPr lang="pt-br" i="1" dirty="0"/>
              <a:t>chave primária de partição </a:t>
            </a:r>
            <a:r>
              <a:rPr lang="pt-br" dirty="0"/>
              <a:t>porque consiste no único atributo </a:t>
            </a:r>
            <a:r>
              <a:rPr lang="pt-br" dirty="0">
                <a:latin typeface="Lucida Console" panose="020B0609040504020204" pitchFamily="49" charset="0"/>
                <a:cs typeface="Courier New" panose="02070309020205020404" pitchFamily="49" charset="0"/>
              </a:rPr>
              <a:t>SensorId</a:t>
            </a:r>
            <a:r>
              <a:rPr lang="pt-br" dirty="0">
                <a:latin typeface="Courier New" panose="02070309020205020404" pitchFamily="49" charset="0"/>
                <a:cs typeface="Courier New" panose="02070309020205020404" pitchFamily="49" charset="0"/>
              </a:rPr>
              <a:t> </a:t>
            </a:r>
            <a:r>
              <a:rPr lang="pt-br" dirty="0">
                <a:solidFill>
                  <a:srgbClr val="000000"/>
                </a:solidFill>
              </a:rPr>
              <a:t> </a:t>
            </a:r>
            <a:r>
              <a:rPr lang="pt-br" dirty="0"/>
              <a:t>, que é a chave de partição. Em outras palavras, cada item da tabela é identificado exclusivamente por seu valor de chave de partição. Além disso, cada sensor tem exatamente um local, que é expresso em termos de latitude e longitude. </a:t>
            </a:r>
          </a:p>
          <a:p>
            <a:pPr rtl="0"/>
            <a:endParaRPr lang="en-US" baseline="0" dirty="0"/>
          </a:p>
          <a:p>
            <a:pPr rtl="0"/>
            <a:r>
              <a:rPr lang="pt-br" dirty="0"/>
              <a:t>Na tabela SensorReadings, a chave primária é composta por uma chave de partição e uma chave de classificação. O atributo SensorId é a chave de partição e o atributo Time é a chave de classificação. É, portanto, uma </a:t>
            </a:r>
            <a:r>
              <a:rPr lang="pt-br" i="1" dirty="0"/>
              <a:t>chave primária de partição e de classificação</a:t>
            </a:r>
            <a:r>
              <a:rPr lang="pt-br" dirty="0"/>
              <a:t>. Para cada SensorId, pode haver vários itens correspondentes às leituras do sensor em momentos diferentes. A combinação de SensorId e Time identifica exclusivamente os itens na tabela.  Esse design permite consultar a tabela para todas as leituras relacionadas a um determinado sensor.</a:t>
            </a:r>
          </a:p>
          <a:p>
            <a:pPr rtl="0"/>
            <a:endParaRPr lang="en-US" baseline="0" dirty="0"/>
          </a:p>
          <a:p>
            <a:pPr rtl="0"/>
            <a:r>
              <a:rPr lang="pt-br" dirty="0"/>
              <a:t>Lembre-se de que</a:t>
            </a:r>
            <a:r>
              <a:rPr lang="pt-br" dirty="0">
                <a:solidFill>
                  <a:srgbClr val="000000"/>
                </a:solidFill>
              </a:rPr>
              <a:t> o DynamoDB </a:t>
            </a:r>
            <a:r>
              <a:rPr lang="pt-br" dirty="0"/>
              <a:t>pode ser usado como armazenamento de chave-valor e armazenamento de documentos. Nos exemplos mostrados, o valor da chave primária (chave de partição e chave de classificação, se presentes) é a chave, e os atributos restantes constituem o valor correspondente à chave.</a:t>
            </a:r>
          </a:p>
        </p:txBody>
      </p:sp>
    </p:spTree>
    <p:extLst>
      <p:ext uri="{BB962C8B-B14F-4D97-AF65-F5344CB8AC3E}">
        <p14:creationId xmlns:p14="http://schemas.microsoft.com/office/powerpoint/2010/main" val="202820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13151"/>
          </a:xfrm>
        </p:spPr>
        <p:txBody>
          <a:bodyPr rtlCol="0"/>
          <a:lstStyle/>
          <a:p>
            <a:pPr rtl="0"/>
            <a:r>
              <a:rPr lang="pt-br" dirty="0"/>
              <a:t>Um item é uma coleção de atributos. Os itens são análogos às linhas e os atributos são análogos às colunas em uma tabela de banco de dados relacional.</a:t>
            </a:r>
          </a:p>
          <a:p>
            <a:pPr rtl="0"/>
            <a:endParaRPr lang="en-US" baseline="0" dirty="0"/>
          </a:p>
          <a:p>
            <a:pPr rtl="0"/>
            <a:r>
              <a:rPr lang="pt-br" dirty="0"/>
              <a:t>Cada atributo tem um nome, tipo de dados e valor. Um item pode ter qualquer número de atributos. Ao contrário de um banco de dados relacional,</a:t>
            </a:r>
            <a:r>
              <a:rPr lang="pt-br" dirty="0">
                <a:solidFill>
                  <a:srgbClr val="000000"/>
                </a:solidFill>
              </a:rPr>
              <a:t> o DynamoDB</a:t>
            </a:r>
            <a:r>
              <a:rPr lang="pt-br" dirty="0"/>
              <a:t> não é restrito por um esquema predefinido. Os itens em uma tabela podem ter diferentes </a:t>
            </a:r>
            <a:r>
              <a:rPr lang="pt-br" dirty="0">
                <a:solidFill>
                  <a:srgbClr val="000000"/>
                </a:solidFill>
              </a:rPr>
              <a:t>tipos</a:t>
            </a:r>
            <a:r>
              <a:rPr lang="pt-br" dirty="0"/>
              <a:t> de atributos.</a:t>
            </a:r>
          </a:p>
          <a:p>
            <a:pPr rtl="0"/>
            <a:endParaRPr lang="en-US" dirty="0"/>
          </a:p>
          <a:p>
            <a:pPr rtl="0"/>
            <a:r>
              <a:rPr lang="pt-br" dirty="0"/>
              <a:t>Os atributos podem ter um dos seguintes tipos de dados:</a:t>
            </a:r>
          </a:p>
          <a:p>
            <a:pPr marL="171450" indent="-171450" rtl="0">
              <a:buFont typeface="Arial" panose="020B0604020202020204" pitchFamily="34" charset="0"/>
              <a:buChar char="•"/>
            </a:pPr>
            <a:r>
              <a:rPr lang="pt-br" dirty="0"/>
              <a:t>Tipos </a:t>
            </a:r>
            <a:r>
              <a:rPr lang="pt-br" dirty="0">
                <a:solidFill>
                  <a:srgbClr val="000000"/>
                </a:solidFill>
              </a:rPr>
              <a:t>escalares</a:t>
            </a:r>
            <a:r>
              <a:rPr lang="pt-br" dirty="0"/>
              <a:t>: Número, string, binário, booleano e nulo</a:t>
            </a:r>
          </a:p>
          <a:p>
            <a:pPr marL="171450" indent="-171450" rtl="0">
              <a:buFont typeface="Arial" panose="020B0604020202020204" pitchFamily="34" charset="0"/>
              <a:buChar char="•"/>
            </a:pPr>
            <a:r>
              <a:rPr lang="pt-br" dirty="0"/>
              <a:t>Tipos de vários </a:t>
            </a:r>
            <a:r>
              <a:rPr lang="pt-br" dirty="0">
                <a:solidFill>
                  <a:srgbClr val="000000"/>
                </a:solidFill>
              </a:rPr>
              <a:t>valores</a:t>
            </a:r>
            <a:r>
              <a:rPr lang="pt-br" dirty="0"/>
              <a:t>: Conjunto de strings, conjunto de números e conjunto </a:t>
            </a:r>
            <a:r>
              <a:rPr lang="pt-br" dirty="0">
                <a:solidFill>
                  <a:srgbClr val="000000"/>
                </a:solidFill>
              </a:rPr>
              <a:t>binário</a:t>
            </a:r>
            <a:endParaRPr lang="en-US" baseline="0" dirty="0">
              <a:solidFill>
                <a:srgbClr val="000000"/>
              </a:solidFill>
              <a:latin typeface="Calibri" panose="020F0502020204030204" pitchFamily="34" charset="0"/>
            </a:endParaRPr>
          </a:p>
          <a:p>
            <a:pPr marL="171450" indent="-171450" rtl="0">
              <a:buFont typeface="Arial" panose="020B0604020202020204" pitchFamily="34" charset="0"/>
              <a:buChar char="•"/>
            </a:pPr>
            <a:r>
              <a:rPr lang="pt-br" dirty="0"/>
              <a:t>Tipos de </a:t>
            </a:r>
            <a:r>
              <a:rPr lang="pt-br" dirty="0">
                <a:solidFill>
                  <a:srgbClr val="000000"/>
                </a:solidFill>
              </a:rPr>
              <a:t>documento</a:t>
            </a:r>
            <a:r>
              <a:rPr lang="pt-br" dirty="0"/>
              <a:t>: Lista e mapa</a:t>
            </a:r>
          </a:p>
          <a:p>
            <a:pPr rtl="0"/>
            <a:endParaRPr lang="en-US" baseline="0" dirty="0"/>
          </a:p>
          <a:p>
            <a:pPr rtl="0"/>
            <a:r>
              <a:rPr lang="pt-br" dirty="0"/>
              <a:t>Você pode armazenar um documento fem formato JSON como um item no </a:t>
            </a:r>
            <a:r>
              <a:rPr lang="pt-br" dirty="0">
                <a:solidFill>
                  <a:srgbClr val="000000"/>
                </a:solidFill>
              </a:rPr>
              <a:t>DynamoDB</a:t>
            </a:r>
            <a:r>
              <a:rPr lang="pt-br" dirty="0"/>
              <a:t>.</a:t>
            </a:r>
          </a:p>
          <a:p>
            <a:pPr rtl="0"/>
            <a:endParaRPr lang="en-US" baseline="0" dirty="0"/>
          </a:p>
          <a:p>
            <a:pPr rtl="0"/>
            <a:r>
              <a:rPr lang="pt-br" dirty="0"/>
              <a:t>O tamanho de um item é a soma dos tamanhos de seus nomes e valores de atributos. Um item pode ter no máximo </a:t>
            </a:r>
            <a:r>
              <a:rPr lang="pt-br" dirty="0">
                <a:solidFill>
                  <a:srgbClr val="000000"/>
                </a:solidFill>
              </a:rPr>
              <a:t>400 KB</a:t>
            </a:r>
            <a:r>
              <a:rPr lang="pt-br" dirty="0"/>
              <a:t> de tamanho.</a:t>
            </a:r>
          </a:p>
          <a:p>
            <a:pPr rtl="0"/>
            <a:endParaRPr lang="en-US" baseline="0" dirty="0"/>
          </a:p>
          <a:p>
            <a:pPr rtl="0"/>
            <a:r>
              <a:rPr lang="pt-br" sz="1200" dirty="0"/>
              <a:t>Para obter informações sobre o</a:t>
            </a:r>
            <a:r>
              <a:rPr lang="pt-br" sz="1200" dirty="0">
                <a:solidFill>
                  <a:srgbClr val="000000"/>
                </a:solidFill>
              </a:rPr>
              <a:t> modelo de dados </a:t>
            </a:r>
            <a:r>
              <a:rPr lang="pt-br" sz="1200" dirty="0"/>
              <a:t>do DynamoDB,</a:t>
            </a:r>
            <a:r>
              <a:rPr lang="pt-br" dirty="0"/>
              <a:t> consulte </a:t>
            </a:r>
            <a:r>
              <a:rPr lang="pt-br" dirty="0">
                <a:hlinkClick r:id="rId3"/>
              </a:rPr>
              <a:t>https://docs.aws.amazon.com/amazondynamodb/latest/developerguide/HowItWorks.Partitions.html</a:t>
            </a:r>
            <a:r>
              <a:rPr lang="pt-br" dirty="0"/>
              <a:t>.</a:t>
            </a:r>
          </a:p>
          <a:p>
            <a:pPr rtl="0"/>
            <a:endParaRPr lang="en-US" baseline="0" dirty="0"/>
          </a:p>
        </p:txBody>
      </p:sp>
    </p:spTree>
    <p:extLst>
      <p:ext uri="{BB962C8B-B14F-4D97-AF65-F5344CB8AC3E}">
        <p14:creationId xmlns:p14="http://schemas.microsoft.com/office/powerpoint/2010/main" val="115461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6850"/>
          </a:xfrm>
        </p:spPr>
        <p:txBody>
          <a:bodyPr rtlCol="0"/>
          <a:lstStyle/>
          <a:p>
            <a:pPr rtl="0"/>
            <a:r>
              <a:rPr lang="pt-br" dirty="0"/>
              <a:t>Ao consultar os dados, você pode especificar se o Amazon </a:t>
            </a:r>
            <a:r>
              <a:rPr lang="pt-br" dirty="0">
                <a:solidFill>
                  <a:srgbClr val="000000"/>
                </a:solidFill>
              </a:rPr>
              <a:t>DynamoDB</a:t>
            </a:r>
            <a:r>
              <a:rPr lang="pt-br" dirty="0"/>
              <a:t> deve retornar </a:t>
            </a:r>
            <a:r>
              <a:rPr lang="pt-br" dirty="0">
                <a:solidFill>
                  <a:srgbClr val="000000"/>
                </a:solidFill>
              </a:rPr>
              <a:t>os dados </a:t>
            </a:r>
            <a:r>
              <a:rPr lang="pt-br" dirty="0"/>
              <a:t>fortemente consistentes.</a:t>
            </a:r>
          </a:p>
          <a:p>
            <a:pPr rtl="0"/>
            <a:endParaRPr lang="en-US" baseline="0" dirty="0"/>
          </a:p>
          <a:p>
            <a:pPr rtl="0"/>
            <a:r>
              <a:rPr lang="pt-br" b="1" dirty="0"/>
              <a:t>Níveis de </a:t>
            </a:r>
            <a:r>
              <a:rPr lang="pt-br" b="1" dirty="0">
                <a:solidFill>
                  <a:srgbClr val="000000"/>
                </a:solidFill>
              </a:rPr>
              <a:t>consistência de leitura</a:t>
            </a:r>
          </a:p>
          <a:p>
            <a:pPr marL="171450" indent="-171450" rtl="0">
              <a:buFont typeface="Arial" panose="020B0604020202020204" pitchFamily="34" charset="0"/>
              <a:buChar char="•"/>
            </a:pPr>
            <a:r>
              <a:rPr lang="pt-br" i="1" dirty="0">
                <a:ea typeface="Amazon Ember" panose="02000000000000000000" pitchFamily="2" charset="0"/>
              </a:rPr>
              <a:t>Uma leitura </a:t>
            </a:r>
            <a:r>
              <a:rPr lang="pt-br" dirty="0"/>
              <a:t>eventualmente consistente</a:t>
            </a:r>
            <a:r>
              <a:rPr lang="pt-br" dirty="0">
                <a:solidFill>
                  <a:srgbClr val="000000"/>
                </a:solidFill>
              </a:rPr>
              <a:t> poderá retornar dados um pouco obsoletos </a:t>
            </a:r>
            <a:r>
              <a:rPr lang="pt-br" dirty="0"/>
              <a:t>se uma operação de leitura for realizada imediatamente após uma operação de gravação. </a:t>
            </a:r>
          </a:p>
          <a:p>
            <a:pPr marL="171450" indent="-171450" rtl="0">
              <a:buFont typeface="Arial" panose="020B0604020202020204" pitchFamily="34" charset="0"/>
              <a:buChar char="•"/>
            </a:pPr>
            <a:r>
              <a:rPr lang="pt-br" i="1" dirty="0"/>
              <a:t>A leitura </a:t>
            </a:r>
            <a:r>
              <a:rPr lang="pt-br" dirty="0"/>
              <a:t>fortemente consistente retorna os dados mais atualizados. </a:t>
            </a:r>
          </a:p>
          <a:p>
            <a:pPr marL="171450" indent="-171450" rtl="0">
              <a:buFont typeface="Arial" panose="020B0604020202020204" pitchFamily="34" charset="0"/>
              <a:buChar char="•"/>
            </a:pPr>
            <a:r>
              <a:rPr lang="pt-br" i="1" dirty="0"/>
              <a:t>Transacional</a:t>
            </a:r>
            <a:r>
              <a:rPr lang="pt-br" dirty="0"/>
              <a:t> </a:t>
            </a:r>
            <a:r>
              <a:rPr lang="pt-br" dirty="0">
                <a:solidFill>
                  <a:srgbClr val="000000"/>
                </a:solidFill>
              </a:rPr>
              <a:t> fornece consistência de atomicidade, consistência, isolamento e </a:t>
            </a:r>
            <a:r>
              <a:rPr lang="pt-br" dirty="0"/>
              <a:t>durabilidade (ACID).</a:t>
            </a:r>
          </a:p>
          <a:p>
            <a:pPr rtl="0"/>
            <a:r>
              <a:rPr lang="pt-br" b="1" dirty="0"/>
              <a:t>Níveis de </a:t>
            </a:r>
            <a:r>
              <a:rPr lang="pt-br" b="1" dirty="0">
                <a:solidFill>
                  <a:srgbClr val="000000"/>
                </a:solidFill>
              </a:rPr>
              <a:t>consistência de gravação</a:t>
            </a:r>
          </a:p>
          <a:p>
            <a:pPr marL="171450" indent="-171450" rtl="0">
              <a:buFont typeface="Arial" panose="020B0604020202020204" pitchFamily="34" charset="0"/>
              <a:buChar char="•"/>
            </a:pPr>
            <a:r>
              <a:rPr lang="pt-br" i="1" dirty="0"/>
              <a:t>Padrão</a:t>
            </a:r>
            <a:r>
              <a:rPr lang="pt-br" dirty="0">
                <a:solidFill>
                  <a:schemeClr val="accent1"/>
                </a:solidFill>
                <a:ea typeface="Amazon Ember" panose="02000000000000000000" pitchFamily="2" charset="0"/>
              </a:rPr>
              <a:t> </a:t>
            </a:r>
          </a:p>
          <a:p>
            <a:pPr marL="171450" indent="-171450" rtl="0">
              <a:buFont typeface="Arial" panose="020B0604020202020204" pitchFamily="34" charset="0"/>
              <a:buChar char="•"/>
            </a:pPr>
            <a:r>
              <a:rPr lang="pt-br" i="1" dirty="0">
                <a:ea typeface="Amazon Ember" panose="02000000000000000000" pitchFamily="2" charset="0"/>
              </a:rPr>
              <a:t>Transacional</a:t>
            </a:r>
            <a:r>
              <a:rPr lang="pt-br" i="1" dirty="0">
                <a:solidFill>
                  <a:schemeClr val="accent6"/>
                </a:solidFill>
                <a:ea typeface="Amazon Ember" panose="02000000000000000000" pitchFamily="2" charset="0"/>
              </a:rPr>
              <a:t> </a:t>
            </a:r>
            <a:r>
              <a:rPr lang="pt-br" dirty="0">
                <a:solidFill>
                  <a:schemeClr val="accent2"/>
                </a:solidFill>
                <a:ea typeface="Amazon Ember" panose="02000000000000000000" pitchFamily="2" charset="0"/>
              </a:rPr>
              <a:t> </a:t>
            </a:r>
            <a:r>
              <a:rPr lang="pt-br" dirty="0"/>
              <a:t>fornece </a:t>
            </a:r>
            <a:r>
              <a:rPr lang="pt-br" dirty="0">
                <a:solidFill>
                  <a:srgbClr val="000000"/>
                </a:solidFill>
              </a:rPr>
              <a:t>consistência de atomicidade, consistência, isolamento e durabilidade (ACID)</a:t>
            </a:r>
          </a:p>
          <a:p>
            <a:pPr rtl="0"/>
            <a:endParaRPr lang="en-US" dirty="0"/>
          </a:p>
          <a:p>
            <a:pPr rtl="0"/>
            <a:endParaRPr lang="en-US" baseline="0" dirty="0"/>
          </a:p>
          <a:p>
            <a:pPr rtl="0"/>
            <a:r>
              <a:rPr lang="pt-br" dirty="0"/>
              <a:t>Para obter mais informações, </a:t>
            </a:r>
            <a:r>
              <a:rPr lang="pt-br" dirty="0">
                <a:solidFill>
                  <a:srgbClr val="000000"/>
                </a:solidFill>
              </a:rPr>
              <a:t>consulte </a:t>
            </a:r>
            <a:r>
              <a:rPr lang="pt-br" dirty="0">
                <a:solidFill>
                  <a:srgbClr val="000000"/>
                </a:solidFill>
                <a:hlinkClick r:id="rId3"/>
              </a:rPr>
              <a:t>https://docs.aws.amazon.com/amazondynamodb/latest/developerguide/HowItWorks.ReadConsistency.html</a:t>
            </a:r>
            <a:r>
              <a:rPr lang="pt-br" dirty="0"/>
              <a:t>.</a:t>
            </a:r>
          </a:p>
          <a:p>
            <a:pPr rtl="0"/>
            <a:endParaRPr lang="en-US" dirty="0"/>
          </a:p>
          <a:p>
            <a:pPr rtl="0"/>
            <a:endParaRPr lang="en-US" dirty="0"/>
          </a:p>
        </p:txBody>
      </p:sp>
    </p:spTree>
    <p:extLst>
      <p:ext uri="{BB962C8B-B14F-4D97-AF65-F5344CB8AC3E}">
        <p14:creationId xmlns:p14="http://schemas.microsoft.com/office/powerpoint/2010/main" val="32112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40678" cy="4024628"/>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t>
            </a:r>
            <a:r>
              <a:rPr lang="pt-br" dirty="0">
                <a:solidFill>
                  <a:srgbClr val="000000"/>
                </a:solidFill>
              </a:rPr>
              <a:t>habilitar</a:t>
            </a:r>
            <a:r>
              <a:rPr lang="pt-br" dirty="0"/>
              <a:t> respostas de alta taxa de transferência e baixa latência, </a:t>
            </a:r>
            <a:r>
              <a:rPr lang="pt-br" dirty="0">
                <a:solidFill>
                  <a:srgbClr val="000000"/>
                </a:solidFill>
              </a:rPr>
              <a:t>o DynamoDB</a:t>
            </a:r>
            <a:r>
              <a:rPr lang="pt-br" dirty="0"/>
              <a:t> exige que você especifique valores de throughput de leitura e gravação ao criar uma tabela. Isso </a:t>
            </a:r>
            <a:r>
              <a:rPr lang="pt-br" dirty="0">
                <a:solidFill>
                  <a:srgbClr val="000000"/>
                </a:solidFill>
              </a:rPr>
              <a:t>garante</a:t>
            </a:r>
            <a:r>
              <a:rPr lang="pt-br" dirty="0"/>
              <a:t> tempos de resposta previsíveis e de baixa latência. </a:t>
            </a:r>
            <a:r>
              <a:rPr lang="pt-br" dirty="0">
                <a:solidFill>
                  <a:srgbClr val="000000"/>
                </a:solidFill>
              </a:rPr>
              <a:t>O DynamoDB</a:t>
            </a:r>
            <a:r>
              <a:rPr lang="pt-br" dirty="0"/>
              <a:t> reserva os recursos necessários para lidar com seus requisitos de taxa de transferência. Se espera picos em sua carga de trabalho, você pode definir valores de taxa de transferência mais altos atualizando a tabela.</a:t>
            </a:r>
          </a:p>
          <a:p>
            <a:pPr rtl="0"/>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solidFill>
                  <a:srgbClr val="000000"/>
                </a:solidFill>
              </a:rPr>
              <a:t>A taxa de transferência é especificada em termos de</a:t>
            </a:r>
            <a:r>
              <a:rPr lang="pt-br" i="1" dirty="0">
                <a:solidFill>
                  <a:srgbClr val="000000"/>
                </a:solidFill>
              </a:rPr>
              <a:t> </a:t>
            </a:r>
            <a:r>
              <a:rPr lang="pt-br" dirty="0">
                <a:solidFill>
                  <a:srgbClr val="000000"/>
                </a:solidFill>
              </a:rPr>
              <a:t>unidades de capacidade de leitura</a:t>
            </a:r>
            <a:r>
              <a:rPr lang="pt-br" i="1" dirty="0">
                <a:solidFill>
                  <a:srgbClr val="000000"/>
                </a:solidFill>
              </a:rPr>
              <a:t> (RCU) e </a:t>
            </a:r>
            <a:r>
              <a:rPr lang="pt-br" i="1" dirty="0"/>
              <a:t> </a:t>
            </a:r>
            <a:r>
              <a:rPr lang="pt-br" dirty="0"/>
              <a:t>unidades de capacidade de gravação (WCU).  Uma unidade de capacidade de leitura é o número de leituras fortemente consistentes </a:t>
            </a:r>
            <a:r>
              <a:rPr lang="pt-br" dirty="0">
                <a:solidFill>
                  <a:srgbClr val="000000"/>
                </a:solidFill>
              </a:rPr>
              <a:t>por</a:t>
            </a:r>
            <a:r>
              <a:rPr lang="pt-br" dirty="0"/>
              <a:t> segundo de itens com até 4 KB de tamanho. Se você executar leituras eventualmente consistentes, usará metade das unidades de capacidade de leitura provisionadas. Em outras palavras, para leituras eventualmente consistentes, uma unidade de capacidade de leitura é </a:t>
            </a:r>
            <a:r>
              <a:rPr lang="pt-br" i="1" dirty="0"/>
              <a:t>duas</a:t>
            </a:r>
            <a:r>
              <a:rPr lang="pt-br" dirty="0"/>
              <a:t> </a:t>
            </a:r>
            <a:r>
              <a:rPr lang="pt-br" dirty="0">
                <a:solidFill>
                  <a:srgbClr val="000000"/>
                </a:solidFill>
              </a:rPr>
              <a:t>leituras </a:t>
            </a:r>
            <a:r>
              <a:rPr lang="pt-br" dirty="0"/>
              <a:t>por segundo para itens de até 4 KB. Uma unidade de capacidade de gravação é o número de </a:t>
            </a:r>
            <a:r>
              <a:rPr lang="pt-br" dirty="0">
                <a:solidFill>
                  <a:srgbClr val="000000"/>
                </a:solidFill>
              </a:rPr>
              <a:t>gravações de 1 KB</a:t>
            </a:r>
            <a:r>
              <a:rPr lang="pt-br" dirty="0"/>
              <a:t> </a:t>
            </a:r>
            <a:r>
              <a:rPr lang="pt-br" dirty="0">
                <a:solidFill>
                  <a:srgbClr val="000000"/>
                </a:solidFill>
              </a:rPr>
              <a:t> </a:t>
            </a:r>
            <a:r>
              <a:rPr lang="pt-br" dirty="0"/>
              <a:t>por segundo.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Os valores da unidade de capacidade de leitura e gravação podem ser definidos independentemente um do outro. Por exemplo, você pode aumentar apenas as unidades de capacidade de leitura se esperar um pico nas leituras da tabela. </a:t>
            </a:r>
            <a:r>
              <a:rPr lang="pt-br" dirty="0">
                <a:solidFill>
                  <a:srgbClr val="000000"/>
                </a:solidFill>
              </a:rPr>
              <a:t>O</a:t>
            </a:r>
            <a:r>
              <a:rPr lang="pt-br" dirty="0"/>
              <a:t> </a:t>
            </a:r>
            <a:r>
              <a:rPr lang="pt-br" dirty="0">
                <a:solidFill>
                  <a:srgbClr val="000000"/>
                </a:solidFill>
              </a:rPr>
              <a:t>DynamoDB</a:t>
            </a:r>
            <a:r>
              <a:rPr lang="pt-br" dirty="0"/>
              <a:t> </a:t>
            </a:r>
            <a:r>
              <a:rPr lang="pt-br" dirty="0">
                <a:latin typeface="Lucida Console" panose="020B0609040504020204" pitchFamily="49" charset="0"/>
                <a:cs typeface="Courier New" panose="02070309020205020404" pitchFamily="49" charset="0"/>
              </a:rPr>
              <a:t>retornará</a:t>
            </a:r>
            <a:r>
              <a:rPr lang="pt-br" dirty="0"/>
              <a:t> um erro se a taxa de transferência provisionada tiver sido excedido (exceção ProvisionedThroughputExceeded).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solidFill>
                  <a:srgbClr val="000000"/>
                </a:solidFill>
              </a:rPr>
              <a:t>O DynamoDB</a:t>
            </a:r>
            <a:r>
              <a:rPr lang="pt-br" dirty="0"/>
              <a:t> divide o throughput (taxa de transferência) uniformemente entre as partições. O throughput </a:t>
            </a:r>
            <a:r>
              <a:rPr lang="pt-br" dirty="0">
                <a:solidFill>
                  <a:srgbClr val="000000"/>
                </a:solidFill>
              </a:rPr>
              <a:t>por</a:t>
            </a:r>
            <a:r>
              <a:rPr lang="pt-br" dirty="0"/>
              <a:t> partição é o throughput provisionado total dividido pelo número de partições.</a:t>
            </a:r>
          </a:p>
          <a:p>
            <a:pPr rtl="0"/>
            <a:endParaRPr lang="en-US" baseline="0" dirty="0"/>
          </a:p>
          <a:p>
            <a:pPr rtl="0"/>
            <a:r>
              <a:rPr lang="pt-br" dirty="0"/>
              <a:t>Defina o valor de taxa de transferência necessária definindo o </a:t>
            </a:r>
            <a:r>
              <a:rPr lang="pt-br" dirty="0">
                <a:latin typeface="Lucida Console" panose="020B0609040504020204" pitchFamily="49" charset="0"/>
                <a:cs typeface="Courier New" panose="02070309020205020404" pitchFamily="49" charset="0"/>
              </a:rPr>
              <a:t> parâmetro </a:t>
            </a:r>
            <a:r>
              <a:rPr lang="pt-br" dirty="0"/>
              <a:t>ProvisionedThroughput ao criar ou atualizar uma tabela.</a:t>
            </a:r>
          </a:p>
          <a:p>
            <a:pPr rtl="0"/>
            <a:endParaRPr lang="en-US" dirty="0"/>
          </a:p>
          <a:p>
            <a:pPr rtl="0"/>
            <a:r>
              <a:rPr lang="pt-br" dirty="0"/>
              <a:t>Para obter informações sobre como calcular valores de taxa de transferência provisionada ( provisioned throughput) com base no tamanho do item e nas leituras e gravações necessárias </a:t>
            </a:r>
            <a:r>
              <a:rPr lang="pt-br" dirty="0">
                <a:solidFill>
                  <a:srgbClr val="000000"/>
                </a:solidFill>
              </a:rPr>
              <a:t>por</a:t>
            </a:r>
            <a:r>
              <a:rPr lang="pt-br" dirty="0"/>
              <a:t> segundo, consulte </a:t>
            </a:r>
            <a:r>
              <a:rPr lang="pt-br" dirty="0">
                <a:hlinkClick r:id="rId3"/>
              </a:rPr>
              <a:t>http://docs.aws.amazon.com/amazondynamodb/latest/developerguide/WorkingWithTables.html</a:t>
            </a:r>
            <a:r>
              <a:rPr lang="pt-br" dirty="0"/>
              <a:t>.</a:t>
            </a:r>
          </a:p>
        </p:txBody>
      </p:sp>
    </p:spTree>
    <p:extLst>
      <p:ext uri="{BB962C8B-B14F-4D97-AF65-F5344CB8AC3E}">
        <p14:creationId xmlns:p14="http://schemas.microsoft.com/office/powerpoint/2010/main" val="2708513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60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 você deseja executar consultas em atributos que não fazem parte da chave primária da tabela, pode criar um</a:t>
            </a:r>
            <a:r>
              <a:rPr lang="pt-br" i="1" dirty="0"/>
              <a:t> </a:t>
            </a:r>
            <a:r>
              <a:rPr lang="pt-br" dirty="0"/>
              <a:t>índice secundário. Um </a:t>
            </a:r>
            <a:r>
              <a:rPr lang="pt-br" i="0" dirty="0"/>
              <a:t>índice secundário</a:t>
            </a:r>
            <a:r>
              <a:rPr lang="pt-br" dirty="0"/>
              <a:t> permite consultar os dados na tabela usando uma chave alternativa, além de consultas com base na chave primária.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Além dos atributos de chave alternativos (chave de partição e chave de classificação), um índice secundário contém um subconjunto dos outros atributos de tabela. Ao criar um índice, você especifica quais atributos </a:t>
            </a:r>
            <a:r>
              <a:rPr lang="pt-br" dirty="0">
                <a:solidFill>
                  <a:srgbClr val="000000"/>
                </a:solidFill>
              </a:rPr>
              <a:t>serão copiados</a:t>
            </a:r>
            <a:r>
              <a:rPr lang="pt-br" dirty="0"/>
              <a:t>, ou </a:t>
            </a:r>
            <a:r>
              <a:rPr lang="pt-br" i="0" dirty="0"/>
              <a:t>projetados</a:t>
            </a:r>
            <a:r>
              <a:rPr lang="pt-br" dirty="0"/>
              <a:t>, da tabela base para o índice. No mínimo, o </a:t>
            </a:r>
            <a:r>
              <a:rPr lang="pt-br" dirty="0">
                <a:solidFill>
                  <a:srgbClr val="000000"/>
                </a:solidFill>
              </a:rPr>
              <a:t>DynamoDB</a:t>
            </a:r>
            <a:r>
              <a:rPr lang="pt-br" dirty="0"/>
              <a:t> projeta os atributos de chave da tabela base no índice.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rtl="0"/>
            <a:r>
              <a:rPr lang="pt-br" dirty="0"/>
              <a:t>Há dois </a:t>
            </a:r>
            <a:r>
              <a:rPr lang="pt-br" dirty="0">
                <a:solidFill>
                  <a:srgbClr val="000000"/>
                </a:solidFill>
              </a:rPr>
              <a:t>tipos</a:t>
            </a:r>
            <a:r>
              <a:rPr lang="pt-br" dirty="0"/>
              <a:t> de índices secundários: </a:t>
            </a:r>
            <a:r>
              <a:rPr lang="pt-br" dirty="0">
                <a:solidFill>
                  <a:srgbClr val="000000"/>
                </a:solidFill>
              </a:rPr>
              <a:t>índice secundário global</a:t>
            </a:r>
            <a:r>
              <a:rPr lang="pt-br" dirty="0"/>
              <a:t> e índice secundário local. É possível definir um máximo de cinco índices secundários locais.</a:t>
            </a:r>
            <a:r>
              <a:rPr lang="en-US" dirty="0"/>
              <a:t/>
            </a:r>
            <a:br>
              <a:rPr lang="en-US" dirty="0"/>
            </a:br>
            <a:r>
              <a:rPr lang="pt-br" dirty="0"/>
              <a:t>Há um limite inicial de 20 índices secundários globais por tabela. Para solicitar um aumento do limite de serviço, consulte:</a:t>
            </a:r>
            <a:r>
              <a:rPr lang="en-US" dirty="0"/>
              <a:t/>
            </a:r>
            <a:br>
              <a:rPr lang="en-US" dirty="0"/>
            </a:br>
            <a:r>
              <a:rPr lang="pt-br" dirty="0">
                <a:hlinkClick r:id="rId3"/>
              </a:rPr>
              <a:t>https://aws.amazon.com/support</a:t>
            </a:r>
            <a:r>
              <a:rPr lang="en-US" dirty="0"/>
              <a:t/>
            </a:r>
            <a:br>
              <a:rPr lang="en-US" dirty="0"/>
            </a:br>
            <a:r>
              <a:rPr lang="en-US" sz="400" dirty="0"/>
              <a:t/>
            </a:r>
            <a:br>
              <a:rPr lang="en-US" sz="400" dirty="0"/>
            </a:br>
            <a:r>
              <a:rPr lang="pt-br" dirty="0">
                <a:hlinkClick r:id="rId4"/>
              </a:rPr>
              <a:t>https://docs.aws.amazon.com/amazondynamodb/latest/developerguide/Limits.html</a:t>
            </a:r>
            <a:r>
              <a:rPr lang="en-US" dirty="0"/>
              <a:t/>
            </a:r>
            <a:br>
              <a:rPr lang="en-US" dirty="0"/>
            </a:br>
            <a:endParaRPr lang="en-US" sz="400" dirty="0"/>
          </a:p>
          <a:p>
            <a:pPr rtl="0"/>
            <a:r>
              <a:rPr lang="pt-br" dirty="0">
                <a:hlinkClick r:id="rId5"/>
              </a:rPr>
              <a:t>https://aws.amazon.com/about-aws/whats-new/2018/12/amazon-dynamodb-increases-the-number-of-global-secondary-indexes-and-projected-index-attributes-you-can-create-per-table/</a:t>
            </a:r>
            <a:r>
              <a:rPr lang="en-US" dirty="0"/>
              <a:t/>
            </a:r>
            <a:br>
              <a:rPr lang="en-US" dirty="0"/>
            </a:br>
            <a:endParaRPr lang="en-US" sz="40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rgbClr val="000000"/>
                </a:solidFill>
              </a:rPr>
              <a:t>O DynamoDB</a:t>
            </a:r>
            <a:r>
              <a:rPr lang="pt-br" dirty="0"/>
              <a:t> cria automaticamente índices com base na chave primária de uma tabela e atualiza automaticamente todos os índices sempre que uma tabela for alterada.</a:t>
            </a:r>
          </a:p>
          <a:p>
            <a:pPr rtl="0"/>
            <a:endParaRPr lang="en-US" dirty="0"/>
          </a:p>
        </p:txBody>
      </p:sp>
    </p:spTree>
    <p:extLst>
      <p:ext uri="{BB962C8B-B14F-4D97-AF65-F5344CB8AC3E}">
        <p14:creationId xmlns:p14="http://schemas.microsoft.com/office/powerpoint/2010/main" val="9537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4217172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8661" y="4419377"/>
            <a:ext cx="5440678" cy="3453876"/>
          </a:xfrm>
        </p:spPr>
        <p:txBody>
          <a:bodyPr rtlCol="0"/>
          <a:lstStyle/>
          <a:p>
            <a:pPr rtl="0"/>
            <a:r>
              <a:rPr lang="pt-br" dirty="0"/>
              <a:t>Um índice secundário local é considerado local porque o índice está localizado na mesma partição de tabela que os itens que têm uma chave de partição específica. Você só pode consultar dados em uma única partição, conforme especificado pelo valor da chave de partição na consulta.</a:t>
            </a:r>
          </a:p>
          <a:p>
            <a:pPr rtl="0"/>
            <a:endParaRPr lang="en-US" baseline="0" dirty="0"/>
          </a:p>
          <a:p>
            <a:pPr rtl="0"/>
            <a:r>
              <a:rPr lang="pt-br" dirty="0"/>
              <a:t>As características de um índice secundário local são:</a:t>
            </a:r>
          </a:p>
          <a:p>
            <a:pPr marL="171450" indent="-171450" rtl="0">
              <a:buFont typeface="Arial" panose="020B0604020202020204" pitchFamily="34" charset="0"/>
              <a:buChar char="•"/>
            </a:pPr>
            <a:r>
              <a:rPr lang="pt-br" dirty="0"/>
              <a:t>A chave de partição é a mesma que a chave de partição da tabela. A chave de classificação pode ser qualquer atributo escalar.</a:t>
            </a:r>
          </a:p>
          <a:p>
            <a:pPr marL="171450" indent="-171450" rtl="0">
              <a:buFont typeface="Arial" panose="020B0604020202020204" pitchFamily="34" charset="0"/>
              <a:buChar char="•"/>
            </a:pPr>
            <a:r>
              <a:rPr lang="pt-br" dirty="0"/>
              <a:t>Ele só pode ser criado quando uma tabela for criada.</a:t>
            </a:r>
          </a:p>
          <a:p>
            <a:pPr marL="171450" indent="-171450" rtl="0">
              <a:buFont typeface="Arial" panose="020B0604020202020204" pitchFamily="34" charset="0"/>
              <a:buChar char="•"/>
            </a:pPr>
            <a:r>
              <a:rPr lang="pt-br" dirty="0"/>
              <a:t>Ele não pode ser excluído.</a:t>
            </a:r>
          </a:p>
          <a:p>
            <a:pPr marL="171450" indent="-171450" rtl="0">
              <a:buFont typeface="Arial" panose="020B0604020202020204" pitchFamily="34" charset="0"/>
              <a:buChar char="•"/>
            </a:pPr>
            <a:r>
              <a:rPr lang="pt-br" dirty="0"/>
              <a:t>Ele suporta consistência eventual e consistência forte.</a:t>
            </a:r>
          </a:p>
          <a:p>
            <a:pPr marL="171450" indent="-171450" rtl="0">
              <a:buFont typeface="Arial" panose="020B0604020202020204" pitchFamily="34" charset="0"/>
              <a:buChar char="•"/>
            </a:pPr>
            <a:r>
              <a:rPr lang="pt-br" dirty="0"/>
              <a:t>Ele não tem sua própria taxa de transferência (throughput) provisionada. Em vez disso, ele adota as unidades de capacidade de leitura e gravação da tabela.</a:t>
            </a:r>
          </a:p>
          <a:p>
            <a:pPr marL="171450" indent="-171450" rtl="0">
              <a:buFont typeface="Arial" panose="020B0604020202020204" pitchFamily="34" charset="0"/>
              <a:buChar char="•"/>
            </a:pPr>
            <a:r>
              <a:rPr lang="pt-br" dirty="0"/>
              <a:t>As consultas podem retornar atributos que não são projetados no índice.</a:t>
            </a:r>
          </a:p>
          <a:p>
            <a:pPr marL="171450" indent="-171450" rtl="0">
              <a:buFont typeface="Arial" panose="020B0604020202020204" pitchFamily="34" charset="0"/>
              <a:buChar char="•"/>
            </a:pPr>
            <a:r>
              <a:rPr lang="pt-br" dirty="0">
                <a:solidFill>
                  <a:srgbClr val="000000"/>
                </a:solidFill>
              </a:rPr>
              <a:t>Todos os</a:t>
            </a:r>
            <a:r>
              <a:rPr lang="pt-br" dirty="0"/>
              <a:t> itens com uma chave de partição específica na tabela e os itens no índice secundário local correspondente (juntos conhecidos como uma </a:t>
            </a:r>
            <a:r>
              <a:rPr lang="pt-br" i="1" dirty="0"/>
              <a:t>coleção de itens</a:t>
            </a:r>
            <a:r>
              <a:rPr lang="pt-br" dirty="0"/>
              <a:t>) estão armazenados na mesmo </a:t>
            </a:r>
            <a:r>
              <a:rPr lang="pt-br" dirty="0">
                <a:solidFill>
                  <a:srgbClr val="000000"/>
                </a:solidFill>
              </a:rPr>
              <a:t>partição.</a:t>
            </a:r>
            <a:r>
              <a:rPr lang="pt-br" dirty="0"/>
              <a:t> O tamanho total de uma coleção de itens não pode exceder 10 GB.</a:t>
            </a:r>
          </a:p>
          <a:p>
            <a:pPr rtl="0"/>
            <a:endParaRPr lang="en-US" dirty="0"/>
          </a:p>
          <a:p>
            <a:pPr rtl="0"/>
            <a:r>
              <a:rPr lang="pt-br" dirty="0"/>
              <a:t>Considere o exemplo da tabela TravelerSurvey. A tabela armazena informações sobre o representante do cliente (RepId) que realizou a pesquisa, o </a:t>
            </a:r>
            <a:r>
              <a:rPr lang="pt-br" dirty="0">
                <a:solidFill>
                  <a:srgbClr val="000000"/>
                </a:solidFill>
              </a:rPr>
              <a:t>ID</a:t>
            </a:r>
            <a:r>
              <a:rPr lang="pt-br" dirty="0"/>
              <a:t> do viajante pesquisado (TravelerId) e a data de contato (ContactDate). RepID é a chave de partição e TravelerId é a chave de classificação. Esse design permite que você consulte todos os pacientes contatados por um representante específico do cliente.</a:t>
            </a:r>
          </a:p>
          <a:p>
            <a:pPr rtl="0"/>
            <a:endParaRPr lang="en-US" baseline="0" dirty="0"/>
          </a:p>
          <a:p>
            <a:pPr rtl="0"/>
            <a:r>
              <a:rPr lang="pt-br" dirty="0">
                <a:solidFill>
                  <a:srgbClr val="000000"/>
                </a:solidFill>
              </a:rPr>
              <a:t>Para</a:t>
            </a:r>
            <a:r>
              <a:rPr lang="pt-br" dirty="0"/>
              <a:t> consultar todas as datas em que cada representante contatou um viajante, você pode configurar um índice secundário local com RepId como a chave de partição e ContactDate como a </a:t>
            </a:r>
            <a:r>
              <a:rPr lang="pt-br" dirty="0">
                <a:solidFill>
                  <a:srgbClr val="000000"/>
                </a:solidFill>
              </a:rPr>
              <a:t>chave de classificação</a:t>
            </a:r>
            <a:r>
              <a:rPr lang="pt-br" dirty="0"/>
              <a:t>. O índice secundário local tem a mesma chave de partição que a tabela e uma chave de classificação diferente. Como o índice está localizado na partição da tabela, ele compartilha a taxa de transferência provisionada da tabela.</a:t>
            </a:r>
          </a:p>
          <a:p>
            <a:pPr rtl="0"/>
            <a:endParaRPr lang="en-US" dirty="0"/>
          </a:p>
        </p:txBody>
      </p:sp>
    </p:spTree>
    <p:extLst>
      <p:ext uri="{BB962C8B-B14F-4D97-AF65-F5344CB8AC3E}">
        <p14:creationId xmlns:p14="http://schemas.microsoft.com/office/powerpoint/2010/main" val="2581323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40678" cy="3630928"/>
          </a:xfrm>
        </p:spPr>
        <p:txBody>
          <a:bodyPr rtlCol="0"/>
          <a:lstStyle/>
          <a:p>
            <a:pPr rtl="0"/>
            <a:r>
              <a:rPr lang="pt-br" dirty="0"/>
              <a:t>Um índice secundário global é considerado global porque as consultas no índice podem abranger todos os dados em uma tabela, além de todas as partições. </a:t>
            </a:r>
          </a:p>
          <a:p>
            <a:pPr rtl="0"/>
            <a:r>
              <a:rPr lang="pt-br" dirty="0"/>
              <a:t>As características de um índice secundário global são:</a:t>
            </a:r>
          </a:p>
          <a:p>
            <a:pPr marL="171450" indent="-171450" rtl="0">
              <a:buFont typeface="Arial" panose="020B0604020202020204" pitchFamily="34" charset="0"/>
              <a:buChar char="•"/>
            </a:pPr>
            <a:r>
              <a:rPr lang="pt-br" dirty="0"/>
              <a:t>Ele pode ter uma chave de partição e chave de classificação opcional que são diferentes da chave de partição e chave de classificação da tabela original.</a:t>
            </a:r>
          </a:p>
          <a:p>
            <a:pPr marL="171450" indent="-171450" rtl="0">
              <a:buFont typeface="Arial" panose="020B0604020202020204" pitchFamily="34" charset="0"/>
              <a:buChar char="•"/>
            </a:pPr>
            <a:r>
              <a:rPr lang="pt-br" dirty="0"/>
              <a:t>Os valores de chave não precisam ser exclusivos.</a:t>
            </a:r>
          </a:p>
          <a:p>
            <a:pPr marL="171450" indent="-171450" rtl="0">
              <a:buFont typeface="Arial" panose="020B0604020202020204" pitchFamily="34" charset="0"/>
              <a:buChar char="•"/>
            </a:pPr>
            <a:r>
              <a:rPr lang="pt-br" dirty="0"/>
              <a:t>Ele pode ser criado quando uma tabela for criada ou pode ser adicionado a uma tabela já existente.</a:t>
            </a:r>
          </a:p>
          <a:p>
            <a:pPr marL="171450" indent="-171450" rtl="0">
              <a:buFont typeface="Arial" panose="020B0604020202020204" pitchFamily="34" charset="0"/>
              <a:buChar char="•"/>
            </a:pPr>
            <a:r>
              <a:rPr lang="pt-br" dirty="0"/>
              <a:t>Ele pode ser excluído.</a:t>
            </a:r>
          </a:p>
          <a:p>
            <a:pPr marL="171450" indent="-171450" rtl="0">
              <a:buFont typeface="Arial" panose="020B0604020202020204" pitchFamily="34" charset="0"/>
              <a:buChar char="•"/>
            </a:pPr>
            <a:r>
              <a:rPr lang="pt-br" dirty="0"/>
              <a:t>Ele suporta apenas consistência eventual.</a:t>
            </a:r>
          </a:p>
          <a:p>
            <a:pPr marL="171450" indent="-171450" rtl="0">
              <a:buFont typeface="Arial" panose="020B0604020202020204" pitchFamily="34" charset="0"/>
              <a:buChar char="•"/>
            </a:pPr>
            <a:r>
              <a:rPr lang="pt-br" dirty="0"/>
              <a:t>Ele tem suas próprias configurações de taxa de transferência provisionada para operações de leitura e gravação.</a:t>
            </a:r>
          </a:p>
          <a:p>
            <a:pPr marL="171450" indent="-171450" rtl="0">
              <a:buFont typeface="Arial" panose="020B0604020202020204" pitchFamily="34" charset="0"/>
              <a:buChar char="•"/>
            </a:pPr>
            <a:r>
              <a:rPr lang="pt-br" dirty="0"/>
              <a:t>As consultas retornam apenas atributos que são projetados para o índice.</a:t>
            </a:r>
          </a:p>
          <a:p>
            <a:pPr marL="0" indent="0" rtl="0">
              <a:buFont typeface="Arial" panose="020B0604020202020204" pitchFamily="34" charset="0"/>
              <a:buNone/>
            </a:pPr>
            <a:endParaRPr lang="en-US" baseline="0" dirty="0"/>
          </a:p>
          <a:p>
            <a:pPr rtl="0"/>
            <a:r>
              <a:rPr lang="pt-br" dirty="0"/>
              <a:t>Considere o exemplo da tabela Destinations (Destino) que é usada para rastrear os viajantes relatados em cidades. Para cada viajante, a tabela Destinations contém TravelerId, City (cidade), e Date (data) em que o viajante fez a viagem. O atributo TravelerId é a chave de partição. Não há chave de classificação. Esse design permite que você consulte informações por TravelerId.</a:t>
            </a:r>
          </a:p>
          <a:p>
            <a:pPr rtl="0"/>
            <a:endParaRPr lang="en-US" baseline="0" dirty="0"/>
          </a:p>
          <a:p>
            <a:pPr rtl="0"/>
            <a:r>
              <a:rPr lang="pt-br" dirty="0"/>
              <a:t>Agora considere a situação</a:t>
            </a:r>
            <a:r>
              <a:rPr lang="pt-br" dirty="0">
                <a:solidFill>
                  <a:srgbClr val="000000"/>
                </a:solidFill>
              </a:rPr>
              <a:t> em que </a:t>
            </a:r>
            <a:r>
              <a:rPr lang="pt-br" dirty="0"/>
              <a:t>a empresa de viagens quer consultar os dados para reunir estatísticas sobre destinos de viajantes por cidade e data. Tal consulta não é possível com a tabela TravelerSurvey Para dar suporte a essa consulta, você </a:t>
            </a:r>
            <a:r>
              <a:rPr lang="pt-br" dirty="0">
                <a:solidFill>
                  <a:srgbClr val="000000"/>
                </a:solidFill>
              </a:rPr>
              <a:t>precisa</a:t>
            </a:r>
            <a:r>
              <a:rPr lang="pt-br" dirty="0"/>
              <a:t> criar um índice secundário com City como a chave de partição e Date como a chave de classificação. </a:t>
            </a:r>
            <a:r>
              <a:rPr lang="pt-br" dirty="0">
                <a:solidFill>
                  <a:srgbClr val="000000"/>
                </a:solidFill>
              </a:rPr>
              <a:t>A </a:t>
            </a:r>
            <a:r>
              <a:rPr lang="pt-br" dirty="0"/>
              <a:t>combinação de City e Date pode não ser única. Muitos viajantes podem relatar cidade de destino no mesmo dia. Um índice secundário global é ideal para esse cenário porque em um índice secundário global a combinação de atributos de chave primária não precisa ser exclusiva. </a:t>
            </a:r>
            <a:endParaRPr lang="en-US" dirty="0"/>
          </a:p>
          <a:p>
            <a:pPr marL="0" indent="0" rtl="0">
              <a:buFont typeface="Arial" panose="020B0604020202020204" pitchFamily="34" charset="0"/>
              <a:buNone/>
            </a:pPr>
            <a:endParaRPr lang="en-US" baseline="0" dirty="0"/>
          </a:p>
          <a:p>
            <a:pPr marL="0" indent="0" rtl="0">
              <a:buFont typeface="Arial" panose="020B0604020202020204" pitchFamily="34" charset="0"/>
              <a:buNone/>
            </a:pPr>
            <a:r>
              <a:rPr lang="pt-br" dirty="0"/>
              <a:t>Se a consistência eventual for adequada para a sua </a:t>
            </a:r>
            <a:r>
              <a:rPr lang="pt-br" dirty="0">
                <a:solidFill>
                  <a:srgbClr val="000000"/>
                </a:solidFill>
              </a:rPr>
              <a:t>aplicação</a:t>
            </a:r>
            <a:r>
              <a:rPr lang="pt-br" dirty="0"/>
              <a:t>, recomendamos que use índices secundários globais.</a:t>
            </a:r>
          </a:p>
          <a:p>
            <a:pPr marL="0" indent="0" rtl="0">
              <a:buFont typeface="Arial" panose="020B0604020202020204" pitchFamily="34" charset="0"/>
              <a:buNone/>
            </a:pPr>
            <a:endParaRPr lang="en-US" baseline="0" dirty="0"/>
          </a:p>
          <a:p>
            <a:pPr marL="0" indent="0" rtl="0">
              <a:buFont typeface="Arial" panose="020B0604020202020204" pitchFamily="34" charset="0"/>
              <a:buNone/>
            </a:pPr>
            <a:r>
              <a:rPr lang="pt-br" dirty="0"/>
              <a:t>Para obter mais informações, consulte </a:t>
            </a:r>
            <a:r>
              <a:rPr lang="pt-br" dirty="0">
                <a:hlinkClick r:id="rId3"/>
              </a:rPr>
              <a:t>http://docs.aws.amazon.com/amazondynamodb/latest/developerguide/SecondaryIndexes.html</a:t>
            </a:r>
            <a:r>
              <a:rPr lang="pt-br" dirty="0"/>
              <a:t>.</a:t>
            </a:r>
            <a:endParaRPr lang="en-US" baseline="0" dirty="0"/>
          </a:p>
          <a:p>
            <a:pPr rtl="0"/>
            <a:endParaRPr lang="en-US" dirty="0"/>
          </a:p>
        </p:txBody>
      </p:sp>
    </p:spTree>
    <p:extLst>
      <p:ext uri="{BB962C8B-B14F-4D97-AF65-F5344CB8AC3E}">
        <p14:creationId xmlns:p14="http://schemas.microsoft.com/office/powerpoint/2010/main" val="405998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1143000"/>
            <a:ext cx="5486400" cy="3086100"/>
          </a:xfrm>
        </p:spPr>
      </p:sp>
      <p:sp>
        <p:nvSpPr>
          <p:cNvPr id="3" name="Notes Placeholder 2"/>
          <p:cNvSpPr>
            <a:spLocks noGrp="1"/>
          </p:cNvSpPr>
          <p:nvPr>
            <p:ph type="body" idx="1"/>
          </p:nvPr>
        </p:nvSpPr>
        <p:spPr>
          <a:xfrm>
            <a:off x="731523" y="4560572"/>
            <a:ext cx="5486716" cy="3816810"/>
          </a:xfrm>
        </p:spPr>
        <p:txBody>
          <a:bodyPr rtlCol="0"/>
          <a:lstStyle/>
          <a:p>
            <a:pPr rtl="0"/>
            <a:r>
              <a:rPr lang="pt-br" dirty="0"/>
              <a:t>Um stream do Amazon DynamoDB é um fluxo ordenado de informações sobre alterações em uma tabela. Um stream (fluxo) contém alterações em itens em uma única tabela.  </a:t>
            </a:r>
          </a:p>
          <a:p>
            <a:pPr rtl="0"/>
            <a:endParaRPr lang="en-US" baseline="0" dirty="0"/>
          </a:p>
          <a:p>
            <a:pPr rtl="0"/>
            <a:r>
              <a:rPr lang="pt-br" dirty="0"/>
              <a:t>Ao atualizar uma tabela, </a:t>
            </a:r>
            <a:r>
              <a:rPr lang="pt-br" dirty="0">
                <a:solidFill>
                  <a:srgbClr val="000000"/>
                </a:solidFill>
              </a:rPr>
              <a:t>o DynamoDB</a:t>
            </a:r>
            <a:r>
              <a:rPr lang="pt-br" dirty="0"/>
              <a:t> primeiro persiste os dados de forma durável na tabela. Em seguida, atualiza de forma assíncrona o fluxo correspondente com informações sobre as alterações feitas. A atualização assíncrona é feita para o fluxo com </a:t>
            </a:r>
            <a:r>
              <a:rPr lang="pt-br" dirty="0">
                <a:solidFill>
                  <a:srgbClr val="000000"/>
                </a:solidFill>
              </a:rPr>
              <a:t>latência em frações de segundo</a:t>
            </a:r>
            <a:r>
              <a:rPr lang="pt-br" dirty="0"/>
              <a:t>. A atualização para o fluxo não afeta a taxa de transferência (throughput) de gravação da tabela.</a:t>
            </a:r>
          </a:p>
          <a:p>
            <a:pPr rtl="0"/>
            <a:endParaRPr lang="en-US" baseline="0" dirty="0"/>
          </a:p>
          <a:p>
            <a:pPr rtl="0"/>
            <a:r>
              <a:rPr lang="pt-br" dirty="0"/>
              <a:t>Os registros no stream (fluxo) são estritamente na ordem em que as alterações ocorreram. Cada alteração contém exatamente um registro de fluxo. Um registro de fluxo fica disponível por 24 horas.</a:t>
            </a:r>
          </a:p>
          <a:p>
            <a:pPr rtl="0"/>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solidFill>
                  <a:srgbClr val="000000"/>
                </a:solidFill>
              </a:rPr>
              <a:t>Os streams (fluxos)</a:t>
            </a:r>
            <a:r>
              <a:rPr lang="pt-br" dirty="0"/>
              <a:t> são dimensionados dividindo os dados entre fragmentos.</a:t>
            </a:r>
          </a:p>
          <a:p>
            <a:pPr rtl="0"/>
            <a:endParaRPr lang="en-US" baseline="0" dirty="0"/>
          </a:p>
          <a:p>
            <a:pPr rtl="0"/>
            <a:r>
              <a:rPr lang="pt-br" dirty="0"/>
              <a:t>Considere um exemplo em que uma</a:t>
            </a:r>
            <a:r>
              <a:rPr lang="pt-br" dirty="0">
                <a:solidFill>
                  <a:srgbClr val="000000"/>
                </a:solidFill>
              </a:rPr>
              <a:t> aplicação</a:t>
            </a:r>
            <a:r>
              <a:rPr lang="pt-br" dirty="0"/>
              <a:t> </a:t>
            </a:r>
            <a:r>
              <a:rPr lang="pt-br" dirty="0">
                <a:solidFill>
                  <a:srgbClr val="000000"/>
                </a:solidFill>
              </a:rPr>
              <a:t> </a:t>
            </a:r>
            <a:r>
              <a:rPr lang="pt-br" dirty="0"/>
              <a:t> </a:t>
            </a:r>
            <a:r>
              <a:rPr lang="pt-br" dirty="0">
                <a:solidFill>
                  <a:srgbClr val="000000"/>
                </a:solidFill>
              </a:rPr>
              <a:t>faz alterações</a:t>
            </a:r>
            <a:r>
              <a:rPr lang="pt-br" dirty="0"/>
              <a:t> nas preferências do usuário armazenadas em uma tabela do DynamoDB. Outra </a:t>
            </a:r>
            <a:r>
              <a:rPr lang="pt-br" dirty="0">
                <a:solidFill>
                  <a:srgbClr val="000000"/>
                </a:solidFill>
              </a:rPr>
              <a:t>aplicação</a:t>
            </a:r>
            <a:r>
              <a:rPr lang="pt-br" dirty="0">
                <a:solidFill>
                  <a:srgbClr val="337EFF"/>
                </a:solidFill>
                <a:latin typeface="&lt;acro4907"/>
              </a:rPr>
              <a:t>,</a:t>
            </a:r>
            <a:r>
              <a:rPr lang="pt-br" dirty="0"/>
              <a:t> como um servidor de anúncios,</a:t>
            </a:r>
            <a:r>
              <a:rPr lang="pt-br" dirty="0">
                <a:solidFill>
                  <a:srgbClr val="000000"/>
                </a:solidFill>
              </a:rPr>
              <a:t> precisa </a:t>
            </a:r>
            <a:r>
              <a:rPr lang="pt-br" dirty="0"/>
              <a:t>responder às novas preferências</a:t>
            </a:r>
            <a:r>
              <a:rPr lang="pt-br" dirty="0">
                <a:solidFill>
                  <a:srgbClr val="000000"/>
                </a:solidFill>
              </a:rPr>
              <a:t> de usuário</a:t>
            </a:r>
            <a:r>
              <a:rPr lang="pt-br" dirty="0"/>
              <a:t> e apresentar anúncios diferentes. A </a:t>
            </a:r>
            <a:r>
              <a:rPr lang="pt-br" dirty="0">
                <a:solidFill>
                  <a:srgbClr val="000000"/>
                </a:solidFill>
              </a:rPr>
              <a:t>aplicação</a:t>
            </a:r>
            <a:r>
              <a:rPr lang="pt-br" dirty="0"/>
              <a:t> do servidor de anúncios pode ler informações sobre alterações do stream (fluxo) do DynamoDB e apresentar anúncios correspondentes às novas preferências.</a:t>
            </a:r>
          </a:p>
          <a:p>
            <a:pPr rtl="0"/>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Você pode </a:t>
            </a:r>
            <a:r>
              <a:rPr lang="pt-br" dirty="0">
                <a:solidFill>
                  <a:srgbClr val="000000"/>
                </a:solidFill>
              </a:rPr>
              <a:t>habilitar</a:t>
            </a:r>
            <a:r>
              <a:rPr lang="pt-br" dirty="0"/>
              <a:t> um fluxo quando uma tabela for criada ou </a:t>
            </a:r>
            <a:r>
              <a:rPr lang="pt-br" dirty="0">
                <a:solidFill>
                  <a:srgbClr val="000000"/>
                </a:solidFill>
              </a:rPr>
              <a:t>habilitá-lo</a:t>
            </a:r>
            <a:r>
              <a:rPr lang="pt-br" dirty="0"/>
              <a:t> em uma tabela já existente. Configure um fluxo definindo as propriedades do parâmetro </a:t>
            </a:r>
            <a:r>
              <a:rPr lang="pt-br" dirty="0">
                <a:latin typeface="Lucida Console" panose="020B0609040504020204" pitchFamily="49" charset="0"/>
                <a:cs typeface="Courier New" panose="02070309020205020404" pitchFamily="49" charset="0"/>
              </a:rPr>
              <a:t>StreamSpecification</a:t>
            </a:r>
            <a:r>
              <a:rPr lang="pt-br" dirty="0"/>
              <a:t> da tabela da seguinte forma:</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cs typeface="Courier New" panose="02070309020205020404" pitchFamily="49" charset="0"/>
              </a:rPr>
              <a:t>StreamEnabled</a:t>
            </a:r>
            <a:r>
              <a:rPr lang="pt-br" dirty="0"/>
              <a:t>: Especifica se um fluxo está habilitado (true) ou desabilitado (false) para a </a:t>
            </a:r>
            <a:r>
              <a:rPr lang="pt-br" dirty="0">
                <a:solidFill>
                  <a:srgbClr val="000000"/>
                </a:solidFill>
              </a:rPr>
              <a:t>tabela</a:t>
            </a:r>
            <a:endParaRPr lang="en-US" baseline="0" dirty="0">
              <a:solidFill>
                <a:srgbClr val="000000"/>
              </a:solidFill>
              <a:latin typeface="Calibri" panose="020F0502020204030204" pitchFamily="34" charset="0"/>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cs typeface="Courier New" panose="02070309020205020404" pitchFamily="49" charset="0"/>
              </a:rPr>
              <a:t>StreamViewType</a:t>
            </a:r>
            <a:r>
              <a:rPr lang="pt-br" dirty="0"/>
              <a:t>: Especifica as informações que </a:t>
            </a:r>
            <a:r>
              <a:rPr lang="pt-br" dirty="0">
                <a:solidFill>
                  <a:srgbClr val="000000"/>
                </a:solidFill>
              </a:rPr>
              <a:t>serão gravadas</a:t>
            </a:r>
            <a:r>
              <a:rPr lang="pt-br" dirty="0"/>
              <a:t> no fluxo sempre que os dados na tabela forem modificados. Esta propriedade pode ter os seguintes valores: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KEYS_ONLY: Somente</a:t>
            </a:r>
            <a:r>
              <a:rPr lang="pt-br" dirty="0"/>
              <a:t>os atributos de chave do item modificado</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NEW_IMAGE: O item inteiro, como aparece após ser </a:t>
            </a:r>
            <a:r>
              <a:rPr lang="pt-br" dirty="0">
                <a:solidFill>
                  <a:srgbClr val="000000"/>
                </a:solidFill>
              </a:rPr>
              <a:t>modificado</a:t>
            </a:r>
            <a:endParaRPr lang="en-US" baseline="0" dirty="0">
              <a:solidFill>
                <a:srgbClr val="000000"/>
              </a:solidFill>
              <a:latin typeface="Calibri" panose="020F0502020204030204" pitchFamily="34" charset="0"/>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OLD_IMAGE</a:t>
            </a:r>
            <a:r>
              <a:rPr lang="pt-br" dirty="0"/>
              <a:t>: O item inteiro, como apareceu antes de ser </a:t>
            </a:r>
            <a:r>
              <a:rPr lang="pt-br" dirty="0">
                <a:solidFill>
                  <a:srgbClr val="000000"/>
                </a:solidFill>
              </a:rPr>
              <a:t>modificado</a:t>
            </a:r>
            <a:endParaRPr lang="en-US" baseline="0" dirty="0">
              <a:solidFill>
                <a:srgbClr val="000000"/>
              </a:solidFill>
              <a:latin typeface="Calibri" panose="020F0502020204030204" pitchFamily="34" charset="0"/>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NEW_AND_OLD_IMAGES</a:t>
            </a:r>
            <a:r>
              <a:rPr lang="pt-br" dirty="0"/>
              <a:t>: Tanto as imagens novas </a:t>
            </a:r>
            <a:r>
              <a:rPr lang="pt-br" dirty="0">
                <a:solidFill>
                  <a:srgbClr val="000000"/>
                </a:solidFill>
              </a:rPr>
              <a:t> como as antigas</a:t>
            </a:r>
            <a:r>
              <a:rPr lang="pt-br" dirty="0"/>
              <a:t>do item</a:t>
            </a:r>
          </a:p>
          <a:p>
            <a:pPr rtl="0"/>
            <a:endParaRPr lang="en-US" baseline="0" dirty="0"/>
          </a:p>
          <a:p>
            <a:pPr rtl="0"/>
            <a:r>
              <a:rPr lang="pt-br" dirty="0"/>
              <a:t>Quando um stream (fluxo) é criado, </a:t>
            </a:r>
            <a:r>
              <a:rPr lang="pt-br" dirty="0">
                <a:solidFill>
                  <a:srgbClr val="000000"/>
                </a:solidFill>
              </a:rPr>
              <a:t>o DynamoDB</a:t>
            </a:r>
            <a:r>
              <a:rPr lang="pt-br" dirty="0"/>
              <a:t> atribui um ARN (Amazon </a:t>
            </a:r>
            <a:r>
              <a:rPr lang="pt-br" dirty="0">
                <a:solidFill>
                  <a:srgbClr val="000000"/>
                </a:solidFill>
              </a:rPr>
              <a:t>Resource</a:t>
            </a:r>
            <a:r>
              <a:rPr lang="pt-br" dirty="0"/>
              <a:t> Name) que pode ser usado para recuperar informações sobre um stream.</a:t>
            </a:r>
          </a:p>
          <a:p>
            <a:pPr rtl="0"/>
            <a:endParaRPr lang="en-US" baseline="0" dirty="0"/>
          </a:p>
          <a:p>
            <a:pPr rtl="0"/>
            <a:r>
              <a:rPr lang="pt-br" dirty="0"/>
              <a:t>Para obter informações sobre fluxos do DynamoDB, consulte </a:t>
            </a:r>
            <a:r>
              <a:rPr lang="pt-br" dirty="0">
                <a:hlinkClick r:id="rId3"/>
              </a:rPr>
              <a:t>http://docs.aws.amazon.com/amazondynamodb/latest/developerguide/Streams.html</a:t>
            </a:r>
            <a:r>
              <a:rPr lang="pt-br" dirty="0"/>
              <a:t>.</a:t>
            </a:r>
          </a:p>
          <a:p>
            <a:pPr rtl="0"/>
            <a:endParaRPr lang="en-US" baseline="0" dirty="0"/>
          </a:p>
          <a:p>
            <a:pPr rtl="0"/>
            <a:r>
              <a:rPr lang="pt-br" dirty="0"/>
              <a:t>Os streams do DynamoDB também podem ser usados juntamente a serviços como o AWS Lambda para replicar tabelas entre regiões e executar outras funcionalidades semelhantes aos triggers (gatilhos) em um banco de dados relacional.</a:t>
            </a:r>
          </a:p>
        </p:txBody>
      </p:sp>
    </p:spTree>
    <p:extLst>
      <p:ext uri="{BB962C8B-B14F-4D97-AF65-F5344CB8AC3E}">
        <p14:creationId xmlns:p14="http://schemas.microsoft.com/office/powerpoint/2010/main" val="200219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96975"/>
            <a:ext cx="5486400" cy="3086100"/>
          </a:xfrm>
        </p:spPr>
      </p:sp>
      <p:sp>
        <p:nvSpPr>
          <p:cNvPr id="3" name="Notes Placeholder 2"/>
          <p:cNvSpPr>
            <a:spLocks noGrp="1"/>
          </p:cNvSpPr>
          <p:nvPr>
            <p:ph type="body" idx="1"/>
          </p:nvPr>
        </p:nvSpPr>
        <p:spPr/>
        <p:txBody>
          <a:bodyPr rtlCol="0"/>
          <a:lstStyle/>
          <a:p>
            <a:pPr rtl="0"/>
            <a:r>
              <a:rPr lang="pt-br" sz="1200" b="0" i="0" kern="1200" dirty="0">
                <a:solidFill>
                  <a:schemeClr val="tx1"/>
                </a:solidFill>
                <a:effectLst/>
                <a:ea typeface="+mn-ea"/>
              </a:rPr>
              <a:t>Uma tabela global é uma coleção de uma ou mais tabelas do DynamoDB, todas de propriedade de uma única conta da AWS, identificadas como tabelas de réplica. Uma tabela-réplica (ou apenas réplica) é uma única tabela do DynamoDB que funciona como parte de uma tabela global. Cada réplica armazena o mesmo conjunto de itens de dados. Qualquer tabela global fornecida pode ter apenas uma tabela-réplica </a:t>
            </a:r>
            <a:r>
              <a:rPr lang="pt-br" sz="1200" b="0" i="0" kern="1200" dirty="0">
                <a:solidFill>
                  <a:srgbClr val="000000"/>
                </a:solidFill>
                <a:effectLst/>
                <a:ea typeface="+mn-ea"/>
              </a:rPr>
              <a:t>por</a:t>
            </a:r>
            <a:r>
              <a:rPr lang="pt-br" sz="1200" b="0" i="0" kern="1200" dirty="0">
                <a:solidFill>
                  <a:schemeClr val="tx1"/>
                </a:solidFill>
                <a:effectLst/>
                <a:ea typeface="+mn-ea"/>
              </a:rPr>
              <a:t> região e cada réplica tem o mesmo nome da tabela e o mesmo esquema de chave primária.</a:t>
            </a:r>
          </a:p>
          <a:p>
            <a:pPr rtl="0"/>
            <a:endParaRPr lang="en-US" sz="1200" b="0" i="0" kern="1200" dirty="0">
              <a:solidFill>
                <a:schemeClr val="tx1"/>
              </a:solidFill>
              <a:effectLst/>
              <a:ea typeface="+mn-ea"/>
            </a:endParaRPr>
          </a:p>
          <a:p>
            <a:pPr rtl="0"/>
            <a:r>
              <a:rPr lang="pt-br" sz="1200" b="0" i="0" kern="1200" dirty="0">
                <a:solidFill>
                  <a:schemeClr val="tx1"/>
                </a:solidFill>
                <a:effectLst/>
                <a:ea typeface="+mn-ea"/>
              </a:rPr>
              <a:t>As tabelas globais do Amazon DynamoDB são uma solução gerenciada para a implantação de um banco de dados de várias regiões e multi-master (vários mestres) sem precisar criar e manter sua própria solução de replicação. Ao criar uma tabela global, especifique as regiões da AWS em que deseja que sua tabela esteja disponível. </a:t>
            </a:r>
            <a:r>
              <a:rPr lang="pt-br" sz="1200" b="0" i="0" kern="1200" dirty="0">
                <a:solidFill>
                  <a:srgbClr val="000000"/>
                </a:solidFill>
                <a:effectLst/>
                <a:ea typeface="+mn-ea"/>
              </a:rPr>
              <a:t>O DynamoDB</a:t>
            </a:r>
            <a:r>
              <a:rPr lang="pt-br" sz="1200" b="0" i="0" kern="1200" dirty="0">
                <a:solidFill>
                  <a:schemeClr val="tx1"/>
                </a:solidFill>
                <a:effectLst/>
                <a:ea typeface="+mn-ea"/>
              </a:rPr>
              <a:t> executa todas as tarefas necessárias para criar tabelas idênticas nessas regiões e propaga continuamente as alterações de dados para todas elas.</a:t>
            </a:r>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1611712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551482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a:solidFill>
                  <a:schemeClr val="tx1"/>
                </a:solidFill>
                <a:effectLst/>
              </a:rPr>
              <a:t>Podem surgir conflitos se as </a:t>
            </a:r>
            <a:r>
              <a:rPr lang="pt-br" sz="1200" b="0" i="0" kern="1200">
                <a:solidFill>
                  <a:srgbClr val="000000"/>
                </a:solidFill>
                <a:effectLst/>
              </a:rPr>
              <a:t>aplicações</a:t>
            </a:r>
            <a:r>
              <a:rPr lang="pt-br" sz="1200" b="0" i="0" kern="1200">
                <a:solidFill>
                  <a:schemeClr val="tx1"/>
                </a:solidFill>
                <a:effectLst/>
              </a:rPr>
              <a:t> atualizarem o mesmo item em diferentes regiões e quase ao mesmo tempo. Para </a:t>
            </a:r>
            <a:r>
              <a:rPr lang="pt-br" sz="1200" b="0" i="0" kern="1200">
                <a:solidFill>
                  <a:srgbClr val="000000"/>
                </a:solidFill>
                <a:effectLst/>
              </a:rPr>
              <a:t>alcançar</a:t>
            </a:r>
            <a:r>
              <a:rPr lang="pt-br" sz="1200" b="0" i="0" kern="1200">
                <a:solidFill>
                  <a:schemeClr val="tx1"/>
                </a:solidFill>
                <a:effectLst/>
              </a:rPr>
              <a:t> a consistência eventual, as tabelas globais do </a:t>
            </a:r>
            <a:r>
              <a:rPr lang="pt-br" sz="1200" b="0" i="0" kern="1200">
                <a:solidFill>
                  <a:srgbClr val="000000"/>
                </a:solidFill>
                <a:effectLst/>
              </a:rPr>
              <a:t>DynamoDB</a:t>
            </a:r>
            <a:r>
              <a:rPr lang="pt-br" sz="1200" b="0" i="0" kern="1200">
                <a:solidFill>
                  <a:schemeClr val="tx1"/>
                </a:solidFill>
                <a:effectLst/>
              </a:rPr>
              <a:t> usam uma conciliação "último gravador ganha" (last writer wins) entre as atualizações simultâneas. Com ela, o </a:t>
            </a:r>
            <a:r>
              <a:rPr lang="pt-br" sz="1200" b="0" i="0" kern="1200">
                <a:solidFill>
                  <a:srgbClr val="000000"/>
                </a:solidFill>
                <a:effectLst/>
              </a:rPr>
              <a:t>DynamoDB</a:t>
            </a:r>
            <a:r>
              <a:rPr lang="pt-br" sz="1200" b="0" i="0" kern="1200">
                <a:solidFill>
                  <a:schemeClr val="tx1"/>
                </a:solidFill>
                <a:effectLst/>
              </a:rPr>
              <a:t> faz o </a:t>
            </a:r>
            <a:r>
              <a:rPr lang="pt-br" sz="1200" b="0" i="0" kern="1200">
                <a:solidFill>
                  <a:srgbClr val="000000"/>
                </a:solidFill>
                <a:effectLst/>
              </a:rPr>
              <a:t>melhor</a:t>
            </a:r>
            <a:r>
              <a:rPr lang="pt-br" sz="1200" b="0" i="0" kern="1200">
                <a:solidFill>
                  <a:schemeClr val="tx1"/>
                </a:solidFill>
                <a:effectLst/>
              </a:rPr>
              <a:t> esforço para determinar o último gravador. Com esse mecanismo de resolução de conflitos, todas as réplicas </a:t>
            </a:r>
            <a:r>
              <a:rPr lang="pt-br" sz="1200" b="0" i="0" kern="1200">
                <a:solidFill>
                  <a:srgbClr val="000000"/>
                </a:solidFill>
                <a:effectLst/>
              </a:rPr>
              <a:t>concordarão</a:t>
            </a:r>
            <a:r>
              <a:rPr lang="pt-br" sz="1200" b="0" i="0" kern="1200">
                <a:solidFill>
                  <a:schemeClr val="tx1"/>
                </a:solidFill>
                <a:effectLst/>
              </a:rPr>
              <a:t> com a atualização mais recente e serão convertidas para um estado em que tenham dados idênticos.</a:t>
            </a:r>
            <a:endParaRPr lang="en-US"/>
          </a:p>
        </p:txBody>
      </p:sp>
    </p:spTree>
    <p:extLst>
      <p:ext uri="{BB962C8B-B14F-4D97-AF65-F5344CB8AC3E}">
        <p14:creationId xmlns:p14="http://schemas.microsoft.com/office/powerpoint/2010/main" val="1808306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27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Leituras fortemente consistentes exigem o uso de uma réplica na mesma região em que o cliente está em execução.</a:t>
            </a:r>
          </a:p>
          <a:p>
            <a:pPr rtl="0"/>
            <a:endParaRPr lang="en-US" sz="1200" b="0" i="0" kern="1200" dirty="0">
              <a:solidFill>
                <a:schemeClr val="tx1"/>
              </a:solidFill>
              <a:effectLst/>
              <a:ea typeface="+mn-ea"/>
              <a:cs typeface="+mn-cs"/>
            </a:endParaRPr>
          </a:p>
          <a:p>
            <a:pPr rtl="0"/>
            <a:r>
              <a:rPr lang="pt-br" sz="1200" b="0" i="0" kern="1200" dirty="0">
                <a:solidFill>
                  <a:schemeClr val="tx1"/>
                </a:solidFill>
                <a:effectLst/>
                <a:ea typeface="+mn-ea"/>
                <a:cs typeface="+mn-cs"/>
              </a:rPr>
              <a:t>Uma </a:t>
            </a:r>
            <a:r>
              <a:rPr lang="pt-br" sz="1200" b="0" i="0" kern="1200" dirty="0">
                <a:solidFill>
                  <a:srgbClr val="000000"/>
                </a:solidFill>
                <a:effectLst/>
                <a:ea typeface="+mn-ea"/>
                <a:cs typeface="+mn-cs"/>
              </a:rPr>
              <a:t>aplicação</a:t>
            </a:r>
            <a:r>
              <a:rPr lang="pt-br" sz="1200" b="0" i="0" kern="1200" dirty="0">
                <a:solidFill>
                  <a:schemeClr val="tx1"/>
                </a:solidFill>
                <a:effectLst/>
                <a:ea typeface="+mn-ea"/>
                <a:cs typeface="+mn-cs"/>
              </a:rPr>
              <a:t> pode ler e gravar dados em qualquer tabela-réplica. Se a </a:t>
            </a:r>
            <a:r>
              <a:rPr lang="pt-br" sz="1200" b="0" i="0" kern="1200" dirty="0">
                <a:solidFill>
                  <a:srgbClr val="000000"/>
                </a:solidFill>
                <a:effectLst/>
                <a:ea typeface="+mn-ea"/>
                <a:cs typeface="+mn-cs"/>
              </a:rPr>
              <a:t>aplicação</a:t>
            </a:r>
            <a:r>
              <a:rPr lang="pt-br" sz="1200" b="0" i="0" kern="1200" dirty="0">
                <a:solidFill>
                  <a:schemeClr val="tx1"/>
                </a:solidFill>
                <a:effectLst/>
                <a:ea typeface="+mn-ea"/>
                <a:cs typeface="+mn-cs"/>
              </a:rPr>
              <a:t> usar somente leituras eventualmente consistentes e somente </a:t>
            </a:r>
            <a:r>
              <a:rPr lang="pt-br" sz="1200" b="0" i="0" kern="1200" dirty="0">
                <a:solidFill>
                  <a:srgbClr val="000000"/>
                </a:solidFill>
                <a:effectLst/>
                <a:ea typeface="+mn-ea"/>
                <a:cs typeface="+mn-cs"/>
              </a:rPr>
              <a:t>leituras de problemas</a:t>
            </a:r>
            <a:r>
              <a:rPr lang="pt-br" sz="1200" b="0" i="0" kern="1200" dirty="0">
                <a:solidFill>
                  <a:schemeClr val="tx1"/>
                </a:solidFill>
                <a:effectLst/>
                <a:ea typeface="+mn-ea"/>
                <a:cs typeface="+mn-cs"/>
              </a:rPr>
              <a:t> em uma região da AWS, ela </a:t>
            </a:r>
            <a:r>
              <a:rPr lang="pt-br" sz="1200" b="0" i="0" kern="1200" dirty="0">
                <a:solidFill>
                  <a:srgbClr val="000000"/>
                </a:solidFill>
                <a:effectLst/>
                <a:ea typeface="+mn-ea"/>
                <a:cs typeface="+mn-cs"/>
              </a:rPr>
              <a:t>funcionará</a:t>
            </a:r>
            <a:r>
              <a:rPr lang="pt-br" sz="1200" b="0" i="0" kern="1200" dirty="0">
                <a:solidFill>
                  <a:schemeClr val="tx1"/>
                </a:solidFill>
                <a:effectLst/>
                <a:ea typeface="+mn-ea"/>
                <a:cs typeface="+mn-cs"/>
              </a:rPr>
              <a:t> sem qualquer modificação. No entanto, se a </a:t>
            </a:r>
            <a:r>
              <a:rPr lang="pt-br" sz="1200" b="0" i="0" kern="1200" dirty="0">
                <a:solidFill>
                  <a:srgbClr val="000000"/>
                </a:solidFill>
                <a:effectLst/>
                <a:ea typeface="+mn-ea"/>
                <a:cs typeface="+mn-cs"/>
              </a:rPr>
              <a:t>aplicação</a:t>
            </a:r>
            <a:r>
              <a:rPr lang="pt-br" sz="1200" b="0" i="0" kern="1200" dirty="0">
                <a:solidFill>
                  <a:schemeClr val="tx1"/>
                </a:solidFill>
                <a:effectLst/>
                <a:ea typeface="+mn-ea"/>
                <a:cs typeface="+mn-cs"/>
              </a:rPr>
              <a:t> exigir leituras fortemente consistentes, ela precisará executar todas as leituras e gravações fortemente consistentes na mesma região. </a:t>
            </a:r>
            <a:r>
              <a:rPr lang="pt-br" sz="1200" b="0" i="0" kern="1200" dirty="0">
                <a:solidFill>
                  <a:srgbClr val="000000"/>
                </a:solidFill>
                <a:effectLst/>
                <a:ea typeface="+mn-ea"/>
                <a:cs typeface="+mn-cs"/>
              </a:rPr>
              <a:t>O DynamoDB</a:t>
            </a:r>
            <a:r>
              <a:rPr lang="pt-br" sz="1200" b="0" i="0" kern="1200" dirty="0">
                <a:solidFill>
                  <a:schemeClr val="tx1"/>
                </a:solidFill>
                <a:effectLst/>
                <a:ea typeface="+mn-ea"/>
                <a:cs typeface="+mn-cs"/>
              </a:rPr>
              <a:t> não oferece suporte a leituras fortemente consistentes nas regiões da AWS. Portanto, </a:t>
            </a:r>
            <a:r>
              <a:rPr lang="pt-br" sz="1200" b="0" i="0" kern="1200" dirty="0">
                <a:solidFill>
                  <a:srgbClr val="000000"/>
                </a:solidFill>
                <a:effectLst/>
                <a:ea typeface="+mn-ea"/>
                <a:cs typeface="+mn-cs"/>
              </a:rPr>
              <a:t>se</a:t>
            </a:r>
            <a:r>
              <a:rPr lang="pt-br" sz="1200" b="0" i="0" kern="1200" dirty="0">
                <a:solidFill>
                  <a:schemeClr val="tx1"/>
                </a:solidFill>
                <a:effectLst/>
                <a:ea typeface="+mn-ea"/>
                <a:cs typeface="+mn-cs"/>
              </a:rPr>
              <a:t> você gravar em uma região e ler em outra, a resposta lida poderá incluir dados obsoletos que não refletem os resultados das gravações</a:t>
            </a:r>
            <a:r>
              <a:rPr lang="pt-br" sz="1200" b="0" i="0" kern="1200" dirty="0">
                <a:solidFill>
                  <a:srgbClr val="000000"/>
                </a:solidFill>
                <a:effectLst/>
                <a:ea typeface="+mn-ea"/>
                <a:cs typeface="+mn-cs"/>
              </a:rPr>
              <a:t> concluídas recentemente</a:t>
            </a:r>
            <a:r>
              <a:rPr lang="pt-br" sz="1200" b="0" i="0" kern="1200" dirty="0">
                <a:solidFill>
                  <a:schemeClr val="tx1"/>
                </a:solidFill>
                <a:effectLst/>
                <a:ea typeface="+mn-ea"/>
                <a:cs typeface="+mn-cs"/>
              </a:rPr>
              <a:t> na outra</a:t>
            </a:r>
            <a:r>
              <a:rPr lang="pt-br" sz="1200" b="0" i="0" kern="1200" dirty="0">
                <a:solidFill>
                  <a:srgbClr val="000000"/>
                </a:solidFill>
                <a:effectLst/>
                <a:ea typeface="+mn-ea"/>
                <a:cs typeface="+mn-cs"/>
              </a:rPr>
              <a:t> região</a:t>
            </a:r>
            <a:r>
              <a:rPr lang="pt-br" sz="1200" b="0" i="0" kern="1200" dirty="0">
                <a:solidFill>
                  <a:schemeClr val="tx1"/>
                </a:solidFill>
                <a:effectLst/>
                <a:ea typeface="+mn-ea"/>
                <a:cs typeface="+mn-cs"/>
              </a:rPr>
              <a:t>.</a:t>
            </a:r>
          </a:p>
          <a:p>
            <a:pPr rtl="0"/>
            <a:endParaRPr lang="en-US" sz="1200" b="0" i="0" kern="1200" dirty="0">
              <a:solidFill>
                <a:schemeClr val="tx1"/>
              </a:solidFill>
              <a:effectLst/>
              <a:ea typeface="+mn-ea"/>
              <a:cs typeface="+mn-cs"/>
            </a:endParaRPr>
          </a:p>
          <a:p>
            <a:pPr rtl="0"/>
            <a:r>
              <a:rPr lang="pt-br" dirty="0"/>
              <a:t>As transações são habilitadas para todas as tabelas do DynamoDB de uma única região e são desabilitadas em tabelas globais por padrão. Você pode </a:t>
            </a:r>
            <a:r>
              <a:rPr lang="pt-br" dirty="0">
                <a:solidFill>
                  <a:srgbClr val="000000"/>
                </a:solidFill>
              </a:rPr>
              <a:t> optar </a:t>
            </a:r>
            <a:r>
              <a:rPr lang="pt-br" dirty="0"/>
              <a:t>por habilitar</a:t>
            </a:r>
            <a:r>
              <a:rPr lang="pt-br" dirty="0">
                <a:solidFill>
                  <a:srgbClr val="000000"/>
                </a:solidFill>
              </a:rPr>
              <a:t> transações em tabelas globais por solicitação, mas a replicação entre regiões é assíncrona e eventualmente consistente.</a:t>
            </a:r>
            <a:r>
              <a:rPr lang="pt-br" dirty="0"/>
              <a:t> Você pode observar transações parcialmente concluídas durante a </a:t>
            </a:r>
            <a:r>
              <a:rPr lang="pt-br" dirty="0">
                <a:solidFill>
                  <a:srgbClr val="000000"/>
                </a:solidFill>
              </a:rPr>
              <a:t>replicação</a:t>
            </a:r>
            <a:r>
              <a:rPr lang="pt-br" dirty="0"/>
              <a:t> para outras regiões. Além disso, as gravações simultâneas no mesmo item em regiões diferentes </a:t>
            </a:r>
            <a:r>
              <a:rPr lang="pt-br" dirty="0">
                <a:solidFill>
                  <a:srgbClr val="000000"/>
                </a:solidFill>
              </a:rPr>
              <a:t>não estão habilitadas para serem isoladas em série</a:t>
            </a:r>
            <a:r>
              <a:rPr lang="pt-br" dirty="0"/>
              <a:t>.</a:t>
            </a:r>
          </a:p>
          <a:p>
            <a:pPr rtl="0"/>
            <a:endParaRPr lang="en-US" dirty="0"/>
          </a:p>
          <a:p>
            <a:pPr rtl="0"/>
            <a:endParaRPr lang="en-US" sz="1200" b="0" i="0" kern="1200" dirty="0">
              <a:solidFill>
                <a:schemeClr val="tx1"/>
              </a:solidFill>
              <a:effectLst/>
              <a:ea typeface="+mn-ea"/>
              <a:cs typeface="+mn-cs"/>
            </a:endParaRPr>
          </a:p>
        </p:txBody>
      </p:sp>
    </p:spTree>
    <p:extLst>
      <p:ext uri="{BB962C8B-B14F-4D97-AF65-F5344CB8AC3E}">
        <p14:creationId xmlns:p14="http://schemas.microsoft.com/office/powerpoint/2010/main" val="559375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sz="1200" b="0" i="0" kern="1200">
                <a:solidFill>
                  <a:srgbClr val="000000"/>
                </a:solidFill>
                <a:effectLst/>
              </a:rPr>
              <a:t>É possível criar tabelas globais do</a:t>
            </a:r>
            <a:r>
              <a:rPr lang="pt-br" sz="1200" b="0" i="0" kern="1200">
                <a:solidFill>
                  <a:schemeClr val="tx1"/>
                </a:solidFill>
                <a:effectLst/>
              </a:rPr>
              <a:t> DynamoDB em três etapas:</a:t>
            </a:r>
          </a:p>
          <a:p>
            <a:pPr marL="228600" indent="-228600" rtl="0">
              <a:buFont typeface="+mj-lt"/>
              <a:buAutoNum type="arabicPeriod"/>
            </a:pPr>
            <a:r>
              <a:rPr lang="pt-br" sz="1200" b="0" i="0" kern="1200">
                <a:solidFill>
                  <a:schemeClr val="tx1"/>
                </a:solidFill>
                <a:effectLst/>
              </a:rPr>
              <a:t>Crie uma tabela comum do DynamoDB, com Streams (fluxos) do DynamoDB habilitados, em uma região da AWS.</a:t>
            </a:r>
          </a:p>
          <a:p>
            <a:pPr marL="228600" indent="-228600" rtl="0">
              <a:buFont typeface="+mj-lt"/>
              <a:buAutoNum type="arabicPeriod"/>
            </a:pPr>
            <a:r>
              <a:rPr lang="pt-br" sz="1200" b="0" i="0" kern="1200">
                <a:solidFill>
                  <a:schemeClr val="tx1"/>
                </a:solidFill>
                <a:effectLst/>
              </a:rPr>
              <a:t>Repita a etapa 1 para todas as outras regiões da AWS em que você quer replicar seus dados.</a:t>
            </a:r>
          </a:p>
          <a:p>
            <a:pPr marL="228600" indent="-228600" rtl="0">
              <a:buFont typeface="+mj-lt"/>
              <a:buAutoNum type="arabicPeriod"/>
            </a:pPr>
            <a:r>
              <a:rPr lang="pt-br" sz="1200" b="0" i="0" kern="1200">
                <a:solidFill>
                  <a:schemeClr val="tx1"/>
                </a:solidFill>
                <a:effectLst/>
              </a:rPr>
              <a:t>Defina uma tabela global do </a:t>
            </a:r>
            <a:r>
              <a:rPr lang="pt-br" sz="1200" b="0" i="0" kern="1200">
                <a:solidFill>
                  <a:srgbClr val="000000"/>
                </a:solidFill>
                <a:effectLst/>
              </a:rPr>
              <a:t>DynamoDB</a:t>
            </a:r>
            <a:r>
              <a:rPr lang="pt-br" sz="1200" b="0" i="0" kern="1200">
                <a:solidFill>
                  <a:schemeClr val="tx1"/>
                </a:solidFill>
                <a:effectLst/>
              </a:rPr>
              <a:t> com base nas tabelas que você criou.</a:t>
            </a:r>
          </a:p>
          <a:p>
            <a:pPr marL="228600" indent="-228600" rtl="0">
              <a:buFont typeface="+mj-lt"/>
              <a:buAutoNum type="arabicPeriod"/>
            </a:pPr>
            <a:endParaRPr lang="en-US" sz="1200" b="0" i="0" kern="1200">
              <a:solidFill>
                <a:schemeClr val="tx1"/>
              </a:solidFill>
              <a:effectLst/>
            </a:endParaRPr>
          </a:p>
          <a:p>
            <a:pPr marL="0" indent="0" rtl="0">
              <a:buFont typeface="+mj-lt"/>
              <a:buNone/>
            </a:pPr>
            <a:r>
              <a:rPr lang="pt-br" sz="1200" b="0" i="0" kern="1200">
                <a:solidFill>
                  <a:schemeClr val="tx1"/>
                </a:solidFill>
                <a:effectLst/>
              </a:rPr>
              <a:t>O Console de Gerenciamento da AWS automatiza essas tarefas para que você possa criar rapidamente e facilmente uma tabela global. </a:t>
            </a:r>
            <a:endParaRPr lang="en-US"/>
          </a:p>
          <a:p>
            <a:pPr rtl="0"/>
            <a:endParaRPr lang="en-US"/>
          </a:p>
        </p:txBody>
      </p:sp>
    </p:spTree>
    <p:extLst>
      <p:ext uri="{BB962C8B-B14F-4D97-AF65-F5344CB8AC3E}">
        <p14:creationId xmlns:p14="http://schemas.microsoft.com/office/powerpoint/2010/main" val="626597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98851"/>
          </a:xfrm>
        </p:spPr>
        <p:txBody>
          <a:bodyPr rtlCol="0"/>
          <a:lstStyle/>
          <a:p>
            <a:pPr rtl="0"/>
            <a:r>
              <a:rPr lang="pt-br" sz="1200" b="0" i="0" kern="1200" dirty="0">
                <a:solidFill>
                  <a:schemeClr val="tx1"/>
                </a:solidFill>
                <a:effectLst/>
              </a:rPr>
              <a:t>O Amazon DynamoDB oferece </a:t>
            </a:r>
            <a:r>
              <a:rPr lang="pt-br" sz="1200" b="0" i="0" kern="1200" dirty="0">
                <a:solidFill>
                  <a:srgbClr val="000000"/>
                </a:solidFill>
                <a:effectLst/>
              </a:rPr>
              <a:t> recursos de backup e restauração sob demanda</a:t>
            </a:r>
            <a:r>
              <a:rPr lang="pt-br" sz="1200" b="0" i="0" kern="1200" dirty="0">
                <a:solidFill>
                  <a:schemeClr val="tx1"/>
                </a:solidFill>
                <a:effectLst/>
              </a:rPr>
              <a:t>. Ele</a:t>
            </a:r>
            <a:r>
              <a:rPr lang="pt-br" sz="1200" b="0" i="0" kern="1200" dirty="0">
                <a:solidFill>
                  <a:srgbClr val="000000"/>
                </a:solidFill>
                <a:effectLst/>
              </a:rPr>
              <a:t> permite</a:t>
            </a:r>
            <a:r>
              <a:rPr lang="pt-br" sz="1200" b="0" i="0" kern="1200" dirty="0">
                <a:solidFill>
                  <a:schemeClr val="tx1"/>
                </a:solidFill>
                <a:effectLst/>
              </a:rPr>
              <a:t> que você crie backups completos das suas tabelas para retenção e arquivamento </a:t>
            </a:r>
            <a:r>
              <a:rPr lang="pt-br" sz="1200" b="0" i="0" kern="1200" dirty="0">
                <a:solidFill>
                  <a:srgbClr val="000000"/>
                </a:solidFill>
                <a:effectLst/>
              </a:rPr>
              <a:t>de longo prazo</a:t>
            </a:r>
            <a:r>
              <a:rPr lang="pt-br" sz="1200" b="0" i="0" kern="1200" dirty="0">
                <a:solidFill>
                  <a:schemeClr val="tx1"/>
                </a:solidFill>
                <a:effectLst/>
              </a:rPr>
              <a:t> de modo a atender às necessidades de conformidade regulamentar. Você pode fazer backup e restaurar dados de tabelas do DynamoDB a qualquer momento com um único clique no Console de Gerenciamento da AWS ou com uma única chamada API. As</a:t>
            </a:r>
            <a:r>
              <a:rPr lang="pt-br" sz="1200" b="0" i="0" kern="1200" dirty="0">
                <a:solidFill>
                  <a:srgbClr val="000000"/>
                </a:solidFill>
                <a:effectLst/>
              </a:rPr>
              <a:t> ações de backup e restauração</a:t>
            </a:r>
            <a:r>
              <a:rPr lang="pt-br" sz="1200" b="0" i="0" kern="1200" dirty="0">
                <a:solidFill>
                  <a:schemeClr val="tx1"/>
                </a:solidFill>
                <a:effectLst/>
              </a:rPr>
              <a:t> são executadas sem causar impactos</a:t>
            </a:r>
            <a:r>
              <a:rPr lang="pt-br" sz="1200" b="0" i="0" kern="1200" dirty="0">
                <a:solidFill>
                  <a:srgbClr val="000000"/>
                </a:solidFill>
                <a:effectLst/>
              </a:rPr>
              <a:t> na performance </a:t>
            </a:r>
            <a:r>
              <a:rPr lang="pt-br" sz="1200" b="0" i="0" kern="1200" dirty="0">
                <a:solidFill>
                  <a:schemeClr val="tx1"/>
                </a:solidFill>
                <a:effectLst/>
              </a:rPr>
              <a:t>nem na disponibilidade da tabela.</a:t>
            </a:r>
          </a:p>
          <a:p>
            <a:pPr rtl="0"/>
            <a:endParaRPr lang="en-US" sz="1200" b="0" i="0" kern="1200" dirty="0">
              <a:solidFill>
                <a:schemeClr val="tx1"/>
              </a:solidFill>
              <a:effectLst/>
            </a:endParaRPr>
          </a:p>
          <a:p>
            <a:pPr rtl="0"/>
            <a:r>
              <a:rPr lang="pt-br" sz="1200" b="0" i="0" kern="1200" dirty="0">
                <a:solidFill>
                  <a:schemeClr val="tx1"/>
                </a:solidFill>
                <a:effectLst/>
              </a:rPr>
              <a:t>Ao criar um backup sob demanda, um marcador de tempo é catalogado para a solicitação. O backup é criado de forma assíncrona aplicando todas as alterações desde o momento da solicitação até o último snapshot da tabela completa. As solicitações de backup são processadas instantaneamente e a restauração é disponibilizada em minutos.</a:t>
            </a:r>
          </a:p>
          <a:p>
            <a:pPr rtl="0"/>
            <a:endParaRPr lang="en-US" sz="1200" b="1" i="0" kern="1200" dirty="0">
              <a:solidFill>
                <a:schemeClr val="tx1"/>
              </a:solidFill>
              <a:effectLst/>
            </a:endParaRPr>
          </a:p>
          <a:p>
            <a:pPr rtl="0"/>
            <a:r>
              <a:rPr lang="pt-br" sz="1200" b="0" i="0" kern="1200" dirty="0">
                <a:solidFill>
                  <a:schemeClr val="tx1"/>
                </a:solidFill>
                <a:effectLst/>
              </a:rPr>
              <a:t>Toda vez que você criar um backup sob demanda, será feito backup de todos os dados da tabela. Não há limite para o número de backups sob demanda que podem ser feitos. Todos os backups no </a:t>
            </a:r>
            <a:r>
              <a:rPr lang="pt-br" sz="1200" b="0" i="0" kern="1200" dirty="0">
                <a:solidFill>
                  <a:srgbClr val="000000"/>
                </a:solidFill>
                <a:effectLst/>
              </a:rPr>
              <a:t>DynamoDB funcionam</a:t>
            </a:r>
            <a:r>
              <a:rPr lang="pt-br" sz="1200" b="0" i="0" kern="1200" dirty="0">
                <a:solidFill>
                  <a:schemeClr val="tx1"/>
                </a:solidFill>
                <a:effectLst/>
              </a:rPr>
              <a:t> sem consumir throughput provisionado na tabela.</a:t>
            </a:r>
          </a:p>
          <a:p>
            <a:pPr rtl="0"/>
            <a:endParaRPr lang="en-US" sz="12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Recuperação point-in-time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A recuperação point-in-time ajuda a proteger as tabelas do Amazon DynamoDB de operações acidentais de gravação ou exclusão. Com a recuperação </a:t>
            </a:r>
            <a:r>
              <a:rPr lang="pt-br" sz="1200" b="0" i="0" kern="1200" dirty="0">
                <a:solidFill>
                  <a:srgbClr val="000000"/>
                </a:solidFill>
                <a:effectLst/>
                <a:latin typeface="+mn-lt"/>
                <a:ea typeface="+mn-ea"/>
                <a:cs typeface="+mn-cs"/>
              </a:rPr>
              <a:t>point-</a:t>
            </a:r>
            <a:r>
              <a:rPr lang="pt-br" sz="1200" b="0" i="0" kern="1200" dirty="0">
                <a:solidFill>
                  <a:schemeClr val="tx1"/>
                </a:solidFill>
                <a:effectLst/>
                <a:latin typeface="+mn-lt"/>
                <a:ea typeface="+mn-ea"/>
                <a:cs typeface="+mn-cs"/>
              </a:rPr>
              <a:t>in-</a:t>
            </a:r>
            <a:r>
              <a:rPr lang="pt-br" sz="1200" b="0" i="0" kern="1200" dirty="0">
                <a:solidFill>
                  <a:srgbClr val="000000"/>
                </a:solidFill>
                <a:effectLst/>
                <a:latin typeface="+mn-lt"/>
                <a:ea typeface="+mn-ea"/>
                <a:cs typeface="+mn-cs"/>
              </a:rPr>
              <a:t>time</a:t>
            </a:r>
            <a:r>
              <a:rPr lang="pt-br" sz="1200" b="0" i="0" kern="1200" dirty="0">
                <a:solidFill>
                  <a:schemeClr val="tx1"/>
                </a:solidFill>
                <a:effectLst/>
                <a:latin typeface="+mn-lt"/>
                <a:ea typeface="+mn-ea"/>
                <a:cs typeface="+mn-cs"/>
              </a:rPr>
              <a:t>, você não precisa se preocupar com a criação, a manutenção ou a programação de backups sob demanda. Por exemplo, suponhamos que um script de teste seja gravado acidentalmente em uma tabela do DynamoDB de produção. Com a </a:t>
            </a:r>
            <a:r>
              <a:rPr lang="pt-br" sz="1200" b="0" i="0" kern="1200" dirty="0">
                <a:solidFill>
                  <a:srgbClr val="000000"/>
                </a:solidFill>
                <a:effectLst/>
                <a:latin typeface="+mn-lt"/>
                <a:ea typeface="+mn-ea"/>
                <a:cs typeface="+mn-cs"/>
              </a:rPr>
              <a:t>recuperação point-in-time</a:t>
            </a:r>
            <a:r>
              <a:rPr lang="pt-br" sz="1200" b="0" i="0" kern="1200" dirty="0">
                <a:solidFill>
                  <a:schemeClr val="tx1"/>
                </a:solidFill>
                <a:effectLst/>
                <a:latin typeface="+mn-lt"/>
                <a:ea typeface="+mn-ea"/>
                <a:cs typeface="+mn-cs"/>
              </a:rPr>
              <a:t>, você pode recuperar a tabela para qualquer ponto durante os últimos 35 dias. </a:t>
            </a:r>
            <a:r>
              <a:rPr lang="pt-br" sz="1200" b="0" i="0" kern="1200" dirty="0">
                <a:solidFill>
                  <a:srgbClr val="000000"/>
                </a:solidFill>
                <a:effectLst/>
                <a:latin typeface="+mn-lt"/>
                <a:ea typeface="+mn-ea"/>
                <a:cs typeface="+mn-cs"/>
              </a:rPr>
              <a:t>O DynamoDB</a:t>
            </a:r>
            <a:r>
              <a:rPr lang="pt-br" sz="1200" b="0" i="0" kern="1200" dirty="0">
                <a:solidFill>
                  <a:schemeClr val="tx1"/>
                </a:solidFill>
                <a:effectLst/>
                <a:latin typeface="+mn-lt"/>
                <a:ea typeface="+mn-ea"/>
                <a:cs typeface="+mn-cs"/>
              </a:rPr>
              <a:t> mantém backups incrementais da tabela.</a:t>
            </a:r>
            <a:endParaRPr lang="en-US" dirty="0"/>
          </a:p>
          <a:p>
            <a:pPr rtl="0"/>
            <a:endParaRPr lang="en-US" sz="1200" b="0" i="0" kern="1200" dirty="0">
              <a:solidFill>
                <a:schemeClr val="tx1"/>
              </a:solidFill>
              <a:effectLst/>
            </a:endParaRPr>
          </a:p>
        </p:txBody>
      </p:sp>
    </p:spTree>
    <p:extLst>
      <p:ext uri="{BB962C8B-B14F-4D97-AF65-F5344CB8AC3E}">
        <p14:creationId xmlns:p14="http://schemas.microsoft.com/office/powerpoint/2010/main" val="2699549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37050"/>
          </a:xfrm>
        </p:spPr>
        <p:txBody>
          <a:bodyPr rtlCol="0"/>
          <a:lstStyle/>
          <a:p>
            <a:pPr rtl="0"/>
            <a:r>
              <a:rPr lang="pt-br" dirty="0"/>
              <a:t>A API do Amazon DynamoDB </a:t>
            </a:r>
            <a:r>
              <a:rPr lang="pt-br" dirty="0">
                <a:solidFill>
                  <a:srgbClr val="000000"/>
                </a:solidFill>
              </a:rPr>
              <a:t>permite</a:t>
            </a:r>
            <a:r>
              <a:rPr lang="pt-br" dirty="0"/>
              <a:t> invocar os seguintes</a:t>
            </a:r>
            <a:r>
              <a:rPr lang="pt-br" dirty="0">
                <a:solidFill>
                  <a:srgbClr val="000000"/>
                </a:solidFill>
              </a:rPr>
              <a:t> tipos </a:t>
            </a:r>
            <a:r>
              <a:rPr lang="pt-br" dirty="0"/>
              <a:t>de operações de uma </a:t>
            </a:r>
            <a:r>
              <a:rPr lang="pt-br" dirty="0">
                <a:solidFill>
                  <a:srgbClr val="000000"/>
                </a:solidFill>
              </a:rPr>
              <a:t>aplicação</a:t>
            </a:r>
            <a:r>
              <a:rPr lang="pt-br" dirty="0"/>
              <a:t>:</a:t>
            </a:r>
          </a:p>
          <a:p>
            <a:pPr marL="171450" indent="-171450" rtl="0">
              <a:buFont typeface="Arial" panose="020B0604020202020204" pitchFamily="34" charset="0"/>
              <a:buChar char="•"/>
            </a:pPr>
            <a:r>
              <a:rPr lang="pt-br" b="1" dirty="0"/>
              <a:t>Operações de controle</a:t>
            </a:r>
            <a:r>
              <a:rPr lang="pt-br" b="0" dirty="0"/>
              <a:t>: </a:t>
            </a:r>
            <a:r>
              <a:rPr lang="pt-br" dirty="0"/>
              <a:t>permite você criar e gerenciar tabelas do DynamoDB. Elas também permitem que você trabalhe com índices, streams (fluxos) e outros objetos que dependem de tabelas. </a:t>
            </a:r>
          </a:p>
          <a:p>
            <a:pPr marL="171450" indent="-171450" rtl="0">
              <a:buFont typeface="Arial" panose="020B0604020202020204" pitchFamily="34" charset="0"/>
              <a:buChar char="•"/>
            </a:pPr>
            <a:r>
              <a:rPr lang="pt-br" b="1" dirty="0"/>
              <a:t>Operações de dados</a:t>
            </a:r>
            <a:r>
              <a:rPr lang="pt-br" dirty="0"/>
              <a:t>: permitem executar </a:t>
            </a:r>
            <a:r>
              <a:rPr lang="pt-br" dirty="0">
                <a:solidFill>
                  <a:srgbClr val="000000"/>
                </a:solidFill>
              </a:rPr>
              <a:t>ações CRUD </a:t>
            </a:r>
            <a:r>
              <a:rPr lang="pt-br" dirty="0"/>
              <a:t>em dados em uma tabela. Algumas das operações de dados também permitem que você leia dados de um índice secundário.</a:t>
            </a:r>
          </a:p>
          <a:p>
            <a:pPr marL="171450" indent="-171450" rtl="0">
              <a:buFont typeface="Arial" panose="020B0604020202020204" pitchFamily="34" charset="0"/>
              <a:buChar char="•"/>
            </a:pPr>
            <a:r>
              <a:rPr lang="pt-br" b="1" dirty="0"/>
              <a:t>Operações de fluxo</a:t>
            </a:r>
            <a:r>
              <a:rPr lang="pt-br" dirty="0"/>
              <a:t>: permitem </a:t>
            </a:r>
            <a:r>
              <a:rPr lang="pt-br" dirty="0">
                <a:solidFill>
                  <a:srgbClr val="000000"/>
                </a:solidFill>
              </a:rPr>
              <a:t>habilitar</a:t>
            </a:r>
            <a:r>
              <a:rPr lang="pt-br" dirty="0"/>
              <a:t> ou desabilitar um fluxo em uma tabela e </a:t>
            </a:r>
            <a:r>
              <a:rPr lang="pt-br" dirty="0">
                <a:solidFill>
                  <a:srgbClr val="000000"/>
                </a:solidFill>
              </a:rPr>
              <a:t>permitir</a:t>
            </a:r>
            <a:r>
              <a:rPr lang="pt-br" dirty="0"/>
              <a:t> o acesso aos registros de modificação de dados contidos em um fluxo. </a:t>
            </a:r>
          </a:p>
          <a:p>
            <a:pPr marL="171450" indent="-171450" rtl="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API do Amazon DynamoDB é uma API de baixo nível baseada em HTTP.  É a interface de nível de protocolo do Amazon DynamoDB.  A API aceita uma solicitação </a:t>
            </a:r>
            <a:r>
              <a:rPr lang="pt-br" dirty="0">
                <a:solidFill>
                  <a:srgbClr val="000000"/>
                </a:solidFill>
              </a:rPr>
              <a:t>HTTP (S)</a:t>
            </a:r>
            <a:r>
              <a:rPr lang="pt-br" dirty="0"/>
              <a:t> POST como entrada, a processa e retorna uma resposta HTTP. Cada solicitação </a:t>
            </a:r>
            <a:r>
              <a:rPr lang="pt-br" dirty="0">
                <a:solidFill>
                  <a:srgbClr val="000000"/>
                </a:solidFill>
              </a:rPr>
              <a:t>HTTP(S)</a:t>
            </a:r>
            <a:r>
              <a:rPr lang="pt-br" dirty="0"/>
              <a:t> deve ser corretamente formatada e ter uma assinatura digital válida. A API usa o JavaScript Object Notation (JSON) como um formato de protocolo de conexão.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pt-br" dirty="0"/>
              <a:t>Para facilitar o uso da API, os AWS SDKs criam solicitações de API</a:t>
            </a:r>
            <a:r>
              <a:rPr lang="pt-br" dirty="0">
                <a:solidFill>
                  <a:srgbClr val="000000"/>
                </a:solidFill>
              </a:rPr>
              <a:t> do DynamoDB</a:t>
            </a:r>
            <a:r>
              <a:rPr lang="pt-br" dirty="0"/>
              <a:t> de baixo nível em seu nome e processam as respostas do </a:t>
            </a:r>
            <a:r>
              <a:rPr lang="pt-br" dirty="0">
                <a:solidFill>
                  <a:srgbClr val="000000"/>
                </a:solidFill>
              </a:rPr>
              <a:t>DynamoDB</a:t>
            </a:r>
            <a:r>
              <a:rPr lang="pt-br" dirty="0"/>
              <a:t>. Isso permite que você se concentre na lógica da sua </a:t>
            </a:r>
            <a:r>
              <a:rPr lang="pt-br" dirty="0">
                <a:solidFill>
                  <a:srgbClr val="000000"/>
                </a:solidFill>
              </a:rPr>
              <a:t>aplicação</a:t>
            </a:r>
            <a:r>
              <a:rPr lang="pt-br" dirty="0"/>
              <a:t>, em vez de detalhes de baixo nível. Use um AWS SDK para acessar a API em um nível mais alto.</a:t>
            </a:r>
          </a:p>
          <a:p>
            <a:pPr rtl="0"/>
            <a:endParaRPr lang="en-US" dirty="0"/>
          </a:p>
        </p:txBody>
      </p:sp>
    </p:spTree>
    <p:extLst>
      <p:ext uri="{BB962C8B-B14F-4D97-AF65-F5344CB8AC3E}">
        <p14:creationId xmlns:p14="http://schemas.microsoft.com/office/powerpoint/2010/main" val="350738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719376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rtlCol="0"/>
          <a:lstStyle/>
          <a:p>
            <a:pPr rtl="0"/>
            <a:r>
              <a:rPr lang="pt-br" dirty="0"/>
              <a:t>O </a:t>
            </a:r>
            <a:r>
              <a:rPr lang="pt-br" dirty="0">
                <a:solidFill>
                  <a:srgbClr val="000000"/>
                </a:solidFill>
              </a:rPr>
              <a:t>modelo de persistência de objetos do </a:t>
            </a:r>
            <a:r>
              <a:rPr lang="pt-br" dirty="0"/>
              <a:t>DynamoDB permite mapear classes do lado do cliente para tabelas do DynamoDB. As instâncias dessas classes (objetos) são mapeadas para itens em uma tabela do DynamoDB.</a:t>
            </a:r>
          </a:p>
          <a:p>
            <a:pPr rtl="0"/>
            <a:endParaRPr lang="en-US" dirty="0"/>
          </a:p>
          <a:p>
            <a:pPr rtl="0"/>
            <a:r>
              <a:rPr lang="pt-br" dirty="0"/>
              <a:t>Pode-se usar a interface de programação de persistência de objetos para se conectar ao </a:t>
            </a:r>
            <a:r>
              <a:rPr lang="pt-br" dirty="0">
                <a:solidFill>
                  <a:srgbClr val="000000"/>
                </a:solidFill>
              </a:rPr>
              <a:t>DynamoDB</a:t>
            </a:r>
            <a:r>
              <a:rPr lang="pt-br" dirty="0"/>
              <a:t>,</a:t>
            </a:r>
            <a:r>
              <a:rPr lang="pt-br" dirty="0">
                <a:solidFill>
                  <a:srgbClr val="000000"/>
                </a:solidFill>
              </a:rPr>
              <a:t>executar operações de criação</a:t>
            </a:r>
            <a:r>
              <a:rPr lang="pt-br" dirty="0"/>
              <a:t>, leitura, atualização e executar, além de executar consultas e implementar bloqueio otimista com um número de versão.</a:t>
            </a:r>
          </a:p>
          <a:p>
            <a:pPr rtl="0"/>
            <a:endParaRPr lang="en-US" baseline="0" dirty="0"/>
          </a:p>
          <a:p>
            <a:pPr rtl="0"/>
            <a:r>
              <a:rPr lang="pt-br" dirty="0">
                <a:solidFill>
                  <a:srgbClr val="000000"/>
                </a:solidFill>
              </a:rPr>
              <a:t>O suporte</a:t>
            </a:r>
            <a:r>
              <a:rPr lang="pt-br" dirty="0"/>
              <a:t> para o modelo de persistência de objetos está disponível nos SDKs Java e .Net.</a:t>
            </a:r>
          </a:p>
          <a:p>
            <a:pPr rtl="0"/>
            <a:endParaRPr lang="en-US" baseline="0" dirty="0"/>
          </a:p>
          <a:p>
            <a:pPr rtl="0"/>
            <a:r>
              <a:rPr lang="pt-br" dirty="0"/>
              <a:t>Para obter mais informações, consulte: </a:t>
            </a:r>
            <a:endParaRPr lang="en-US" dirty="0"/>
          </a:p>
          <a:p>
            <a:pPr marL="171450" indent="-171450" rtl="0">
              <a:buFont typeface="Arial" panose="020B0604020202020204" pitchFamily="34" charset="0"/>
              <a:buChar char="•"/>
            </a:pPr>
            <a:r>
              <a:rPr lang="pt-br" dirty="0"/>
              <a:t>Higher-Level Programming Interfaces for </a:t>
            </a:r>
            <a:r>
              <a:rPr lang="pt-br" dirty="0">
                <a:solidFill>
                  <a:srgbClr val="000000"/>
                </a:solidFill>
              </a:rPr>
              <a:t>DynamoDB</a:t>
            </a:r>
            <a:r>
              <a:rPr lang="pt-br" dirty="0"/>
              <a:t>( Interfaces de programação de nível de superior para DynamoDB): </a:t>
            </a:r>
            <a:r>
              <a:rPr lang="pt-br" dirty="0">
                <a:hlinkClick r:id="rId3"/>
              </a:rPr>
              <a:t>http://docs.aws.amazon.com/amazondynamodb/latest/developerguide/ORM.html</a:t>
            </a:r>
            <a:r>
              <a:rPr lang="pt-br" dirty="0"/>
              <a:t> </a:t>
            </a:r>
          </a:p>
          <a:p>
            <a:pPr marL="171450" indent="-171450" rtl="0">
              <a:buFont typeface="Arial" panose="020B0604020202020204" pitchFamily="34" charset="0"/>
              <a:buChar char="•"/>
            </a:pPr>
            <a:r>
              <a:rPr lang="pt-br" dirty="0">
                <a:solidFill>
                  <a:srgbClr val="000000"/>
                </a:solidFill>
              </a:rPr>
              <a:t>Optimistic Locking</a:t>
            </a:r>
            <a:r>
              <a:rPr lang="pt-br" dirty="0"/>
              <a:t> with </a:t>
            </a:r>
            <a:r>
              <a:rPr lang="pt-br" dirty="0">
                <a:solidFill>
                  <a:srgbClr val="000000"/>
                </a:solidFill>
              </a:rPr>
              <a:t>Version</a:t>
            </a:r>
            <a:r>
              <a:rPr lang="pt-br" dirty="0"/>
              <a:t> Number (Java) (Bloqueio otimista com número de versão): </a:t>
            </a:r>
            <a:r>
              <a:rPr lang="pt-br" dirty="0">
                <a:hlinkClick r:id="rId4"/>
              </a:rPr>
              <a:t>http://docs.aws.amazon.com/amazondynamodb/latest/developerguide/JavaVersionSupportHLAPI.html</a:t>
            </a:r>
          </a:p>
          <a:p>
            <a:pPr marL="171450" indent="-171450" rtl="0">
              <a:buFont typeface="Arial" panose="020B0604020202020204" pitchFamily="34" charset="0"/>
              <a:buChar char="•"/>
            </a:pPr>
            <a:r>
              <a:rPr lang="pt-br" dirty="0">
                <a:solidFill>
                  <a:srgbClr val="000000"/>
                </a:solidFill>
              </a:rPr>
              <a:t>Optimistic Locking</a:t>
            </a:r>
            <a:r>
              <a:rPr lang="pt-br" dirty="0"/>
              <a:t> with </a:t>
            </a:r>
            <a:r>
              <a:rPr lang="pt-br" dirty="0">
                <a:solidFill>
                  <a:srgbClr val="000000"/>
                </a:solidFill>
              </a:rPr>
              <a:t>Version</a:t>
            </a:r>
            <a:r>
              <a:rPr lang="pt-br" dirty="0"/>
              <a:t> Number (.NET): (Bloqueio otimista com número de versão)</a:t>
            </a:r>
          </a:p>
          <a:p>
            <a:pPr marL="171450" indent="-171450" rtl="0">
              <a:buFont typeface="Arial" panose="020B0604020202020204" pitchFamily="34" charset="0"/>
              <a:buChar char="•"/>
            </a:pPr>
            <a:r>
              <a:rPr lang="pt-br" dirty="0">
                <a:hlinkClick r:id="rId5"/>
              </a:rPr>
              <a:t>https://docs.aws.amazon.com/amazondynamodb/latest/developerguide/DynamoDBContext.VersionSupport.html</a:t>
            </a:r>
            <a:endParaRPr lang="en-US" dirty="0"/>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endParaRPr lang="en-US" dirty="0"/>
          </a:p>
          <a:p>
            <a:pPr rtl="0"/>
            <a:endParaRPr lang="en-US" baseline="0" dirty="0"/>
          </a:p>
          <a:p>
            <a:pPr rtl="0"/>
            <a:endParaRPr lang="en-US" dirty="0"/>
          </a:p>
          <a:p>
            <a:pPr rtl="0"/>
            <a:endParaRPr lang="en-US" dirty="0"/>
          </a:p>
        </p:txBody>
      </p:sp>
    </p:spTree>
    <p:extLst>
      <p:ext uri="{BB962C8B-B14F-4D97-AF65-F5344CB8AC3E}">
        <p14:creationId xmlns:p14="http://schemas.microsoft.com/office/powerpoint/2010/main" val="493795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033283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Você pode usar o Console de Gerenciamento da AWS para </a:t>
            </a:r>
            <a:r>
              <a:rPr lang="pt-br" dirty="0">
                <a:solidFill>
                  <a:srgbClr val="000000"/>
                </a:solidFill>
              </a:rPr>
              <a:t>DynamoDB</a:t>
            </a:r>
            <a:r>
              <a:rPr lang="pt-br" dirty="0"/>
              <a:t> para criar, atualizar e excluir tabelas.</a:t>
            </a:r>
            <a:endParaRPr lang="en-US" baseline="0" dirty="0"/>
          </a:p>
          <a:p>
            <a:pPr rtl="0"/>
            <a:endParaRPr lang="en-US" baseline="0" dirty="0"/>
          </a:p>
          <a:p>
            <a:pPr rtl="0"/>
            <a:r>
              <a:rPr lang="pt-br" dirty="0"/>
              <a:t>Para criar uma tabela, especifique um nome de tabela, chave primária e taxa de transferência (throughput) provisionada. Você pode escolher especificar que os índices secundários devem ser criados e o fluxo habilitado para essa tabela. Em uma conta da AWS, os nomes das tabelas devem ser exclusivos em cada região.</a:t>
            </a:r>
          </a:p>
          <a:p>
            <a:pPr rtl="0"/>
            <a:endParaRPr lang="en-US" baseline="0" dirty="0"/>
          </a:p>
          <a:p>
            <a:pPr rtl="0"/>
            <a:r>
              <a:rPr lang="pt-br" dirty="0">
                <a:solidFill>
                  <a:srgbClr val="000000"/>
                </a:solidFill>
              </a:rPr>
              <a:t>O DynamoDB</a:t>
            </a:r>
            <a:r>
              <a:rPr lang="pt-br" dirty="0"/>
              <a:t> cria a tabela e define seu status como </a:t>
            </a:r>
            <a:r>
              <a:rPr lang="pt-br" dirty="0">
                <a:latin typeface="Lucida Console" panose="020B0609040504020204" pitchFamily="49" charset="0"/>
                <a:cs typeface="Courier New" panose="02070309020205020404" pitchFamily="49" charset="0"/>
              </a:rPr>
              <a:t>ACTIVE</a:t>
            </a:r>
            <a:r>
              <a:rPr lang="pt-br" dirty="0"/>
              <a:t> (ativa). Depois de emitir a solicitação para criar uma tabela, aguarde até que a tabela se torne ativa antes de executar outras operações na tabela.</a:t>
            </a:r>
          </a:p>
          <a:p>
            <a:pPr rtl="0"/>
            <a:endParaRPr lang="en-US" baseline="0" dirty="0"/>
          </a:p>
          <a:p>
            <a:pPr rtl="0"/>
            <a:r>
              <a:rPr lang="pt-br" dirty="0"/>
              <a:t>Para obter mais informações, consulte </a:t>
            </a:r>
            <a:r>
              <a:rPr lang="pt-br" dirty="0">
                <a:hlinkClick r:id="rId3"/>
              </a:rPr>
              <a:t>http://docs.aws.amazon.com/amazondynamodb/latest/APIReference/API_CreateTable.html</a:t>
            </a:r>
            <a:r>
              <a:rPr lang="pt-br" dirty="0"/>
              <a:t>.</a:t>
            </a:r>
            <a:endParaRPr lang="en-US" baseline="0" dirty="0"/>
          </a:p>
          <a:p>
            <a:pPr rtl="0"/>
            <a:endParaRPr lang="en-US" baseline="0" dirty="0"/>
          </a:p>
        </p:txBody>
      </p:sp>
    </p:spTree>
    <p:extLst>
      <p:ext uri="{BB962C8B-B14F-4D97-AF65-F5344CB8AC3E}">
        <p14:creationId xmlns:p14="http://schemas.microsoft.com/office/powerpoint/2010/main" val="2394917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O </a:t>
            </a:r>
            <a:r>
              <a:rPr lang="pt-br" dirty="0">
                <a:solidFill>
                  <a:srgbClr val="000000"/>
                </a:solidFill>
              </a:rPr>
              <a:t> painel do console do DynamoDB</a:t>
            </a:r>
            <a:r>
              <a:rPr lang="pt-br" dirty="0"/>
              <a:t>fornece uma visualização de </a:t>
            </a:r>
            <a:r>
              <a:rPr lang="pt-br" dirty="0">
                <a:solidFill>
                  <a:srgbClr val="000000"/>
                </a:solidFill>
              </a:rPr>
              <a:t>Tabelas</a:t>
            </a:r>
            <a:r>
              <a:rPr lang="pt-br" dirty="0"/>
              <a:t> onde você pode visualizar e gerenciar todos os aspectos da definição e do conteúdo de uma tabela.  Você também pode usá-lo para excluir uma tabela.</a:t>
            </a:r>
          </a:p>
          <a:p>
            <a:pPr rtl="0"/>
            <a:endParaRPr lang="en-US" baseline="0" dirty="0"/>
          </a:p>
          <a:p>
            <a:pPr rtl="0"/>
            <a:r>
              <a:rPr lang="pt-br" dirty="0"/>
              <a:t>Por exemplo:</a:t>
            </a:r>
          </a:p>
          <a:p>
            <a:pPr marL="171450" indent="-171450" rtl="0">
              <a:buFont typeface="Arial" panose="020B0604020202020204" pitchFamily="34" charset="0"/>
              <a:buChar char="•"/>
            </a:pPr>
            <a:r>
              <a:rPr lang="pt-br" dirty="0"/>
              <a:t>A guia Overview (Visão geral) exibe detalhes da tabela, incluindo status e unidades de capacidade de leitura e gravação provisionadas.</a:t>
            </a:r>
          </a:p>
          <a:p>
            <a:pPr marL="171450" indent="-171450" rtl="0">
              <a:buFont typeface="Arial" panose="020B0604020202020204" pitchFamily="34" charset="0"/>
              <a:buChar char="•"/>
            </a:pPr>
            <a:r>
              <a:rPr lang="pt-br" dirty="0"/>
              <a:t>A guia Items (itens)</a:t>
            </a:r>
            <a:r>
              <a:rPr lang="pt-br" dirty="0">
                <a:solidFill>
                  <a:srgbClr val="000000"/>
                </a:solidFill>
              </a:rPr>
              <a:t>permite</a:t>
            </a:r>
            <a:r>
              <a:rPr lang="pt-br" dirty="0"/>
              <a:t> que você exiba os itens na tabela.</a:t>
            </a:r>
          </a:p>
          <a:p>
            <a:pPr marL="171450" indent="-171450" rtl="0">
              <a:buFont typeface="Arial" panose="020B0604020202020204" pitchFamily="34" charset="0"/>
              <a:buChar char="•"/>
            </a:pPr>
            <a:r>
              <a:rPr lang="pt-br" dirty="0"/>
              <a:t>A </a:t>
            </a:r>
            <a:r>
              <a:rPr lang="pt-br" dirty="0">
                <a:solidFill>
                  <a:srgbClr val="000000"/>
                </a:solidFill>
              </a:rPr>
              <a:t> guia Metrics (métricas)</a:t>
            </a:r>
            <a:r>
              <a:rPr lang="pt-br" dirty="0"/>
              <a:t> exibe métricas de performance, incluindo consumos de capacidade provisionada e latências de leitura/gravação.</a:t>
            </a:r>
            <a:endParaRPr lang="en-US" dirty="0"/>
          </a:p>
        </p:txBody>
      </p:sp>
    </p:spTree>
    <p:extLst>
      <p:ext uri="{BB962C8B-B14F-4D97-AF65-F5344CB8AC3E}">
        <p14:creationId xmlns:p14="http://schemas.microsoft.com/office/powerpoint/2010/main" val="2853596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25950"/>
            <a:ext cx="5486400" cy="32956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a:t>
            </a:r>
            <a:r>
              <a:rPr lang="pt-br" b="1" i="0" dirty="0"/>
              <a:t>operação </a:t>
            </a:r>
            <a:r>
              <a:rPr lang="pt-br" dirty="0"/>
              <a:t>CreateTable cria uma nova tabela de forma assíncrona. Ao receber uma solicitação CreateTable, o </a:t>
            </a:r>
            <a:r>
              <a:rPr lang="pt-br" dirty="0">
                <a:solidFill>
                  <a:srgbClr val="000000"/>
                </a:solidFill>
              </a:rPr>
              <a:t>DynamoDB</a:t>
            </a:r>
            <a:r>
              <a:rPr lang="pt-br" dirty="0"/>
              <a:t> retorna imediatamente uma resposta com um TableStatus de CREATING. Após a criação da tabela, o </a:t>
            </a:r>
            <a:r>
              <a:rPr lang="pt-br" dirty="0">
                <a:solidFill>
                  <a:srgbClr val="000000"/>
                </a:solidFill>
              </a:rPr>
              <a:t>DynamoDB</a:t>
            </a:r>
            <a:r>
              <a:rPr lang="pt-br" dirty="0"/>
              <a:t> define o TableStatus como ACTIVE. Você pode executar operações de leitura e gravação somente em uma tabela ACTIVE (ativa). Opcionalmente, você pode definir índices secundários na nova tabela como parte da operação CreateTable. </a:t>
            </a:r>
          </a:p>
          <a:p>
            <a:pPr rtl="0"/>
            <a:endParaRPr lang="en-US" dirty="0"/>
          </a:p>
          <a:p>
            <a:pPr rtl="0"/>
            <a:r>
              <a:rPr lang="pt-br" dirty="0"/>
              <a:t>Os parâmetros para a </a:t>
            </a:r>
            <a:r>
              <a:rPr lang="pt-br" dirty="0">
                <a:latin typeface="Lucida Console" panose="020B0609040504020204" pitchFamily="49" charset="0"/>
              </a:rPr>
              <a:t> operação CreateTable</a:t>
            </a:r>
            <a:r>
              <a:rPr lang="pt-br" dirty="0"/>
              <a:t>são:</a:t>
            </a:r>
          </a:p>
          <a:p>
            <a:pPr marL="171450" indent="-171450" rtl="0">
              <a:buFont typeface="Arial" panose="020B0604020202020204" pitchFamily="34" charset="0"/>
              <a:buChar char="•"/>
            </a:pPr>
            <a:r>
              <a:rPr lang="pt-br" dirty="0">
                <a:latin typeface="Lucida Console" panose="020B0609040504020204" pitchFamily="49" charset="0"/>
              </a:rPr>
              <a:t>TableName</a:t>
            </a:r>
            <a:r>
              <a:rPr lang="pt-br" dirty="0"/>
              <a:t>: o nome da tabela a ser criada.</a:t>
            </a:r>
          </a:p>
          <a:p>
            <a:pPr marL="171450" indent="-171450" rtl="0">
              <a:buFont typeface="Arial" panose="020B0604020202020204" pitchFamily="34" charset="0"/>
              <a:buChar char="•"/>
            </a:pPr>
            <a:r>
              <a:rPr lang="pt-br" dirty="0">
                <a:latin typeface="Lucida Console" panose="020B0609040504020204" pitchFamily="49" charset="0"/>
              </a:rPr>
              <a:t>KeySchema</a:t>
            </a:r>
            <a:r>
              <a:rPr lang="pt-br" dirty="0"/>
              <a:t>: Uma matriz de atributos que compõem a chave primária para a tabela e seu </a:t>
            </a:r>
            <a:r>
              <a:rPr lang="pt-br" dirty="0">
                <a:solidFill>
                  <a:srgbClr val="000000"/>
                </a:solidFill>
              </a:rPr>
              <a:t>tipo</a:t>
            </a:r>
            <a:r>
              <a:rPr lang="pt-br" dirty="0"/>
              <a:t> de chave (HASH ou RANGE). Os atributos em KeySchema também devem ser definidos na matriz AttributeDefinitions.</a:t>
            </a:r>
          </a:p>
          <a:p>
            <a:pPr marL="171450" indent="-171450" rtl="0">
              <a:buFont typeface="Arial" panose="020B0604020202020204" pitchFamily="34" charset="0"/>
              <a:buChar char="•"/>
            </a:pPr>
            <a:r>
              <a:rPr lang="pt-br" dirty="0">
                <a:latin typeface="Lucida Console" panose="020B0609040504020204" pitchFamily="49" charset="0"/>
              </a:rPr>
              <a:t>AttributeDefinitions</a:t>
            </a:r>
            <a:r>
              <a:rPr lang="pt-br" dirty="0"/>
              <a:t>: Uma matriz de atributos que descrevem o esquema de chave para a tabela e seu tipo de dados.</a:t>
            </a:r>
          </a:p>
          <a:p>
            <a:pPr marL="171450" indent="-171450" rtl="0">
              <a:buFont typeface="Arial" panose="020B0604020202020204" pitchFamily="34" charset="0"/>
              <a:buChar char="•"/>
            </a:pPr>
            <a:r>
              <a:rPr lang="pt-br" dirty="0">
                <a:latin typeface="Lucida Console" panose="020B0609040504020204" pitchFamily="49" charset="0"/>
              </a:rPr>
              <a:t>ProvisionedThroughput</a:t>
            </a:r>
            <a:r>
              <a:rPr lang="pt-br" dirty="0"/>
              <a:t>: representa as configurações de taxa de transferência provisionada para a tabela. As configurações podem ser modificadas usando a operação UpdateTable.</a:t>
            </a:r>
          </a:p>
          <a:p>
            <a:pPr rtl="0"/>
            <a:endParaRPr lang="en-US" dirty="0"/>
          </a:p>
          <a:p>
            <a:pPr marL="171450" indent="-171450" rtl="0">
              <a:buFont typeface="Arial" panose="020B0604020202020204" pitchFamily="34" charset="0"/>
              <a:buChar char="•"/>
            </a:pPr>
            <a:r>
              <a:rPr lang="pt-br" dirty="0">
                <a:solidFill>
                  <a:srgbClr val="000000"/>
                </a:solidFill>
                <a:latin typeface="Lucida Console" panose="020B0609040504020204" pitchFamily="49" charset="0"/>
              </a:rPr>
              <a:t>GlobalSecondaryIndexes</a:t>
            </a:r>
            <a:r>
              <a:rPr lang="pt-br" dirty="0"/>
              <a:t>: um ou mais índices secundários globais (o máximo é cinco) a serem criados na tabela. Cada índice secundário global na matriz inclui o seguinte:</a:t>
            </a:r>
          </a:p>
          <a:p>
            <a:pPr marL="628650" lvl="1" indent="-171450" rtl="0">
              <a:buFont typeface="Arial" panose="020B0604020202020204" pitchFamily="34" charset="0"/>
              <a:buChar char="•"/>
            </a:pPr>
            <a:r>
              <a:rPr lang="pt-br" dirty="0">
                <a:latin typeface="Lucida Console" panose="020B0609040504020204" pitchFamily="49" charset="0"/>
              </a:rPr>
              <a:t>IndexName</a:t>
            </a:r>
            <a:r>
              <a:rPr lang="pt-br" dirty="0"/>
              <a:t> - O nome do índice secundário global. Deve ser exclusivo apenas para essa tabela.</a:t>
            </a:r>
          </a:p>
          <a:p>
            <a:pPr marL="628650" lvl="1" indent="-171450" rtl="0">
              <a:buFont typeface="Arial" panose="020B0604020202020204" pitchFamily="34" charset="0"/>
              <a:buChar char="•"/>
            </a:pPr>
            <a:r>
              <a:rPr lang="pt-br" dirty="0">
                <a:latin typeface="Lucida Console" panose="020B0609040504020204" pitchFamily="49" charset="0"/>
              </a:rPr>
              <a:t>KeySchema</a:t>
            </a:r>
            <a:r>
              <a:rPr lang="pt-br" dirty="0"/>
              <a:t> - especifica o esquema de chave para o índice secundário global.</a:t>
            </a:r>
          </a:p>
          <a:p>
            <a:pPr marL="628650" lvl="1" indent="-171450" rtl="0">
              <a:buFont typeface="Arial" panose="020B0604020202020204" pitchFamily="34" charset="0"/>
              <a:buChar char="•"/>
            </a:pPr>
            <a:r>
              <a:rPr lang="pt-br" dirty="0"/>
              <a:t>Projeção - especifica atributos que são copiados (projetados) da tabela para o índice. Esses são adições aos atributos de chave primária e aos atributos de chave de índice, que são projetados automaticamente.</a:t>
            </a:r>
          </a:p>
          <a:p>
            <a:pPr marL="171450" lvl="0" indent="-171450" rtl="0">
              <a:buFont typeface="Arial" panose="020B0604020202020204" pitchFamily="34" charset="0"/>
              <a:buChar char="•"/>
            </a:pPr>
            <a:r>
              <a:rPr lang="pt-br" dirty="0">
                <a:solidFill>
                  <a:srgbClr val="000000"/>
                </a:solidFill>
                <a:latin typeface="Lucida Console" panose="020B0609040504020204" pitchFamily="49" charset="0"/>
              </a:rPr>
              <a:t>LocalSecondaryIndexes</a:t>
            </a:r>
            <a:r>
              <a:rPr lang="pt-br" dirty="0"/>
              <a:t>: um ou mais índices secundários locais (o máximo é cinco) a serem criados na tabela. Cada índice é delimitado por um determinado valor de chave de partição. Há um </a:t>
            </a:r>
            <a:r>
              <a:rPr lang="pt-br" dirty="0">
                <a:solidFill>
                  <a:srgbClr val="000000"/>
                </a:solidFill>
              </a:rPr>
              <a:t>limite de tamanho</a:t>
            </a:r>
            <a:r>
              <a:rPr lang="pt-br" dirty="0"/>
              <a:t> de 10 GB </a:t>
            </a:r>
            <a:r>
              <a:rPr lang="pt-br" dirty="0">
                <a:solidFill>
                  <a:srgbClr val="000000"/>
                </a:solidFill>
              </a:rPr>
              <a:t>por</a:t>
            </a:r>
            <a:r>
              <a:rPr lang="pt-br" dirty="0"/>
              <a:t> valor de chave de partição; caso contrário, o tamanho de um índice secundário local não será restringido. Cada índice secundário local na matriz inclui o seguinte:</a:t>
            </a:r>
          </a:p>
          <a:p>
            <a:pPr marL="628650" lvl="1" indent="-171450" rtl="0">
              <a:buFont typeface="Arial" panose="020B0604020202020204" pitchFamily="34" charset="0"/>
              <a:buChar char="•"/>
            </a:pPr>
            <a:r>
              <a:rPr lang="pt-br" dirty="0">
                <a:latin typeface="Lucida Console" panose="020B0609040504020204" pitchFamily="49" charset="0"/>
              </a:rPr>
              <a:t>IndexName</a:t>
            </a:r>
            <a:r>
              <a:rPr lang="pt-br" dirty="0"/>
              <a:t> - O nome do índice secundário local. Deve ser exclusivo apenas para essa tabela.</a:t>
            </a:r>
          </a:p>
          <a:p>
            <a:pPr marL="628650" lvl="1" indent="-171450" rtl="0">
              <a:buFont typeface="Arial" panose="020B0604020202020204" pitchFamily="34" charset="0"/>
              <a:buChar char="•"/>
            </a:pPr>
            <a:r>
              <a:rPr lang="pt-br" dirty="0">
                <a:latin typeface="Lucida Console" panose="020B0609040504020204" pitchFamily="49" charset="0"/>
              </a:rPr>
              <a:t>KeySchema</a:t>
            </a:r>
            <a:r>
              <a:rPr lang="pt-br" dirty="0"/>
              <a:t> - especifica o esquema de chave para o índice secundário local. O esquema de chaves deve começar com a mesma chave de partição que a tabela.</a:t>
            </a:r>
          </a:p>
          <a:p>
            <a:pPr marL="628650" lvl="1" indent="-171450" rtl="0">
              <a:buFont typeface="Arial" panose="020B0604020202020204" pitchFamily="34" charset="0"/>
              <a:buChar char="•"/>
            </a:pPr>
            <a:r>
              <a:rPr lang="pt-br" dirty="0">
                <a:latin typeface="Lucida Console" panose="020B0609040504020204" pitchFamily="49" charset="0"/>
              </a:rPr>
              <a:t>Projeção</a:t>
            </a:r>
            <a:r>
              <a:rPr lang="pt-br" dirty="0"/>
              <a:t> - especifica atributos que são copiados (projetados) da tabela para o índice. Esses são adições aos atributos de chave primária e aos atributos de chave de índice, que são projetados automaticamente.</a:t>
            </a:r>
          </a:p>
          <a:p>
            <a:pPr marL="171450" lvl="0" indent="-171450" rtl="0">
              <a:buFont typeface="Arial" panose="020B0604020202020204" pitchFamily="34" charset="0"/>
              <a:buChar char="•"/>
            </a:pPr>
            <a:r>
              <a:rPr lang="pt-br" dirty="0">
                <a:latin typeface="Lucida Console" panose="020B0609040504020204" pitchFamily="49" charset="0"/>
              </a:rPr>
              <a:t>SSESpecification</a:t>
            </a:r>
            <a:r>
              <a:rPr lang="pt-br" dirty="0"/>
              <a:t>: representa as configurações usadas para </a:t>
            </a:r>
            <a:r>
              <a:rPr lang="pt-br" dirty="0">
                <a:solidFill>
                  <a:srgbClr val="000000"/>
                </a:solidFill>
              </a:rPr>
              <a:t>habilitar</a:t>
            </a:r>
            <a:r>
              <a:rPr lang="pt-br" dirty="0"/>
              <a:t> </a:t>
            </a:r>
            <a:r>
              <a:rPr lang="pt-br" dirty="0">
                <a:solidFill>
                  <a:srgbClr val="000000"/>
                </a:solidFill>
              </a:rPr>
              <a:t> </a:t>
            </a:r>
            <a:r>
              <a:rPr lang="pt-br" dirty="0"/>
              <a:t>a criptografia no lado do servidor.</a:t>
            </a:r>
          </a:p>
          <a:p>
            <a:pPr marL="171450" lvl="0" indent="-171450" rtl="0">
              <a:buFont typeface="Arial" panose="020B0604020202020204" pitchFamily="34" charset="0"/>
              <a:buChar char="•"/>
            </a:pPr>
            <a:r>
              <a:rPr lang="pt-br" dirty="0">
                <a:latin typeface="Lucida Console" panose="020B0609040504020204" pitchFamily="49" charset="0"/>
              </a:rPr>
              <a:t>StreamSpecification</a:t>
            </a:r>
            <a:r>
              <a:rPr lang="pt-br" dirty="0"/>
              <a:t>: as configurações dos Streams (fluxos) do DynamoDB na tabela. Essas configurações consistem em:</a:t>
            </a:r>
          </a:p>
          <a:p>
            <a:pPr marL="628650" lvl="1" indent="-171450" rtl="0">
              <a:buFont typeface="Arial" panose="020B0604020202020204" pitchFamily="34" charset="0"/>
              <a:buChar char="•"/>
            </a:pPr>
            <a:r>
              <a:rPr lang="pt-br" dirty="0">
                <a:latin typeface="Lucida Console" panose="020B0609040504020204" pitchFamily="49" charset="0"/>
              </a:rPr>
              <a:t>StreamEnabled</a:t>
            </a:r>
            <a:r>
              <a:rPr lang="pt-br" dirty="0"/>
              <a:t> - indica se </a:t>
            </a:r>
            <a:r>
              <a:rPr lang="pt-br" dirty="0">
                <a:solidFill>
                  <a:srgbClr val="000000"/>
                </a:solidFill>
              </a:rPr>
              <a:t>os Streams (fluxos) devem ser ativados</a:t>
            </a:r>
            <a:r>
              <a:rPr lang="pt-br" dirty="0"/>
              <a:t> (true) ou desabilitados (false).</a:t>
            </a:r>
          </a:p>
          <a:p>
            <a:pPr marL="628650" lvl="1" indent="-171450" rtl="0">
              <a:buFont typeface="Arial" panose="020B0604020202020204" pitchFamily="34" charset="0"/>
              <a:buChar char="•"/>
            </a:pPr>
            <a:r>
              <a:rPr lang="pt-br" dirty="0">
                <a:latin typeface="Lucida Console" panose="020B0609040504020204" pitchFamily="49" charset="0"/>
              </a:rPr>
              <a:t>StreamViewType</a:t>
            </a:r>
            <a:r>
              <a:rPr lang="pt-br" dirty="0"/>
              <a:t> - Quando um item na tabela é modificado, StreamViewType determina quais informações são gravadas no fluxo da tabela. Os valores válidos para StreamViewType são:</a:t>
            </a:r>
          </a:p>
          <a:p>
            <a:pPr marL="1085850" lvl="2" indent="-171450" rtl="0">
              <a:buFont typeface="Arial" panose="020B0604020202020204" pitchFamily="34" charset="0"/>
              <a:buChar char="•"/>
            </a:pPr>
            <a:r>
              <a:rPr lang="pt-br" dirty="0">
                <a:latin typeface="Lucida Console" panose="020B0609040504020204" pitchFamily="49" charset="0"/>
              </a:rPr>
              <a:t>KEYS_ONLY</a:t>
            </a:r>
            <a:r>
              <a:rPr lang="pt-br" dirty="0"/>
              <a:t> - somente os principais atributos do item modificado são gravados no fluxo.</a:t>
            </a:r>
          </a:p>
          <a:p>
            <a:pPr marL="1085850" lvl="2" indent="-171450" rtl="0">
              <a:buFont typeface="Arial" panose="020B0604020202020204" pitchFamily="34" charset="0"/>
              <a:buChar char="•"/>
            </a:pPr>
            <a:r>
              <a:rPr lang="pt-br" dirty="0">
                <a:latin typeface="Lucida Console" panose="020B0609040504020204" pitchFamily="49" charset="0"/>
              </a:rPr>
              <a:t>NEW_IMAGE</a:t>
            </a:r>
            <a:r>
              <a:rPr lang="pt-br" dirty="0"/>
              <a:t> - o item inteiro, como aparece após ser modificado, é gravado no fluxo.</a:t>
            </a:r>
          </a:p>
          <a:p>
            <a:pPr marL="1085850" lvl="2" indent="-171450" rtl="0">
              <a:buFont typeface="Arial" panose="020B0604020202020204" pitchFamily="34" charset="0"/>
              <a:buChar char="•"/>
            </a:pPr>
            <a:r>
              <a:rPr lang="pt-br" dirty="0">
                <a:latin typeface="Lucida Console" panose="020B0609040504020204" pitchFamily="49" charset="0"/>
              </a:rPr>
              <a:t>OLD_IMAGE</a:t>
            </a:r>
            <a:r>
              <a:rPr lang="pt-br" dirty="0"/>
              <a:t> - o item inteiro, como ele apareceu antes de ser modificado, é gravado no fluxo.</a:t>
            </a:r>
          </a:p>
          <a:p>
            <a:pPr marL="1085850" lvl="2" indent="-171450" rtl="0">
              <a:buFont typeface="Arial" panose="020B0604020202020204" pitchFamily="34" charset="0"/>
              <a:buChar char="•"/>
            </a:pPr>
            <a:r>
              <a:rPr lang="pt-br" dirty="0">
                <a:latin typeface="Lucida Console" panose="020B0609040504020204" pitchFamily="49" charset="0"/>
              </a:rPr>
              <a:t>NEW_AND_OLD_IMAGES</a:t>
            </a:r>
            <a:r>
              <a:rPr lang="pt-br" dirty="0"/>
              <a:t> - Tanto as imagens novas </a:t>
            </a:r>
            <a:r>
              <a:rPr lang="pt-br" dirty="0">
                <a:solidFill>
                  <a:srgbClr val="000000"/>
                </a:solidFill>
              </a:rPr>
              <a:t> quanto as antigas</a:t>
            </a:r>
            <a:r>
              <a:rPr lang="pt-br" dirty="0"/>
              <a:t> do item são gravadas no fluxo.</a:t>
            </a:r>
          </a:p>
          <a:p>
            <a:pPr rtl="0"/>
            <a:endParaRPr lang="en-US" dirty="0"/>
          </a:p>
          <a:p>
            <a:pPr rtl="0"/>
            <a:r>
              <a:rPr lang="pt-br" dirty="0"/>
              <a:t>Este slide mostra um exemplo de como criar uma tabela usando o </a:t>
            </a:r>
            <a:r>
              <a:rPr lang="pt-br" i="0" dirty="0"/>
              <a:t>Boto3</a:t>
            </a:r>
            <a:r>
              <a:rPr lang="pt-br" i="1" dirty="0"/>
              <a:t>, </a:t>
            </a:r>
            <a:r>
              <a:rPr lang="pt-br" dirty="0"/>
              <a:t>o AWS </a:t>
            </a:r>
            <a:r>
              <a:rPr lang="pt-br" dirty="0">
                <a:solidFill>
                  <a:srgbClr val="000000"/>
                </a:solidFill>
              </a:rPr>
              <a:t>SDK para Python</a:t>
            </a:r>
            <a:r>
              <a:rPr lang="pt-br" dirty="0"/>
              <a:t>. A invocação do </a:t>
            </a:r>
            <a:r>
              <a:rPr lang="pt-br" dirty="0">
                <a:latin typeface="Lucida Console" panose="020B0609040504020204" pitchFamily="49" charset="0"/>
              </a:rPr>
              <a:t>método</a:t>
            </a:r>
            <a:r>
              <a:rPr lang="pt-br" dirty="0"/>
              <a:t> </a:t>
            </a:r>
            <a:r>
              <a:rPr lang="pt-br" dirty="0">
                <a:solidFill>
                  <a:srgbClr val="000000"/>
                </a:solidFill>
              </a:rPr>
              <a:t> </a:t>
            </a:r>
            <a:r>
              <a:rPr lang="pt-br" dirty="0"/>
              <a:t>create_table</a:t>
            </a:r>
            <a:r>
              <a:rPr lang="pt-br" b="1" dirty="0">
                <a:solidFill>
                  <a:srgbClr val="000000"/>
                </a:solidFill>
              </a:rPr>
              <a:t> cria uma tabela chamada </a:t>
            </a:r>
            <a:r>
              <a:rPr lang="pt-br" dirty="0"/>
              <a:t>users</a:t>
            </a:r>
            <a:r>
              <a:rPr lang="pt-br" b="1" dirty="0">
                <a:solidFill>
                  <a:srgbClr val="000000"/>
                </a:solidFill>
              </a:rPr>
              <a:t> com uma chave primária de partição e classificação composta pelos atributos denominados </a:t>
            </a:r>
            <a:r>
              <a:rPr lang="pt-br" dirty="0"/>
              <a:t>username</a:t>
            </a:r>
            <a:r>
              <a:rPr lang="pt-br" b="1" dirty="0"/>
              <a:t> e </a:t>
            </a:r>
            <a:r>
              <a:rPr lang="pt-br" dirty="0"/>
              <a:t>last_name (hash e range), respectivamente. Esse </a:t>
            </a:r>
            <a:r>
              <a:rPr lang="pt-br" dirty="0">
                <a:solidFill>
                  <a:srgbClr val="000000"/>
                </a:solidFill>
              </a:rPr>
              <a:t>método</a:t>
            </a:r>
            <a:r>
              <a:rPr lang="pt-br" dirty="0"/>
              <a:t> retorna um </a:t>
            </a:r>
            <a:r>
              <a:rPr lang="pt-br" dirty="0">
                <a:latin typeface="Lucida Console" panose="020B0609040504020204" pitchFamily="49" charset="0"/>
              </a:rPr>
              <a:t> objeto DynamoDB.Table</a:t>
            </a:r>
            <a:r>
              <a:rPr lang="pt-br" dirty="0"/>
              <a:t> que pode ser usado para chamar</a:t>
            </a:r>
            <a:r>
              <a:rPr lang="pt-br" dirty="0">
                <a:solidFill>
                  <a:srgbClr val="000000"/>
                </a:solidFill>
              </a:rPr>
              <a:t>métodos adicionais</a:t>
            </a:r>
            <a:r>
              <a:rPr lang="pt-br" dirty="0"/>
              <a:t> na tabela criada.</a:t>
            </a:r>
            <a:endParaRPr lang="en-US" dirty="0"/>
          </a:p>
          <a:p>
            <a:pPr rtl="0"/>
            <a:r>
              <a:rPr lang="pt-br" dirty="0">
                <a:solidFill>
                  <a:srgbClr val="000000"/>
                </a:solidFill>
              </a:rPr>
              <a:t>O </a:t>
            </a:r>
            <a:r>
              <a:rPr lang="pt-br" dirty="0"/>
              <a:t>código também mostra como esperar que a tabela exista antes de executar uma </a:t>
            </a:r>
            <a:r>
              <a:rPr lang="pt-br" dirty="0">
                <a:solidFill>
                  <a:srgbClr val="000000"/>
                </a:solidFill>
              </a:rPr>
              <a:t>ação</a:t>
            </a:r>
            <a:r>
              <a:rPr lang="pt-br" dirty="0"/>
              <a:t> contra ela.  Nesse caso, a </a:t>
            </a:r>
            <a:r>
              <a:rPr lang="pt-br" dirty="0">
                <a:solidFill>
                  <a:srgbClr val="000000"/>
                </a:solidFill>
              </a:rPr>
              <a:t>ação</a:t>
            </a:r>
            <a:r>
              <a:rPr lang="pt-br" dirty="0"/>
              <a:t> é retornar o número de itens na </a:t>
            </a:r>
            <a:r>
              <a:rPr lang="pt-br" dirty="0">
                <a:solidFill>
                  <a:srgbClr val="000000"/>
                </a:solidFill>
              </a:rPr>
              <a:t>tabela, que</a:t>
            </a:r>
            <a:r>
              <a:rPr lang="pt-br" dirty="0"/>
              <a:t> espera-se ser 0, pois a tabela </a:t>
            </a:r>
            <a:r>
              <a:rPr lang="pt-br" dirty="0">
                <a:solidFill>
                  <a:srgbClr val="000000"/>
                </a:solidFill>
              </a:rPr>
              <a:t>acabou</a:t>
            </a:r>
            <a:r>
              <a:rPr lang="pt-br" dirty="0"/>
              <a:t> de ser criada.</a:t>
            </a:r>
            <a:endParaRPr lang="en-US" dirty="0"/>
          </a:p>
        </p:txBody>
      </p:sp>
    </p:spTree>
    <p:extLst>
      <p:ext uri="{BB962C8B-B14F-4D97-AF65-F5344CB8AC3E}">
        <p14:creationId xmlns:p14="http://schemas.microsoft.com/office/powerpoint/2010/main" val="3775005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25850"/>
          </a:xfrm>
        </p:spPr>
        <p:txBody>
          <a:bodyPr rtlCol="0"/>
          <a:lstStyle/>
          <a:p>
            <a:pPr rtl="0"/>
            <a:r>
              <a:rPr lang="pt-br" sz="1200" b="1" i="0" kern="1200" dirty="0">
                <a:solidFill>
                  <a:schemeClr val="tx1"/>
                </a:solidFill>
                <a:effectLst/>
                <a:latin typeface="+mn-lt"/>
                <a:ea typeface="+mn-ea"/>
                <a:cs typeface="+mn-cs"/>
              </a:rPr>
              <a:t>Modo </a:t>
            </a:r>
            <a:r>
              <a:rPr lang="pt-br" sz="1200" b="1" i="0" kern="1200" dirty="0">
                <a:solidFill>
                  <a:srgbClr val="000000"/>
                </a:solidFill>
                <a:effectLst/>
                <a:ea typeface="+mn-ea"/>
                <a:cs typeface="+mn-cs"/>
              </a:rPr>
              <a:t>sob demanda</a:t>
            </a:r>
            <a:endParaRPr lang="en-US" sz="1200" b="1" i="0" kern="1200" dirty="0">
              <a:solidFill>
                <a:srgbClr val="000000"/>
              </a:solidFill>
              <a:effectLst/>
              <a:latin typeface="Calibri" panose="020F0502020204030204" pitchFamily="34" charset="0"/>
              <a:ea typeface="+mn-ea"/>
              <a:cs typeface="+mn-cs"/>
            </a:endParaRPr>
          </a:p>
          <a:p>
            <a:pPr rtl="0"/>
            <a:r>
              <a:rPr lang="pt-br" sz="1200" b="0" i="0" kern="1200" dirty="0">
                <a:solidFill>
                  <a:schemeClr val="tx1"/>
                </a:solidFill>
                <a:effectLst/>
                <a:latin typeface="+mn-lt"/>
                <a:ea typeface="+mn-ea"/>
                <a:cs typeface="+mn-cs"/>
              </a:rPr>
              <a:t>O Amazon DynamoDB sob demanda é uma opção de faturamento flexível capaz de servir centenas de solicitações </a:t>
            </a:r>
            <a:r>
              <a:rPr lang="pt-br" sz="1200" b="0" i="0" kern="1200" dirty="0">
                <a:solidFill>
                  <a:srgbClr val="000000"/>
                </a:solidFill>
                <a:effectLst/>
                <a:latin typeface="+mn-lt"/>
                <a:ea typeface="+mn-ea"/>
                <a:cs typeface="+mn-cs"/>
              </a:rPr>
              <a:t>por</a:t>
            </a:r>
            <a:r>
              <a:rPr lang="pt-br" sz="1200" b="0" i="0" kern="1200" dirty="0">
                <a:solidFill>
                  <a:schemeClr val="tx1"/>
                </a:solidFill>
                <a:effectLst/>
                <a:latin typeface="+mn-lt"/>
                <a:ea typeface="+mn-ea"/>
                <a:cs typeface="+mn-cs"/>
              </a:rPr>
              <a:t> segundo sem planejamento de capacidade. </a:t>
            </a:r>
            <a:r>
              <a:rPr lang="pt-br" sz="1200" b="0" i="0" kern="1200" dirty="0">
                <a:solidFill>
                  <a:srgbClr val="000000"/>
                </a:solidFill>
                <a:effectLst/>
                <a:latin typeface="+mn-lt"/>
                <a:ea typeface="+mn-ea"/>
                <a:cs typeface="+mn-cs"/>
              </a:rPr>
              <a:t>O DynamoDB</a:t>
            </a:r>
            <a:r>
              <a:rPr lang="pt-br" sz="1200" b="0" i="0" kern="1200" dirty="0">
                <a:solidFill>
                  <a:schemeClr val="tx1"/>
                </a:solidFill>
                <a:effectLst/>
                <a:latin typeface="+mn-lt"/>
                <a:ea typeface="+mn-ea"/>
                <a:cs typeface="+mn-cs"/>
              </a:rPr>
              <a:t> sob demanda oferece definição de preço “pague por solicitação” para solicitações de leitura e gravação, para que você pague apenas pelo o que usar.</a:t>
            </a:r>
          </a:p>
          <a:p>
            <a:pPr rtl="0"/>
            <a:r>
              <a:rPr lang="pt-br" sz="1200" b="0" i="0" kern="1200" dirty="0">
                <a:solidFill>
                  <a:schemeClr val="tx1"/>
                </a:solidFill>
                <a:effectLst/>
                <a:latin typeface="+mn-lt"/>
                <a:ea typeface="+mn-ea"/>
                <a:cs typeface="+mn-cs"/>
              </a:rPr>
              <a:t>Quando você</a:t>
            </a:r>
            <a:r>
              <a:rPr lang="pt-br" sz="1200" b="0" i="0" kern="1200" dirty="0">
                <a:solidFill>
                  <a:srgbClr val="000000"/>
                </a:solidFill>
                <a:effectLst/>
                <a:latin typeface="+mn-lt"/>
                <a:ea typeface="+mn-ea"/>
                <a:cs typeface="+mn-cs"/>
              </a:rPr>
              <a:t> escolhe</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 </a:t>
            </a:r>
            <a:r>
              <a:rPr lang="pt-br" sz="1200" b="0" i="0" kern="1200" dirty="0">
                <a:solidFill>
                  <a:schemeClr val="tx1"/>
                </a:solidFill>
                <a:effectLst/>
                <a:latin typeface="+mn-lt"/>
                <a:ea typeface="+mn-ea"/>
                <a:cs typeface="+mn-cs"/>
              </a:rPr>
              <a:t>o modo sob demanda</a:t>
            </a:r>
            <a:r>
              <a:rPr lang="pt-br" sz="1200" b="0" i="0" kern="1200" dirty="0">
                <a:solidFill>
                  <a:srgbClr val="000000"/>
                </a:solidFill>
                <a:effectLst/>
                <a:latin typeface="+mn-lt"/>
                <a:ea typeface="+mn-ea"/>
                <a:cs typeface="+mn-cs"/>
              </a:rPr>
              <a:t>, </a:t>
            </a:r>
            <a:r>
              <a:rPr lang="pt-br" sz="1200" b="0" i="0" kern="1200" dirty="0">
                <a:solidFill>
                  <a:schemeClr val="tx1"/>
                </a:solidFill>
                <a:effectLst/>
                <a:latin typeface="+mn-lt"/>
                <a:ea typeface="+mn-ea"/>
                <a:cs typeface="+mn-cs"/>
              </a:rPr>
              <a:t>o DynamoDB acomoda instantaneamente o crescimento e a redução das cargas de trabalho para qualquer nível de tráfego previamente registrado. Se o nível de tráfego de uma carga de trabalho </a:t>
            </a:r>
            <a:r>
              <a:rPr lang="pt-br" sz="1200" b="0" i="0" kern="1200" dirty="0">
                <a:solidFill>
                  <a:srgbClr val="000000"/>
                </a:solidFill>
                <a:effectLst/>
                <a:latin typeface="+mn-lt"/>
                <a:ea typeface="+mn-ea"/>
                <a:cs typeface="+mn-cs"/>
              </a:rPr>
              <a:t>atingir</a:t>
            </a:r>
            <a:r>
              <a:rPr lang="pt-br" sz="1200" b="0" i="0" kern="1200" dirty="0">
                <a:solidFill>
                  <a:schemeClr val="tx1"/>
                </a:solidFill>
                <a:effectLst/>
                <a:latin typeface="+mn-lt"/>
                <a:ea typeface="+mn-ea"/>
                <a:cs typeface="+mn-cs"/>
              </a:rPr>
              <a:t> um novo pico, o </a:t>
            </a:r>
            <a:r>
              <a:rPr lang="pt-br" sz="1200" b="0" i="0" kern="1200" dirty="0">
                <a:solidFill>
                  <a:srgbClr val="000000"/>
                </a:solidFill>
                <a:effectLst/>
                <a:latin typeface="+mn-lt"/>
                <a:ea typeface="+mn-ea"/>
                <a:cs typeface="+mn-cs"/>
              </a:rPr>
              <a:t>DynamoDB</a:t>
            </a:r>
            <a:r>
              <a:rPr lang="pt-br" sz="1200" b="0" i="0" kern="1200" dirty="0">
                <a:solidFill>
                  <a:schemeClr val="tx1"/>
                </a:solidFill>
                <a:effectLst/>
                <a:latin typeface="+mn-lt"/>
                <a:ea typeface="+mn-ea"/>
                <a:cs typeface="+mn-cs"/>
              </a:rPr>
              <a:t> faz adaptações rapidamente para acomodar a carga de trabalho. Tabelas que usam o </a:t>
            </a:r>
            <a:r>
              <a:rPr lang="pt-br" sz="1200" b="0" i="0" kern="1200" dirty="0">
                <a:solidFill>
                  <a:srgbClr val="000000"/>
                </a:solidFill>
                <a:effectLst/>
                <a:latin typeface="+mn-lt"/>
                <a:ea typeface="+mn-ea"/>
                <a:cs typeface="+mn-cs"/>
              </a:rPr>
              <a:t>modo sob demanda</a:t>
            </a:r>
            <a:r>
              <a:rPr lang="pt-br" sz="1200" b="0" i="0" kern="1200" dirty="0">
                <a:solidFill>
                  <a:schemeClr val="tx1"/>
                </a:solidFill>
                <a:effectLst/>
                <a:latin typeface="+mn-lt"/>
                <a:ea typeface="+mn-ea"/>
                <a:cs typeface="+mn-cs"/>
              </a:rPr>
              <a:t> entregam a mesma latência de milissegundo de digito único, compromisso de acordo de nível de serviço (SLA) e segurança que o </a:t>
            </a:r>
            <a:r>
              <a:rPr lang="pt-br" sz="1200" b="0" i="0" kern="1200" dirty="0">
                <a:solidFill>
                  <a:srgbClr val="000000"/>
                </a:solidFill>
                <a:effectLst/>
                <a:latin typeface="+mn-lt"/>
                <a:ea typeface="+mn-ea"/>
                <a:cs typeface="+mn-cs"/>
              </a:rPr>
              <a:t>DynamoDB</a:t>
            </a:r>
            <a:r>
              <a:rPr lang="pt-br" sz="1200" b="0" i="0" kern="1200" dirty="0">
                <a:solidFill>
                  <a:schemeClr val="tx1"/>
                </a:solidFill>
                <a:effectLst/>
                <a:latin typeface="+mn-lt"/>
                <a:ea typeface="+mn-ea"/>
                <a:cs typeface="+mn-cs"/>
              </a:rPr>
              <a:t> já oferece. Você pode </a:t>
            </a:r>
            <a:r>
              <a:rPr lang="pt-br" sz="1200" b="0" i="0" kern="1200" dirty="0">
                <a:solidFill>
                  <a:srgbClr val="000000"/>
                </a:solidFill>
                <a:effectLst/>
                <a:latin typeface="+mn-lt"/>
                <a:ea typeface="+mn-ea"/>
                <a:cs typeface="+mn-cs"/>
              </a:rPr>
              <a:t>escolher </a:t>
            </a:r>
            <a:r>
              <a:rPr lang="pt-br" sz="1200" b="0" i="0" kern="1200" dirty="0">
                <a:solidFill>
                  <a:schemeClr val="tx1"/>
                </a:solidFill>
                <a:effectLst/>
                <a:latin typeface="+mn-lt"/>
                <a:ea typeface="+mn-ea"/>
                <a:cs typeface="+mn-cs"/>
              </a:rPr>
              <a:t>sob demanda para tabelas novas e existentes e continuar usando as APIs </a:t>
            </a:r>
            <a:r>
              <a:rPr lang="pt-br" sz="1200" b="0" i="0" kern="1200" dirty="0">
                <a:solidFill>
                  <a:srgbClr val="000000"/>
                </a:solidFill>
                <a:effectLst/>
                <a:latin typeface="+mn-lt"/>
                <a:ea typeface="+mn-ea"/>
                <a:cs typeface="+mn-cs"/>
              </a:rPr>
              <a:t>do DynamoDB</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 </a:t>
            </a:r>
            <a:r>
              <a:rPr lang="pt-br" sz="1200" b="0" i="0" kern="1200" dirty="0">
                <a:solidFill>
                  <a:schemeClr val="tx1"/>
                </a:solidFill>
                <a:effectLst/>
                <a:latin typeface="+mn-lt"/>
                <a:ea typeface="+mn-ea"/>
                <a:cs typeface="+mn-cs"/>
              </a:rPr>
              <a:t>sem</a:t>
            </a:r>
            <a:r>
              <a:rPr lang="pt-br" sz="1200" b="0" i="0" kern="1200" dirty="0">
                <a:solidFill>
                  <a:srgbClr val="000000"/>
                </a:solidFill>
                <a:effectLst/>
                <a:latin typeface="+mn-lt"/>
                <a:ea typeface="+mn-ea"/>
                <a:cs typeface="+mn-cs"/>
              </a:rPr>
              <a:t> alterar</a:t>
            </a:r>
            <a:r>
              <a:rPr lang="pt-br" sz="1200" b="0" i="0" kern="1200" dirty="0">
                <a:solidFill>
                  <a:schemeClr val="tx1"/>
                </a:solidFill>
                <a:effectLst/>
                <a:latin typeface="+mn-lt"/>
                <a:ea typeface="+mn-ea"/>
                <a:cs typeface="+mn-cs"/>
              </a:rPr>
              <a:t> códigos.</a:t>
            </a:r>
          </a:p>
          <a:p>
            <a:pPr rtl="0"/>
            <a:r>
              <a:rPr lang="pt-br" sz="1200" b="0" i="0" kern="1200" dirty="0">
                <a:solidFill>
                  <a:schemeClr val="tx1"/>
                </a:solidFill>
                <a:effectLst/>
                <a:latin typeface="+mn-lt"/>
                <a:ea typeface="+mn-ea"/>
                <a:cs typeface="+mn-cs"/>
              </a:rPr>
              <a:t>Modo sob demanda é uma</a:t>
            </a:r>
            <a:r>
              <a:rPr lang="pt-br" sz="1200" b="0" i="0" kern="1200" dirty="0">
                <a:solidFill>
                  <a:srgbClr val="000000"/>
                </a:solidFill>
                <a:effectLst/>
                <a:latin typeface="+mn-lt"/>
                <a:ea typeface="+mn-ea"/>
                <a:cs typeface="+mn-cs"/>
              </a:rPr>
              <a:t> boa </a:t>
            </a:r>
            <a:r>
              <a:rPr lang="pt-br" sz="1200" b="0" i="0" kern="1200" dirty="0">
                <a:solidFill>
                  <a:schemeClr val="tx1"/>
                </a:solidFill>
                <a:effectLst/>
                <a:latin typeface="+mn-lt"/>
                <a:ea typeface="+mn-ea"/>
                <a:cs typeface="+mn-cs"/>
              </a:rPr>
              <a:t>opção</a:t>
            </a:r>
            <a:r>
              <a:rPr lang="pt-br" sz="1200" b="0" i="0" kern="1200" dirty="0">
                <a:solidFill>
                  <a:srgbClr val="000000"/>
                </a:solidFill>
                <a:effectLst/>
                <a:latin typeface="+mn-lt"/>
                <a:ea typeface="+mn-ea"/>
                <a:cs typeface="+mn-cs"/>
              </a:rPr>
              <a:t> se</a:t>
            </a:r>
            <a:r>
              <a:rPr lang="pt-br" sz="1200" b="0" i="0" kern="1200" dirty="0">
                <a:solidFill>
                  <a:schemeClr val="tx1"/>
                </a:solidFill>
                <a:effectLst/>
                <a:latin typeface="+mn-lt"/>
                <a:ea typeface="+mn-ea"/>
                <a:cs typeface="+mn-cs"/>
              </a:rPr>
              <a:t> qualquer das declarações a seguir for verdadeira:</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Você cria novas tabelas com cargas de trabalho desconhecidas.</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Você tem </a:t>
            </a:r>
            <a:r>
              <a:rPr lang="pt-br" sz="1200" b="0" i="0" kern="1200" dirty="0">
                <a:solidFill>
                  <a:srgbClr val="000000"/>
                </a:solidFill>
                <a:effectLst/>
                <a:latin typeface="+mn-lt"/>
                <a:ea typeface="+mn-ea"/>
                <a:cs typeface="+mn-cs"/>
              </a:rPr>
              <a:t>tráfego de aplicativos imprevisível</a:t>
            </a:r>
            <a:r>
              <a:rPr lang="pt-br" sz="1200" b="0" i="0" kern="1200" dirty="0">
                <a:solidFill>
                  <a:schemeClr val="tx1"/>
                </a:solidFill>
                <a:effectLst/>
                <a:latin typeface="+mn-lt"/>
                <a:ea typeface="+mn-ea"/>
                <a:cs typeface="+mn-cs"/>
              </a:rPr>
              <a:t>.</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Você prefere a facilidade de pagar somente pelo que usar.</a:t>
            </a:r>
          </a:p>
          <a:p>
            <a:pPr marL="171450" indent="-171450" rtl="0">
              <a:buFont typeface="Arial" panose="020B0604020202020204" pitchFamily="34" charset="0"/>
              <a:buChar char="•"/>
            </a:pPr>
            <a:r>
              <a:rPr lang="pt-br" sz="1200" b="0" i="0" kern="1200" dirty="0">
                <a:solidFill>
                  <a:schemeClr val="tx1"/>
                </a:solidFill>
                <a:effectLst/>
                <a:latin typeface="+mn-lt"/>
                <a:ea typeface="+mn-ea"/>
                <a:cs typeface="+mn-cs"/>
              </a:rPr>
              <a:t>A taxa de solicitação só é limitada pelos limites de tabela padrão de taxa de transferência (throughput) do</a:t>
            </a:r>
            <a:r>
              <a:rPr lang="pt-br" sz="1200" b="0" i="0" kern="1200" dirty="0">
                <a:solidFill>
                  <a:srgbClr val="000000"/>
                </a:solidFill>
                <a:effectLst/>
                <a:latin typeface="+mn-lt"/>
                <a:ea typeface="+mn-ea"/>
                <a:cs typeface="+mn-cs"/>
              </a:rPr>
              <a:t>DynamoDB</a:t>
            </a:r>
            <a:r>
              <a:rPr lang="pt-br" sz="1200" b="0" i="0" kern="1200" dirty="0">
                <a:solidFill>
                  <a:schemeClr val="tx1"/>
                </a:solidFill>
                <a:effectLst/>
                <a:latin typeface="+mn-lt"/>
                <a:ea typeface="+mn-ea"/>
                <a:cs typeface="+mn-cs"/>
              </a:rPr>
              <a:t>, mas pode ser criado mediante solicitação. Para obter mais informações, consulte: </a:t>
            </a:r>
            <a:r>
              <a:rPr lang="pt-br" dirty="0"/>
              <a:t>https://docs.aws.amazon.com/amazondynamodb/latest/developerguide/Limits.html#default-limits-throughput</a:t>
            </a:r>
            <a:endParaRPr lang="en-US" sz="1200" b="0" i="0" kern="1200" dirty="0">
              <a:solidFill>
                <a:schemeClr val="tx1"/>
              </a:solidFill>
              <a:effectLst/>
              <a:latin typeface="+mn-lt"/>
              <a:ea typeface="+mn-ea"/>
              <a:cs typeface="+mn-cs"/>
            </a:endParaRPr>
          </a:p>
          <a:p>
            <a:pPr marL="171450" indent="-171450" rtl="0">
              <a:buFont typeface="Arial" panose="020B0604020202020204" pitchFamily="34" charset="0"/>
              <a:buChar char="•"/>
            </a:pPr>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Para começar som sob demanda, você pode criar ou atualizar uma tabela para usar </a:t>
            </a:r>
            <a:r>
              <a:rPr lang="pt-br" sz="1200" b="0" i="0" kern="1200" dirty="0">
                <a:solidFill>
                  <a:srgbClr val="000000"/>
                </a:solidFill>
                <a:effectLst/>
                <a:latin typeface="+mn-lt"/>
                <a:ea typeface="+mn-ea"/>
                <a:cs typeface="+mn-cs"/>
              </a:rPr>
              <a:t>modo sob demanda</a:t>
            </a:r>
            <a:r>
              <a:rPr lang="pt-br" sz="1200" b="0" i="0" kern="1200" dirty="0">
                <a:solidFill>
                  <a:schemeClr val="tx1"/>
                </a:solidFill>
                <a:effectLst/>
                <a:latin typeface="+mn-lt"/>
                <a:ea typeface="+mn-ea"/>
                <a:cs typeface="+mn-cs"/>
              </a:rPr>
              <a:t>. Para obter mais informações, </a:t>
            </a:r>
            <a:r>
              <a:rPr lang="pt-br" dirty="0"/>
              <a:t>consulte: https://docs.aws.amazon.com/amazondynamodb/latest/developerguide/WorkingWithTables.Basics.html</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pt-br" sz="1200" b="0" i="0" kern="1200" dirty="0">
                <a:solidFill>
                  <a:schemeClr val="tx1"/>
                </a:solidFill>
                <a:effectLst/>
                <a:latin typeface="+mn-lt"/>
                <a:ea typeface="+mn-ea"/>
                <a:cs typeface="+mn-cs"/>
              </a:rPr>
              <a:t>Se você definir o BillingMode como </a:t>
            </a:r>
            <a:r>
              <a:rPr lang="pt-br" sz="1200" b="0" i="0" kern="1200" dirty="0">
                <a:solidFill>
                  <a:srgbClr val="000000"/>
                </a:solidFill>
                <a:effectLst/>
                <a:latin typeface="+mn-lt"/>
                <a:ea typeface="+mn-ea"/>
                <a:cs typeface="+mn-cs"/>
              </a:rPr>
              <a:t>PROVISIONED,</a:t>
            </a:r>
            <a:r>
              <a:rPr lang="pt-br" sz="1200" b="0" i="0" kern="1200" dirty="0">
                <a:solidFill>
                  <a:schemeClr val="tx1"/>
                </a:solidFill>
                <a:effectLst/>
                <a:latin typeface="+mn-lt"/>
                <a:ea typeface="+mn-ea"/>
                <a:cs typeface="+mn-cs"/>
              </a:rPr>
              <a:t> deverá especificar essa propriedade. Se você definir BillingMode como </a:t>
            </a:r>
            <a:r>
              <a:rPr lang="pt-br" sz="1200" b="0" i="0" kern="1200" dirty="0">
                <a:solidFill>
                  <a:srgbClr val="000000"/>
                </a:solidFill>
                <a:effectLst/>
                <a:latin typeface="+mn-lt"/>
                <a:ea typeface="+mn-ea"/>
                <a:cs typeface="+mn-cs"/>
              </a:rPr>
              <a:t>PAY_PER_REQUEST,</a:t>
            </a:r>
            <a:r>
              <a:rPr lang="pt-br" sz="1200" b="0" i="0" kern="1200" dirty="0">
                <a:solidFill>
                  <a:schemeClr val="tx1"/>
                </a:solidFill>
                <a:effectLst/>
                <a:latin typeface="+mn-lt"/>
                <a:ea typeface="+mn-ea"/>
                <a:cs typeface="+mn-cs"/>
              </a:rPr>
              <a:t> não será possível especificar essa propriedade.</a:t>
            </a:r>
          </a:p>
          <a:p>
            <a:pPr rtl="0"/>
            <a:endParaRPr lang="en-US" sz="1200" b="0" i="0" kern="1200" dirty="0">
              <a:solidFill>
                <a:schemeClr val="tx1"/>
              </a:solidFill>
              <a:effectLst/>
              <a:latin typeface="+mn-lt"/>
              <a:ea typeface="+mn-ea"/>
              <a:cs typeface="+mn-cs"/>
            </a:endParaRPr>
          </a:p>
          <a:p>
            <a:pPr rtl="0"/>
            <a:endParaRPr lang="en-US" dirty="0"/>
          </a:p>
        </p:txBody>
      </p:sp>
    </p:spTree>
    <p:extLst>
      <p:ext uri="{BB962C8B-B14F-4D97-AF65-F5344CB8AC3E}">
        <p14:creationId xmlns:p14="http://schemas.microsoft.com/office/powerpoint/2010/main" val="410729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6230"/>
          </a:xfrm>
        </p:spPr>
        <p:txBody>
          <a:bodyPr rtlCol="0"/>
          <a:lstStyle/>
          <a:p>
            <a:pPr rtl="0"/>
            <a:r>
              <a:rPr lang="pt-br" dirty="0"/>
              <a:t>A operação</a:t>
            </a:r>
            <a:r>
              <a:rPr lang="pt-br" dirty="0">
                <a:latin typeface="Lucida Console" panose="020B0609040504020204" pitchFamily="49" charset="0"/>
              </a:rPr>
              <a:t>PutItem</a:t>
            </a:r>
            <a:r>
              <a:rPr lang="pt-br" dirty="0"/>
              <a:t>cria um novo item ou substitui um item </a:t>
            </a:r>
            <a:r>
              <a:rPr lang="pt-br" dirty="0">
                <a:solidFill>
                  <a:srgbClr val="000000"/>
                </a:solidFill>
              </a:rPr>
              <a:t>antigo</a:t>
            </a:r>
            <a:r>
              <a:rPr lang="pt-br" dirty="0"/>
              <a:t> por um novo. Se um tiver a mesma chave primária do novo item existente na tabela especificada, o novo item substituirá completamente o item preexistente. </a:t>
            </a:r>
            <a:r>
              <a:rPr lang="pt-br" dirty="0">
                <a:solidFill>
                  <a:srgbClr val="000000"/>
                </a:solidFill>
              </a:rPr>
              <a:t>Você</a:t>
            </a:r>
            <a:r>
              <a:rPr lang="pt-br" dirty="0"/>
              <a:t> pode executar uma operação Put condicional (inserir um novo item, caso não exista um com a chave primária) ou substituir um item existente se ele tiver determinados</a:t>
            </a:r>
            <a:r>
              <a:rPr lang="pt-br" dirty="0">
                <a:solidFill>
                  <a:srgbClr val="000000"/>
                </a:solidFill>
              </a:rPr>
              <a:t> valores de atributo</a:t>
            </a:r>
            <a:r>
              <a:rPr lang="pt-br" dirty="0"/>
              <a:t>. Você pode retornar os valores de atributo do item na mesma operação usando o parâmetro ReturnValues. </a:t>
            </a:r>
          </a:p>
          <a:p>
            <a:pPr rtl="0"/>
            <a:endParaRPr lang="en-US" sz="800" dirty="0"/>
          </a:p>
          <a:p>
            <a:pPr rtl="0"/>
            <a:r>
              <a:rPr lang="pt-br" dirty="0"/>
              <a:t>Os parâmetros da operação PutItem incluem:</a:t>
            </a:r>
          </a:p>
          <a:p>
            <a:pPr marL="171450" indent="-171450" rtl="0">
              <a:buFont typeface="Arial" panose="020B0604020202020204" pitchFamily="34" charset="0"/>
              <a:buChar char="•"/>
            </a:pPr>
            <a:r>
              <a:rPr lang="pt-br" dirty="0">
                <a:latin typeface="Lucida Console" panose="020B0609040504020204" pitchFamily="49" charset="0"/>
              </a:rPr>
              <a:t>TableName</a:t>
            </a:r>
            <a:r>
              <a:rPr lang="pt-br" dirty="0"/>
              <a:t>: o nome da tabela que contém o item.</a:t>
            </a:r>
            <a:endParaRPr lang="en-US" dirty="0"/>
          </a:p>
          <a:p>
            <a:pPr marL="171450" indent="-171450" rtl="0">
              <a:buFont typeface="Arial" panose="020B0604020202020204" pitchFamily="34" charset="0"/>
              <a:buChar char="•"/>
            </a:pPr>
            <a:r>
              <a:rPr lang="pt-br" dirty="0">
                <a:latin typeface="Lucida Console" panose="020B0609040504020204" pitchFamily="49" charset="0"/>
              </a:rPr>
              <a:t>Item</a:t>
            </a:r>
            <a:r>
              <a:rPr lang="pt-br" dirty="0"/>
              <a:t>: um mapa de pares nome/valor de atributo, um para cada atributo. Somente os atributos de chave primária são necessários; você pode, facultativamente, fornecer outros pares de nome-valor de atributo para o item.</a:t>
            </a:r>
          </a:p>
          <a:p>
            <a:pPr marL="171450" indent="-171450" rtl="0">
              <a:buFont typeface="Arial" panose="020B0604020202020204" pitchFamily="34" charset="0"/>
              <a:buChar char="•"/>
            </a:pPr>
            <a:r>
              <a:rPr lang="pt-br" dirty="0">
                <a:latin typeface="Lucida Console" panose="020B0609040504020204" pitchFamily="49" charset="0"/>
              </a:rPr>
              <a:t>ConditionExpression</a:t>
            </a:r>
            <a:r>
              <a:rPr lang="pt-br" dirty="0"/>
              <a:t>: uma condição que deve ser satisfeita para que uma operação PutItem condicional seja bem-sucedida. </a:t>
            </a:r>
          </a:p>
          <a:p>
            <a:pPr marL="171450" indent="-171450" rtl="0">
              <a:buFont typeface="Arial" panose="020B0604020202020204" pitchFamily="34" charset="0"/>
              <a:buChar char="•"/>
            </a:pPr>
            <a:r>
              <a:rPr lang="pt-br" dirty="0">
                <a:latin typeface="Lucida Console" panose="020B0609040504020204" pitchFamily="49" charset="0"/>
              </a:rPr>
              <a:t>ReturnValues</a:t>
            </a:r>
            <a:r>
              <a:rPr lang="pt-br" dirty="0"/>
              <a:t>: use ReturnValues se quiser obter os atributos do item como eles apareceram antes de serem atualizados com a solicitação PutItem. Os valores válidos são: </a:t>
            </a:r>
          </a:p>
          <a:p>
            <a:pPr marL="628650" lvl="1" indent="-171450" rtl="0">
              <a:buFont typeface="Arial" panose="020B0604020202020204" pitchFamily="34" charset="0"/>
              <a:buChar char="•"/>
            </a:pPr>
            <a:r>
              <a:rPr lang="pt-br" dirty="0"/>
              <a:t>NONE - Se </a:t>
            </a:r>
            <a:r>
              <a:rPr lang="pt-br" dirty="0">
                <a:solidFill>
                  <a:srgbClr val="000000"/>
                </a:solidFill>
                <a:latin typeface="Lucida Console" panose="020B0609040504020204" pitchFamily="49" charset="0"/>
              </a:rPr>
              <a:t>ReturnValues</a:t>
            </a:r>
            <a:r>
              <a:rPr lang="pt-br" dirty="0">
                <a:solidFill>
                  <a:srgbClr val="000000"/>
                </a:solidFill>
              </a:rPr>
              <a:t> não for</a:t>
            </a:r>
            <a:r>
              <a:rPr lang="pt-br" dirty="0"/>
              <a:t> especificado, ou se seu valor for NONE, nada será retornado. Este é o valor padrão.</a:t>
            </a:r>
          </a:p>
          <a:p>
            <a:pPr marL="628650" lvl="1" indent="-171450" rtl="0">
              <a:buFont typeface="Arial" panose="020B0604020202020204" pitchFamily="34" charset="0"/>
              <a:buChar char="•"/>
            </a:pPr>
            <a:r>
              <a:rPr lang="pt-br" dirty="0"/>
              <a:t>ALL_OLD - Se o PutItem substituiu um par nome-valor de atributo, então o conteúdo do </a:t>
            </a:r>
            <a:r>
              <a:rPr lang="pt-br" dirty="0">
                <a:solidFill>
                  <a:srgbClr val="000000"/>
                </a:solidFill>
              </a:rPr>
              <a:t> item antigo</a:t>
            </a:r>
            <a:r>
              <a:rPr lang="pt-br" dirty="0"/>
              <a:t> será retornado. </a:t>
            </a:r>
          </a:p>
          <a:p>
            <a:pPr rtl="0"/>
            <a:endParaRPr lang="en-US" baseline="0" dirty="0"/>
          </a:p>
          <a:p>
            <a:pPr rtl="0"/>
            <a:r>
              <a:rPr lang="pt-br" dirty="0"/>
              <a:t>O exemplo neste slide baseia-se no cenário da tabela </a:t>
            </a:r>
            <a:r>
              <a:rPr lang="pt-br" b="1" dirty="0">
                <a:solidFill>
                  <a:srgbClr val="000000"/>
                </a:solidFill>
              </a:rPr>
              <a:t>users</a:t>
            </a:r>
            <a:r>
              <a:rPr lang="pt-br" dirty="0"/>
              <a:t> introduzido na discussão da operação </a:t>
            </a:r>
            <a:r>
              <a:rPr lang="pt-br" dirty="0">
                <a:latin typeface="Lucida Console" panose="020B0609040504020204" pitchFamily="49" charset="0"/>
              </a:rPr>
              <a:t>CreateTable</a:t>
            </a:r>
            <a:r>
              <a:rPr lang="pt-br" dirty="0"/>
              <a:t>. Depois que a tabela tiver sido criada (como um recurso </a:t>
            </a:r>
            <a:r>
              <a:rPr lang="pt-br" dirty="0">
                <a:solidFill>
                  <a:srgbClr val="000000"/>
                </a:solidFill>
              </a:rPr>
              <a:t>DynamoDB.Table</a:t>
            </a:r>
            <a:r>
              <a:rPr lang="pt-br" dirty="0"/>
              <a:t>) e atribuída à variável</a:t>
            </a:r>
            <a:r>
              <a:rPr lang="pt-br" b="1" dirty="0"/>
              <a:t> </a:t>
            </a:r>
            <a:r>
              <a:rPr lang="pt-br" dirty="0"/>
              <a:t>table</a:t>
            </a:r>
            <a:r>
              <a:rPr lang="pt-br" dirty="0">
                <a:latin typeface="Lucida Console" panose="020B0609040504020204" pitchFamily="49" charset="0"/>
              </a:rPr>
              <a:t> o método </a:t>
            </a:r>
            <a:r>
              <a:rPr lang="pt-br" b="1" dirty="0"/>
              <a:t>DynamoDB.Table.put_item</a:t>
            </a:r>
            <a:r>
              <a:rPr lang="pt-br" dirty="0">
                <a:solidFill>
                  <a:srgbClr val="000000"/>
                </a:solidFill>
              </a:rPr>
              <a:t>() </a:t>
            </a:r>
            <a:r>
              <a:rPr lang="pt-br" dirty="0"/>
              <a:t> é chamado para adicionar um novo item à tabela.</a:t>
            </a:r>
          </a:p>
          <a:p>
            <a:pPr rtl="0"/>
            <a:endParaRPr lang="en-US" dirty="0"/>
          </a:p>
          <a:p>
            <a:pPr rtl="0"/>
            <a:r>
              <a:rPr lang="pt-br" dirty="0">
                <a:solidFill>
                  <a:srgbClr val="000000"/>
                </a:solidFill>
              </a:rPr>
              <a:t>Para obter mais informações,</a:t>
            </a:r>
            <a:r>
              <a:rPr lang="pt-br" dirty="0"/>
              <a:t> consulte </a:t>
            </a:r>
            <a:r>
              <a:rPr lang="pt-br" dirty="0">
                <a:hlinkClick r:id="rId3"/>
              </a:rPr>
              <a:t>https://docs.aws.amazon.com/amazondynamodb/latest/APIReference/API_PutItem.html</a:t>
            </a:r>
            <a:r>
              <a:rPr lang="pt-br" dirty="0"/>
              <a:t>.</a:t>
            </a:r>
          </a:p>
          <a:p>
            <a:pPr rtl="0"/>
            <a:endParaRPr lang="en-US" dirty="0"/>
          </a:p>
        </p:txBody>
      </p:sp>
    </p:spTree>
    <p:extLst>
      <p:ext uri="{BB962C8B-B14F-4D97-AF65-F5344CB8AC3E}">
        <p14:creationId xmlns:p14="http://schemas.microsoft.com/office/powerpoint/2010/main" val="1451192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19550"/>
          </a:xfrm>
        </p:spPr>
        <p:txBody>
          <a:bodyPr rtlCol="0"/>
          <a:lstStyle/>
          <a:p>
            <a:pPr rtl="0"/>
            <a:r>
              <a:rPr lang="pt-br" dirty="0"/>
              <a:t>Use</a:t>
            </a:r>
            <a:r>
              <a:rPr lang="pt-br" b="1" dirty="0">
                <a:latin typeface="Courier New" panose="02070309020205020404" pitchFamily="49" charset="0"/>
                <a:cs typeface="Courier New" panose="02070309020205020404" pitchFamily="49" charset="0"/>
              </a:rPr>
              <a:t>a operação</a:t>
            </a:r>
            <a:r>
              <a:rPr lang="pt-br" dirty="0"/>
              <a:t> GetItem para recuperar um item específico de uma tabela do DynamoDB. </a:t>
            </a:r>
            <a:r>
              <a:rPr lang="pt-br" dirty="0">
                <a:solidFill>
                  <a:srgbClr val="000000"/>
                </a:solidFill>
              </a:rPr>
              <a:t>Você deve especificar</a:t>
            </a:r>
            <a:r>
              <a:rPr lang="pt-br" dirty="0"/>
              <a:t> o nome da tabela e a chave primária completa (chave de partição e chave de classificação, se houver) para recuperar um único item de uma tabela. Opcionalmente, você pode especificar uma expressão de projeção para recuperar apenas determinados atributos, em vez de recuperar o item inteiro. Por padrão, todos os atributos do item são retornados. Você também pode solicitar que a operação use uma leitura fortemente consistente em vez da leitura eventualmente consistente padrão.</a:t>
            </a:r>
          </a:p>
          <a:p>
            <a:pPr rtl="0"/>
            <a:endParaRPr lang="en-US" dirty="0"/>
          </a:p>
          <a:p>
            <a:pPr rtl="0"/>
            <a:r>
              <a:rPr lang="pt-br" dirty="0"/>
              <a:t>Os parâmetros da operação </a:t>
            </a:r>
            <a:r>
              <a:rPr lang="pt-br" dirty="0">
                <a:latin typeface="Lucida Console" panose="020B0609040504020204" pitchFamily="49" charset="0"/>
              </a:rPr>
              <a:t>GetItem</a:t>
            </a:r>
            <a:r>
              <a:rPr lang="pt-br" dirty="0"/>
              <a:t> incluem:</a:t>
            </a:r>
          </a:p>
          <a:p>
            <a:pPr marL="171450" indent="-171450" rtl="0">
              <a:buFont typeface="Arial" panose="020B0604020202020204" pitchFamily="34" charset="0"/>
              <a:buChar char="•"/>
            </a:pPr>
            <a:r>
              <a:rPr lang="pt-br" dirty="0">
                <a:latin typeface="Lucida Console" panose="020B0609040504020204" pitchFamily="49" charset="0"/>
              </a:rPr>
              <a:t>TableName</a:t>
            </a:r>
            <a:r>
              <a:rPr lang="pt-br" dirty="0"/>
              <a:t>: o nome da tabela que contém o item solicitado.</a:t>
            </a:r>
            <a:endParaRPr lang="en-US" dirty="0"/>
          </a:p>
          <a:p>
            <a:pPr marL="171450" indent="-171450" rtl="0">
              <a:buFont typeface="Arial" panose="020B0604020202020204" pitchFamily="34" charset="0"/>
              <a:buChar char="•"/>
            </a:pPr>
            <a:r>
              <a:rPr lang="pt-br" dirty="0">
                <a:latin typeface="Lucida Console" panose="020B0609040504020204" pitchFamily="49" charset="0"/>
              </a:rPr>
              <a:t>Key</a:t>
            </a:r>
            <a:r>
              <a:rPr lang="pt-br" dirty="0"/>
              <a:t>: um mapa de pares nome/valor de atributo que representam a chave primária do item a ser recuperado.</a:t>
            </a:r>
          </a:p>
          <a:p>
            <a:pPr marL="171450" indent="-171450" rtl="0">
              <a:buFont typeface="Arial" panose="020B0604020202020204" pitchFamily="34" charset="0"/>
              <a:buChar char="•"/>
            </a:pPr>
            <a:r>
              <a:rPr lang="pt-br" dirty="0">
                <a:latin typeface="Lucida Console" panose="020B0609040504020204" pitchFamily="49" charset="0"/>
              </a:rPr>
              <a:t>ProjectionExpression</a:t>
            </a:r>
            <a:r>
              <a:rPr lang="pt-br" dirty="0"/>
              <a:t>: Uma string que identifica um ou mais atributos a serem recuperados da tabela. Os atributos na expressão devem ser separados por vírgulas. Se nenhum nome de atributo for especificado, todos os atributos </a:t>
            </a:r>
            <a:r>
              <a:rPr lang="pt-br" dirty="0">
                <a:solidFill>
                  <a:srgbClr val="000000"/>
                </a:solidFill>
              </a:rPr>
              <a:t>serão retornados</a:t>
            </a:r>
            <a:r>
              <a:rPr lang="pt-br" dirty="0"/>
              <a:t>. Se qualquer um dos atributos solicitados não for encontrado, ele </a:t>
            </a:r>
            <a:r>
              <a:rPr lang="pt-br" dirty="0">
                <a:solidFill>
                  <a:srgbClr val="000000"/>
                </a:solidFill>
              </a:rPr>
              <a:t>não</a:t>
            </a:r>
            <a:r>
              <a:rPr lang="pt-br" dirty="0"/>
              <a:t> aparecerá</a:t>
            </a:r>
            <a:r>
              <a:rPr lang="pt-br" dirty="0">
                <a:solidFill>
                  <a:srgbClr val="000000"/>
                </a:solidFill>
              </a:rPr>
              <a:t> no</a:t>
            </a:r>
            <a:r>
              <a:rPr lang="pt-br" dirty="0"/>
              <a:t> resultado.</a:t>
            </a:r>
          </a:p>
          <a:p>
            <a:pPr marL="171450" indent="-171450" rtl="0">
              <a:buFont typeface="Arial" panose="020B0604020202020204" pitchFamily="34" charset="0"/>
              <a:buChar char="•"/>
            </a:pPr>
            <a:r>
              <a:rPr lang="pt-br" dirty="0">
                <a:latin typeface="Lucida Console" panose="020B0609040504020204" pitchFamily="49" charset="0"/>
              </a:rPr>
              <a:t>ConsistentRead</a:t>
            </a:r>
            <a:r>
              <a:rPr lang="pt-br" dirty="0"/>
              <a:t>: determina o modelo de consistência de leitura. Se definido como true, a operação usará leituras fortemente consistentes; caso contrário, a operação usará leituras eventualmente consistentes. </a:t>
            </a:r>
            <a:endParaRPr lang="en-US" baseline="0" dirty="0"/>
          </a:p>
          <a:p>
            <a:pPr rtl="0"/>
            <a:endParaRPr lang="en-US" baseline="0" dirty="0"/>
          </a:p>
          <a:p>
            <a:pPr rtl="0"/>
            <a:r>
              <a:rPr lang="pt-br" dirty="0"/>
              <a:t>O exemplo neste slide recupera um item na tabela </a:t>
            </a:r>
            <a:r>
              <a:rPr lang="pt-br" b="1" dirty="0">
                <a:solidFill>
                  <a:srgbClr val="000000"/>
                </a:solidFill>
              </a:rPr>
              <a:t>users</a:t>
            </a:r>
            <a:r>
              <a:rPr lang="pt-br" dirty="0"/>
              <a:t>usando o método </a:t>
            </a:r>
            <a:r>
              <a:rPr lang="pt-br" dirty="0">
                <a:latin typeface="Lucida Console" panose="020B0609040504020204" pitchFamily="49" charset="0"/>
              </a:rPr>
              <a:t>DynamoDB.Table.get_item() </a:t>
            </a:r>
            <a:r>
              <a:rPr lang="pt-br" dirty="0">
                <a:solidFill>
                  <a:srgbClr val="000000"/>
                </a:solidFill>
              </a:rPr>
              <a:t> no AWS </a:t>
            </a:r>
            <a:r>
              <a:rPr lang="pt-br" dirty="0"/>
              <a:t>SDK para Python</a:t>
            </a:r>
            <a:r>
              <a:rPr lang="pt-br" dirty="0">
                <a:solidFill>
                  <a:srgbClr val="000000"/>
                </a:solidFill>
              </a:rPr>
              <a:t> e imprime para a </a:t>
            </a:r>
            <a:r>
              <a:rPr lang="pt-br" dirty="0"/>
              <a:t>saída padrão</a:t>
            </a:r>
            <a:r>
              <a:rPr lang="pt-br" dirty="0">
                <a:solidFill>
                  <a:srgbClr val="000000"/>
                </a:solidFill>
              </a:rPr>
              <a:t>.</a:t>
            </a:r>
            <a:r>
              <a:rPr lang="pt-br" dirty="0"/>
              <a:t> O resultado esperado é um objeto JSON que contém todos os atributos do item.</a:t>
            </a:r>
          </a:p>
          <a:p>
            <a:pPr rtl="0"/>
            <a:endParaRPr lang="en-US" dirty="0"/>
          </a:p>
          <a:p>
            <a:pPr rtl="0"/>
            <a:r>
              <a:rPr lang="pt-br" dirty="0"/>
              <a:t>Para obter mais informações, consulte:</a:t>
            </a:r>
            <a:endParaRPr lang="en-US" dirty="0"/>
          </a:p>
          <a:p>
            <a:pPr marL="171450" indent="-171450" rtl="0">
              <a:buFont typeface="Arial" panose="020B0604020202020204" pitchFamily="34" charset="0"/>
              <a:buChar char="•"/>
            </a:pPr>
            <a:r>
              <a:rPr lang="pt-br" dirty="0">
                <a:hlinkClick r:id="rId3"/>
              </a:rPr>
              <a:t>http://docs.aws.amazon.com/amazondynamodb/latest/developerguide/WorkingWithItems.html#WorkingWithItems.ReadingData</a:t>
            </a:r>
            <a:endParaRPr lang="en-US"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hlinkClick r:id="rId4"/>
              </a:rPr>
              <a:t>http://docs.aws.amazon.com/amazondynamodb/latest/APIReference/API_GetItem.html</a:t>
            </a:r>
            <a:r>
              <a:rPr lang="pt-br" dirty="0"/>
              <a:t> </a:t>
            </a:r>
          </a:p>
          <a:p>
            <a:pPr rtl="0"/>
            <a:endParaRPr lang="en-US" dirty="0"/>
          </a:p>
        </p:txBody>
      </p:sp>
    </p:spTree>
    <p:extLst>
      <p:ext uri="{BB962C8B-B14F-4D97-AF65-F5344CB8AC3E}">
        <p14:creationId xmlns:p14="http://schemas.microsoft.com/office/powerpoint/2010/main" val="2183850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6650"/>
          </a:xfrm>
        </p:spPr>
        <p:txBody>
          <a:bodyPr rtlCol="0"/>
          <a:lstStyle/>
          <a:p>
            <a:pPr rtl="0"/>
            <a:r>
              <a:rPr lang="pt-br" dirty="0"/>
              <a:t>A </a:t>
            </a:r>
            <a:r>
              <a:rPr lang="pt-br" dirty="0">
                <a:latin typeface="Lucida Console" panose="020B0609040504020204" pitchFamily="49" charset="0"/>
              </a:rPr>
              <a:t> operação</a:t>
            </a:r>
            <a:r>
              <a:rPr lang="pt-br" dirty="0"/>
              <a:t> UpdateItem</a:t>
            </a:r>
            <a:r>
              <a:rPr lang="pt-br" dirty="0">
                <a:solidFill>
                  <a:srgbClr val="000000"/>
                </a:solidFill>
              </a:rPr>
              <a:t> permite atualizar</a:t>
            </a:r>
            <a:r>
              <a:rPr lang="pt-br" dirty="0"/>
              <a:t> os atributos de um item existente ou adicionar um novo item à tabela </a:t>
            </a:r>
            <a:r>
              <a:rPr lang="pt-br" dirty="0">
                <a:solidFill>
                  <a:srgbClr val="000000"/>
                </a:solidFill>
              </a:rPr>
              <a:t>se</a:t>
            </a:r>
            <a:r>
              <a:rPr lang="pt-br" dirty="0"/>
              <a:t> ele ainda não existir. Você adiciona, define ou remove valores de atributo. Você também pode executar uma atualização condicional em um item existente (por exemplo, substituir um par de nome-valor existente se ele tiver determinados valores de atributo esperados). Além disso, você pode retornar os valores de atributo do item, de antes ou depois da atualização, usando o parâmetro ReturnValues. </a:t>
            </a:r>
          </a:p>
          <a:p>
            <a:pPr rtl="0"/>
            <a:endParaRPr lang="en-US" sz="800" dirty="0"/>
          </a:p>
          <a:p>
            <a:pPr rtl="0"/>
            <a:r>
              <a:rPr lang="pt-br" dirty="0"/>
              <a:t>Os parâmetros da operação </a:t>
            </a:r>
            <a:r>
              <a:rPr lang="pt-br" dirty="0">
                <a:latin typeface="Lucida Console" panose="020B0609040504020204" pitchFamily="49" charset="0"/>
              </a:rPr>
              <a:t>UpdateItem</a:t>
            </a:r>
            <a:r>
              <a:rPr lang="pt-br" dirty="0"/>
              <a:t> incluem:</a:t>
            </a:r>
          </a:p>
          <a:p>
            <a:pPr marL="171450" indent="-171450" rtl="0">
              <a:buFont typeface="Arial" panose="020B0604020202020204" pitchFamily="34" charset="0"/>
              <a:buChar char="•"/>
            </a:pPr>
            <a:r>
              <a:rPr lang="pt-br" dirty="0">
                <a:latin typeface="Lucida Console" panose="020B0609040504020204" pitchFamily="49" charset="0"/>
              </a:rPr>
              <a:t>TableName</a:t>
            </a:r>
            <a:r>
              <a:rPr lang="pt-br" dirty="0"/>
              <a:t>: o nome da tabela que contém o item a ser atualizado.</a:t>
            </a:r>
            <a:endParaRPr lang="en-US" dirty="0"/>
          </a:p>
          <a:p>
            <a:pPr marL="171450" indent="-171450" rtl="0">
              <a:buFont typeface="Arial" panose="020B0604020202020204" pitchFamily="34" charset="0"/>
              <a:buChar char="•"/>
            </a:pPr>
            <a:r>
              <a:rPr lang="pt-br" dirty="0">
                <a:latin typeface="Lucida Console" panose="020B0609040504020204" pitchFamily="49" charset="0"/>
              </a:rPr>
              <a:t>Key</a:t>
            </a:r>
            <a:r>
              <a:rPr lang="pt-br" dirty="0"/>
              <a:t>: um mapa de pares nome/valor de atributo que representam a chave primária do item a ser atualizado.</a:t>
            </a:r>
          </a:p>
          <a:p>
            <a:pPr marL="171450" indent="-171450" rtl="0">
              <a:buFont typeface="Arial" panose="020B0604020202020204" pitchFamily="34" charset="0"/>
              <a:buChar char="•"/>
            </a:pPr>
            <a:r>
              <a:rPr lang="pt-br" dirty="0">
                <a:latin typeface="Lucida Console" panose="020B0609040504020204" pitchFamily="49" charset="0"/>
              </a:rPr>
              <a:t>UpdateExpression</a:t>
            </a:r>
            <a:r>
              <a:rPr lang="pt-br" dirty="0"/>
              <a:t>: uma expressão que define um ou mais atributos a serem atualizados, </a:t>
            </a:r>
            <a:r>
              <a:rPr lang="pt-br" dirty="0">
                <a:solidFill>
                  <a:srgbClr val="000000"/>
                </a:solidFill>
              </a:rPr>
              <a:t> a ação</a:t>
            </a:r>
            <a:r>
              <a:rPr lang="pt-br" dirty="0"/>
              <a:t> a ser executada sobre eles e novos </a:t>
            </a:r>
            <a:r>
              <a:rPr lang="pt-br" dirty="0">
                <a:solidFill>
                  <a:srgbClr val="000000"/>
                </a:solidFill>
              </a:rPr>
              <a:t>valores</a:t>
            </a:r>
            <a:r>
              <a:rPr lang="pt-br" dirty="0"/>
              <a:t> para eles. Os </a:t>
            </a:r>
            <a:r>
              <a:rPr lang="pt-br" dirty="0">
                <a:solidFill>
                  <a:srgbClr val="000000"/>
                </a:solidFill>
              </a:rPr>
              <a:t>valores</a:t>
            </a:r>
            <a:r>
              <a:rPr lang="pt-br" dirty="0"/>
              <a:t>de </a:t>
            </a:r>
            <a:r>
              <a:rPr lang="pt-br" dirty="0">
                <a:solidFill>
                  <a:srgbClr val="000000"/>
                </a:solidFill>
              </a:rPr>
              <a:t>ação</a:t>
            </a:r>
            <a:r>
              <a:rPr lang="pt-br" dirty="0"/>
              <a:t> disponíveis</a:t>
            </a:r>
            <a:r>
              <a:rPr lang="pt-br" dirty="0">
                <a:solidFill>
                  <a:srgbClr val="000000"/>
                </a:solidFill>
              </a:rPr>
              <a:t>s ão</a:t>
            </a:r>
            <a:r>
              <a:rPr lang="pt-br" dirty="0"/>
              <a:t>: </a:t>
            </a:r>
            <a:r>
              <a:rPr lang="pt-br" dirty="0">
                <a:latin typeface="Lucida Console" panose="020B0609040504020204" pitchFamily="49" charset="0"/>
              </a:rPr>
              <a:t>SET</a:t>
            </a:r>
            <a:r>
              <a:rPr lang="pt-br" dirty="0"/>
              <a:t>, </a:t>
            </a:r>
            <a:r>
              <a:rPr lang="pt-br" dirty="0">
                <a:latin typeface="Lucida Console" panose="020B0609040504020204" pitchFamily="49" charset="0"/>
              </a:rPr>
              <a:t>REMOVE</a:t>
            </a:r>
            <a:r>
              <a:rPr lang="pt-br" dirty="0"/>
              <a:t>, </a:t>
            </a:r>
            <a:r>
              <a:rPr lang="pt-br" dirty="0">
                <a:latin typeface="Lucida Console" panose="020B0609040504020204" pitchFamily="49" charset="0"/>
              </a:rPr>
              <a:t>ADD</a:t>
            </a:r>
            <a:r>
              <a:rPr lang="pt-br" dirty="0">
                <a:solidFill>
                  <a:srgbClr val="000000"/>
                </a:solidFill>
              </a:rPr>
              <a:t>, e</a:t>
            </a:r>
            <a:r>
              <a:rPr lang="pt-br" dirty="0"/>
              <a:t> </a:t>
            </a:r>
            <a:r>
              <a:rPr lang="pt-br" dirty="0">
                <a:latin typeface="Lucida Console" panose="020B0609040504020204" pitchFamily="49" charset="0"/>
              </a:rPr>
              <a:t> </a:t>
            </a:r>
            <a:r>
              <a:rPr lang="pt-br" dirty="0"/>
              <a:t>DELETE. </a:t>
            </a:r>
          </a:p>
          <a:p>
            <a:pPr marL="171450" indent="-171450" rtl="0">
              <a:buFont typeface="Arial" panose="020B0604020202020204" pitchFamily="34" charset="0"/>
              <a:buChar char="•"/>
            </a:pPr>
            <a:r>
              <a:rPr lang="pt-br" dirty="0"/>
              <a:t> </a:t>
            </a:r>
            <a:r>
              <a:rPr lang="pt-br" dirty="0">
                <a:latin typeface="Lucida Console" panose="020B0609040504020204" pitchFamily="49" charset="0"/>
              </a:rPr>
              <a:t>ExpressionAttributeValues</a:t>
            </a:r>
            <a:r>
              <a:rPr lang="pt-br" dirty="0"/>
              <a:t>: um ou mais valores que podem ser substituídos em uma expressão.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ReturnValues</a:t>
            </a:r>
            <a:r>
              <a:rPr lang="pt-br" dirty="0"/>
              <a:t>: use ReturnValues se quiser obter os atributos do item como eles aparecem antes ou depois de serem atualizados.</a:t>
            </a:r>
          </a:p>
          <a:p>
            <a:pPr rtl="0"/>
            <a:endParaRPr lang="en-US" sz="800" baseline="0" dirty="0"/>
          </a:p>
          <a:p>
            <a:pPr rtl="0"/>
            <a:r>
              <a:rPr lang="pt-br" dirty="0"/>
              <a:t>No exemplo Python </a:t>
            </a:r>
            <a:r>
              <a:rPr lang="pt-br" dirty="0">
                <a:solidFill>
                  <a:srgbClr val="000000"/>
                </a:solidFill>
              </a:rPr>
              <a:t>acima</a:t>
            </a:r>
            <a:r>
              <a:rPr lang="pt-br" dirty="0"/>
              <a:t>, o método </a:t>
            </a:r>
            <a:r>
              <a:rPr lang="pt-br" dirty="0">
                <a:latin typeface="Lucida Console" panose="020B0609040504020204" pitchFamily="49" charset="0"/>
              </a:rPr>
              <a:t>DynamoDB.Table.update_item</a:t>
            </a:r>
            <a:r>
              <a:rPr lang="pt-br" b="1" dirty="0"/>
              <a:t>()</a:t>
            </a:r>
            <a:r>
              <a:rPr lang="pt-br" dirty="0">
                <a:solidFill>
                  <a:srgbClr val="000000"/>
                </a:solidFill>
              </a:rPr>
              <a:t> é usado</a:t>
            </a:r>
            <a:r>
              <a:rPr lang="pt-br" dirty="0"/>
              <a:t> para modificar o atributo age de um item</a:t>
            </a:r>
            <a:r>
              <a:rPr lang="pt-br" b="1" dirty="0">
                <a:solidFill>
                  <a:srgbClr val="000000"/>
                </a:solidFill>
              </a:rPr>
              <a:t>na tabela </a:t>
            </a:r>
            <a:r>
              <a:rPr lang="pt-br" dirty="0"/>
              <a:t>users.</a:t>
            </a:r>
            <a:endParaRPr lang="en-US" sz="800" dirty="0"/>
          </a:p>
          <a:p>
            <a:pPr rtl="0"/>
            <a:r>
              <a:rPr lang="pt-br" dirty="0"/>
              <a:t>Para obter mais informações, consulte </a:t>
            </a:r>
            <a:r>
              <a:rPr lang="pt-br" dirty="0">
                <a:hlinkClick r:id="rId3"/>
              </a:rPr>
              <a:t>https://docs.aws.amazon.com/amazondynamodb/latest/APIReference/API_UpdateItem.html</a:t>
            </a:r>
            <a:r>
              <a:rPr lang="pt-br" dirty="0"/>
              <a:t>.</a:t>
            </a:r>
          </a:p>
        </p:txBody>
      </p:sp>
    </p:spTree>
    <p:extLst>
      <p:ext uri="{BB962C8B-B14F-4D97-AF65-F5344CB8AC3E}">
        <p14:creationId xmlns:p14="http://schemas.microsoft.com/office/powerpoint/2010/main" val="2261320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13150"/>
          </a:xfrm>
        </p:spPr>
        <p:txBody>
          <a:bodyPr rtlCol="0"/>
          <a:lstStyle/>
          <a:p>
            <a:pPr rtl="0"/>
            <a:r>
              <a:rPr lang="pt-br" dirty="0"/>
              <a:t>A </a:t>
            </a:r>
            <a:r>
              <a:rPr lang="pt-br" dirty="0">
                <a:latin typeface="Lucida Console" panose="020B0609040504020204" pitchFamily="49" charset="0"/>
              </a:rPr>
              <a:t> operação </a:t>
            </a:r>
            <a:r>
              <a:rPr lang="pt-br" dirty="0"/>
              <a:t>DeleteItem</a:t>
            </a:r>
            <a:r>
              <a:rPr lang="pt-br" dirty="0">
                <a:solidFill>
                  <a:srgbClr val="000000"/>
                </a:solidFill>
              </a:rPr>
              <a:t> permite</a:t>
            </a:r>
            <a:r>
              <a:rPr lang="pt-br" dirty="0"/>
              <a:t> excluir um item em uma tabela usando a chave primária. Você pode executar uma operação de exclusão condicional que exclui o item </a:t>
            </a:r>
            <a:r>
              <a:rPr lang="pt-br" dirty="0">
                <a:solidFill>
                  <a:srgbClr val="000000"/>
                </a:solidFill>
              </a:rPr>
              <a:t>se</a:t>
            </a:r>
            <a:r>
              <a:rPr lang="pt-br" dirty="0"/>
              <a:t> ele apresentar um valor de atributo esperado.  Além de excluir um item, você também pode retornar os valores de atributo do item usando o parâmetro ReturnValues. </a:t>
            </a:r>
          </a:p>
          <a:p>
            <a:pPr rtl="0"/>
            <a:endParaRPr lang="en-US" dirty="0"/>
          </a:p>
          <a:p>
            <a:pPr rtl="0"/>
            <a:r>
              <a:rPr lang="pt-br" dirty="0"/>
              <a:t>Os parâmetros da operação </a:t>
            </a:r>
            <a:r>
              <a:rPr lang="pt-br" dirty="0">
                <a:latin typeface="Lucida Console" panose="020B0609040504020204" pitchFamily="49" charset="0"/>
              </a:rPr>
              <a:t>DeleteItem</a:t>
            </a:r>
            <a:r>
              <a:rPr lang="pt-br" dirty="0"/>
              <a:t> incluem:</a:t>
            </a:r>
          </a:p>
          <a:p>
            <a:pPr marL="171450" indent="-171450" rtl="0">
              <a:buFont typeface="Arial" panose="020B0604020202020204" pitchFamily="34" charset="0"/>
              <a:buChar char="•"/>
            </a:pPr>
            <a:r>
              <a:rPr lang="pt-br" dirty="0">
                <a:latin typeface="Lucida Console" panose="020B0609040504020204" pitchFamily="49" charset="0"/>
              </a:rPr>
              <a:t>TableName</a:t>
            </a:r>
            <a:r>
              <a:rPr lang="pt-br" dirty="0"/>
              <a:t>: o nome da tabela que contém o item a ser excluído.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Key</a:t>
            </a:r>
            <a:r>
              <a:rPr lang="pt-br" dirty="0"/>
              <a:t>: Um mapa de pares nome/valor de atributo que representam a chave primária do item a ser excluído.</a:t>
            </a:r>
          </a:p>
          <a:p>
            <a:pPr marL="171450" indent="-171450" rtl="0">
              <a:buFont typeface="Arial" panose="020B0604020202020204" pitchFamily="34" charset="0"/>
              <a:buChar char="•"/>
            </a:pPr>
            <a:r>
              <a:rPr lang="pt-br" dirty="0">
                <a:latin typeface="Lucida Console" panose="020B0609040504020204" pitchFamily="49" charset="0"/>
              </a:rPr>
              <a:t>ConditionExpression</a:t>
            </a:r>
            <a:r>
              <a:rPr lang="pt-br" dirty="0"/>
              <a:t>: uma condição que deve ser satisfeita para que uma operação DeleteItem condicional seja bem-sucedida. </a:t>
            </a:r>
          </a:p>
          <a:p>
            <a:pPr marL="171450" indent="-171450" rtl="0">
              <a:buFont typeface="Arial" panose="020B0604020202020204" pitchFamily="34" charset="0"/>
              <a:buChar char="•"/>
            </a:pPr>
            <a:r>
              <a:rPr lang="pt-br" dirty="0">
                <a:latin typeface="Lucida Console" panose="020B0609040504020204" pitchFamily="49" charset="0"/>
              </a:rPr>
              <a:t>ReturnValues</a:t>
            </a:r>
            <a:r>
              <a:rPr lang="pt-br" dirty="0"/>
              <a:t>: use ReturnValues se quiser obter os atributos do item como eles apareceram antes de serem excluídos. Os valores válidos são: </a:t>
            </a:r>
            <a:r>
              <a:rPr lang="pt-br" dirty="0">
                <a:latin typeface="Lucida Console" panose="020B0609040504020204" pitchFamily="49" charset="0"/>
              </a:rPr>
              <a:t>NONE</a:t>
            </a:r>
            <a:r>
              <a:rPr lang="pt-br" dirty="0"/>
              <a:t>, </a:t>
            </a:r>
            <a:r>
              <a:rPr lang="pt-br" dirty="0">
                <a:latin typeface="Lucida Console" panose="020B0609040504020204" pitchFamily="49" charset="0"/>
              </a:rPr>
              <a:t>ALL_OLD</a:t>
            </a:r>
            <a:r>
              <a:rPr lang="pt-br" dirty="0"/>
              <a:t>, </a:t>
            </a:r>
            <a:r>
              <a:rPr lang="pt-br" dirty="0">
                <a:latin typeface="Lucida Console" panose="020B0609040504020204" pitchFamily="49" charset="0"/>
              </a:rPr>
              <a:t>UPDATED_OLD</a:t>
            </a:r>
            <a:r>
              <a:rPr lang="pt-br" dirty="0"/>
              <a:t>, </a:t>
            </a:r>
            <a:r>
              <a:rPr lang="pt-br" dirty="0">
                <a:latin typeface="Lucida Console" panose="020B0609040504020204" pitchFamily="49" charset="0"/>
              </a:rPr>
              <a:t>ALL_NEW</a:t>
            </a:r>
            <a:r>
              <a:rPr lang="pt-br" dirty="0"/>
              <a:t> e </a:t>
            </a:r>
            <a:r>
              <a:rPr lang="pt-br" dirty="0">
                <a:latin typeface="Lucida Console" panose="020B0609040504020204" pitchFamily="49" charset="0"/>
              </a:rPr>
              <a:t>UPDATED_NEW</a:t>
            </a:r>
          </a:p>
          <a:p>
            <a:pPr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exemplo neste slide mostra como </a:t>
            </a:r>
            <a:r>
              <a:rPr lang="pt-br" dirty="0">
                <a:solidFill>
                  <a:srgbClr val="000000"/>
                </a:solidFill>
              </a:rPr>
              <a:t>usar</a:t>
            </a:r>
            <a:r>
              <a:rPr lang="pt-br" dirty="0"/>
              <a:t> o método</a:t>
            </a:r>
            <a:r>
              <a:rPr lang="pt-br" dirty="0">
                <a:latin typeface="Lucida Console" panose="020B0609040504020204" pitchFamily="49" charset="0"/>
              </a:rPr>
              <a:t>DynamoDB.Table.delete_item()</a:t>
            </a:r>
            <a:r>
              <a:rPr lang="pt-br" dirty="0">
                <a:solidFill>
                  <a:srgbClr val="000000"/>
                </a:solidFill>
              </a:rPr>
              <a:t> para excluir</a:t>
            </a:r>
            <a:r>
              <a:rPr lang="pt-br" dirty="0"/>
              <a:t> um item da</a:t>
            </a:r>
            <a:r>
              <a:rPr lang="pt-br" b="1" dirty="0">
                <a:solidFill>
                  <a:srgbClr val="000000"/>
                </a:solidFill>
              </a:rPr>
              <a:t> tabela</a:t>
            </a:r>
            <a:r>
              <a:rPr lang="pt-br" dirty="0"/>
              <a:t> users.</a:t>
            </a:r>
          </a:p>
          <a:p>
            <a:pPr rtl="0"/>
            <a:endParaRPr lang="en-US" dirty="0"/>
          </a:p>
          <a:p>
            <a:pPr rtl="0"/>
            <a:r>
              <a:rPr lang="pt-br" dirty="0">
                <a:solidFill>
                  <a:srgbClr val="000000"/>
                </a:solidFill>
              </a:rPr>
              <a:t>Para obter mais informações,</a:t>
            </a:r>
            <a:r>
              <a:rPr lang="pt-br" dirty="0"/>
              <a:t> consulte </a:t>
            </a:r>
            <a:r>
              <a:rPr lang="pt-br" dirty="0">
                <a:hlinkClick r:id="rId3"/>
              </a:rPr>
              <a:t>http://docs.aws.amazon.com/amazondynamodb/latest/APIReference/API_DeleteItem.html</a:t>
            </a:r>
            <a:r>
              <a:rPr lang="pt-br" dirty="0"/>
              <a:t>. </a:t>
            </a:r>
          </a:p>
        </p:txBody>
      </p:sp>
    </p:spTree>
    <p:extLst>
      <p:ext uri="{BB962C8B-B14F-4D97-AF65-F5344CB8AC3E}">
        <p14:creationId xmlns:p14="http://schemas.microsoft.com/office/powerpoint/2010/main" val="1989261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3092452"/>
          </a:xfrm>
        </p:spPr>
        <p:txBody>
          <a:bodyPr rtlCol="0"/>
          <a:lstStyle/>
          <a:p>
            <a:pPr rtl="0"/>
            <a:r>
              <a:rPr lang="pt-br" dirty="0"/>
              <a:t>Os bancos de dados relacionais têm as seguintes características:</a:t>
            </a:r>
          </a:p>
          <a:p>
            <a:pPr marL="171450" indent="-171450" rtl="0">
              <a:buFont typeface="Arial" panose="020B0604020202020204" pitchFamily="34" charset="0"/>
              <a:buChar char="•"/>
            </a:pPr>
            <a:r>
              <a:rPr lang="pt-br" dirty="0"/>
              <a:t>Os dados são armazenados em tabelas que estão relacionadas entre si por meio de uma relação de chave primária — chave externa.  O banco de dados suporta consultas e junções complexas para recuperar uma combinação de dados de várias tabelas. </a:t>
            </a:r>
          </a:p>
          <a:p>
            <a:pPr marL="171450" indent="-171450" rtl="0">
              <a:buFont typeface="Arial" panose="020B0604020202020204" pitchFamily="34" charset="0"/>
              <a:buChar char="•"/>
            </a:pPr>
            <a:r>
              <a:rPr lang="pt-br" dirty="0"/>
              <a:t>O esquema de um banco de dados relacional é definido no início. As alterações no esquema geralmente exigem uma migração de dados do </a:t>
            </a:r>
            <a:r>
              <a:rPr lang="pt-br" dirty="0">
                <a:solidFill>
                  <a:srgbClr val="000000"/>
                </a:solidFill>
              </a:rPr>
              <a:t>esquema antigo </a:t>
            </a:r>
            <a:r>
              <a:rPr lang="pt-br" dirty="0"/>
              <a:t>para o novo esquema.</a:t>
            </a:r>
          </a:p>
          <a:p>
            <a:pPr marL="171450" indent="-171450" rtl="0">
              <a:buFont typeface="Arial" panose="020B0604020202020204" pitchFamily="34" charset="0"/>
              <a:buChar char="•"/>
            </a:pPr>
            <a:r>
              <a:rPr lang="pt-br" dirty="0">
                <a:latin typeface="+mn-lt"/>
              </a:rPr>
              <a:t>Os dados em bancos de dados SQL são consultados usando</a:t>
            </a:r>
            <a:r>
              <a:rPr lang="pt-br" dirty="0">
                <a:solidFill>
                  <a:srgbClr val="000000"/>
                </a:solidFill>
                <a:latin typeface="+mn-lt"/>
              </a:rPr>
              <a:t> linguagem de consulta estruturada (</a:t>
            </a:r>
            <a:r>
              <a:rPr lang="pt-br" dirty="0"/>
              <a:t>SQL), </a:t>
            </a:r>
            <a:r>
              <a:rPr lang="pt-br" dirty="0">
                <a:latin typeface="+mn-lt"/>
              </a:rPr>
              <a:t>que pode</a:t>
            </a:r>
            <a:r>
              <a:rPr lang="pt-br" dirty="0">
                <a:solidFill>
                  <a:srgbClr val="000000"/>
                </a:solidFill>
                <a:latin typeface="+mn-lt"/>
              </a:rPr>
              <a:t> permitir </a:t>
            </a:r>
            <a:r>
              <a:rPr lang="pt-br" dirty="0">
                <a:latin typeface="+mn-lt"/>
              </a:rPr>
              <a:t>consultas complexas.</a:t>
            </a:r>
            <a:endParaRPr lang="en-US" baseline="0" dirty="0"/>
          </a:p>
          <a:p>
            <a:pPr marL="171450" indent="-171450" rtl="0">
              <a:buFont typeface="Arial" panose="020B0604020202020204" pitchFamily="34" charset="0"/>
              <a:buChar char="•"/>
            </a:pPr>
            <a:r>
              <a:rPr lang="pt-br" dirty="0"/>
              <a:t>Bancos de dados relacionais suportam escalabilidade vertical </a:t>
            </a:r>
            <a:r>
              <a:rPr lang="pt-br" dirty="0">
                <a:solidFill>
                  <a:srgbClr val="000000"/>
                </a:solidFill>
              </a:rPr>
              <a:t>o</a:t>
            </a:r>
            <a:r>
              <a:rPr lang="pt-br" dirty="0"/>
              <a:t> que significa que um único servidor deve ser tornado mais poderoso.</a:t>
            </a:r>
          </a:p>
          <a:p>
            <a:pPr marL="171450" indent="-171450" rtl="0">
              <a:buFont typeface="Arial" panose="020B0604020202020204" pitchFamily="34" charset="0"/>
              <a:buChar char="•"/>
            </a:pPr>
            <a:r>
              <a:rPr lang="pt-br" dirty="0"/>
              <a:t>Bancos de dados relacionais suportam transações ACID: atomicidade, consistência, isolamento e durabilidade.</a:t>
            </a:r>
          </a:p>
          <a:p>
            <a:pPr marL="171450" indent="-171450" rtl="0">
              <a:buFont typeface="Arial" panose="020B0604020202020204" pitchFamily="34" charset="0"/>
              <a:buChar char="•"/>
            </a:pPr>
            <a:r>
              <a:rPr lang="pt-br" dirty="0"/>
              <a:t>Bancos de dados relacionais suportam automaticamente uma forte consistência de dados devido às propriedades ACID das transações.</a:t>
            </a:r>
          </a:p>
          <a:p>
            <a:pPr marL="171450" indent="-171450" rtl="0">
              <a:buFont typeface="Arial" panose="020B0604020202020204" pitchFamily="34" charset="0"/>
              <a:buChar cha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Banco de dados não relacional. Os bancos de dados NoSQL têm as seguintes características: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Os bancos de dados NoSQL podem suportar armazenamentos de colunas amplas, armazenamentos de documentos, armazenamentos de chave-valor e armazenamentos gráficos. O </a:t>
            </a:r>
            <a:r>
              <a:rPr lang="pt-br" dirty="0">
                <a:solidFill>
                  <a:srgbClr val="000000"/>
                </a:solidFill>
              </a:rPr>
              <a:t>tipo</a:t>
            </a:r>
            <a:r>
              <a:rPr lang="pt-br" dirty="0"/>
              <a:t> de dados armazenados varia de acordo com o banco de dados NoSQL.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Os bancos de dados NoSQL não têm um esquema fixo. Registros diferentes podem ter atributos diferentes.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mn-lt"/>
              </a:rPr>
              <a:t>Os dados em bancos de dados NoSQL são consultados concentrando-se em coleções de documentos.</a:t>
            </a:r>
            <a:endParaRPr lang="en-US" dirty="0">
              <a:latin typeface="+mn-lt"/>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Bancos de dados NoSQL suportam escalabilidade horizontal. Com essa abordagem, você pode particionar e distribuir dados em vários servidores mais baratos, em vez de adquirir servidores mais poderosos. Por exemplo, se uma tabela armazenar informações sobre 100.000 </a:t>
            </a:r>
            <a:r>
              <a:rPr lang="pt-br" dirty="0">
                <a:solidFill>
                  <a:srgbClr val="000000"/>
                </a:solidFill>
              </a:rPr>
              <a:t>usuários,</a:t>
            </a:r>
            <a:r>
              <a:rPr lang="pt-br" dirty="0"/>
              <a:t> os dados podem ser particionados para armazenar um subconjunto de 10.000 </a:t>
            </a:r>
            <a:r>
              <a:rPr lang="pt-br" dirty="0">
                <a:solidFill>
                  <a:srgbClr val="000000"/>
                </a:solidFill>
              </a:rPr>
              <a:t>usuários</a:t>
            </a:r>
            <a:r>
              <a:rPr lang="pt-br" dirty="0"/>
              <a:t> em cada servidor.</a:t>
            </a:r>
            <a:endParaRPr lang="en-US"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Os bancos de dados NoSQL geralmente oferecem </a:t>
            </a:r>
            <a:r>
              <a:rPr lang="pt-br" dirty="0">
                <a:solidFill>
                  <a:srgbClr val="000000"/>
                </a:solidFill>
              </a:rPr>
              <a:t>alta performance</a:t>
            </a:r>
            <a:r>
              <a:rPr lang="pt-br" dirty="0"/>
              <a:t> com consistência eventual. Dependendo do banco de dados, você pode configurá-lo para uma </a:t>
            </a:r>
            <a:r>
              <a:rPr lang="pt-br" dirty="0">
                <a:solidFill>
                  <a:srgbClr val="000000"/>
                </a:solidFill>
              </a:rPr>
              <a:t>consistência forte,</a:t>
            </a:r>
            <a:r>
              <a:rPr lang="pt-br" dirty="0"/>
              <a:t> </a:t>
            </a:r>
            <a:r>
              <a:rPr lang="pt-br" dirty="0">
                <a:solidFill>
                  <a:srgbClr val="000000"/>
                </a:solidFill>
              </a:rPr>
              <a:t> </a:t>
            </a:r>
            <a:r>
              <a:rPr lang="pt-br" dirty="0"/>
              <a:t>caso</a:t>
            </a:r>
            <a:r>
              <a:rPr lang="pt-br" dirty="0">
                <a:solidFill>
                  <a:srgbClr val="000000"/>
                </a:solidFill>
              </a:rPr>
              <a:t> necessário, para o seu cenário de uso (exemplo de </a:t>
            </a:r>
            <a:r>
              <a:rPr lang="pt-br" dirty="0"/>
              <a:t>consistência forte: confira imediatamente após uma gravação retornar o dados mais recentes).  </a:t>
            </a:r>
            <a:r>
              <a:rPr lang="pt-br" b="1" dirty="0"/>
              <a:t>Observação:</a:t>
            </a:r>
            <a:r>
              <a:rPr lang="pt-br" dirty="0"/>
              <a:t> </a:t>
            </a:r>
            <a:r>
              <a:rPr lang="pt-br" dirty="0">
                <a:solidFill>
                  <a:srgbClr val="000000"/>
                </a:solidFill>
              </a:rPr>
              <a:t> </a:t>
            </a:r>
            <a:r>
              <a:rPr lang="pt-br" dirty="0"/>
              <a:t>o DynamoDB</a:t>
            </a:r>
            <a:r>
              <a:rPr lang="pt-br" dirty="0">
                <a:solidFill>
                  <a:srgbClr val="000000"/>
                </a:solidFill>
              </a:rPr>
              <a:t> oferece suporte ao ACID por meio </a:t>
            </a:r>
            <a:r>
              <a:rPr lang="pt-br" dirty="0"/>
              <a:t> </a:t>
            </a:r>
            <a:r>
              <a:rPr lang="pt-br" dirty="0">
                <a:solidFill>
                  <a:srgbClr val="000000"/>
                </a:solidFill>
              </a:rPr>
              <a:t>de transações do DynamoDB</a:t>
            </a:r>
            <a:endParaRPr lang="en-US" baseline="0" dirty="0">
              <a:solidFill>
                <a:srgbClr val="000000"/>
              </a:solidFill>
              <a:latin typeface="Calibri" panose="020F0502020204030204" pitchFamily="34" charset="0"/>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39419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600449"/>
          </a:xfrm>
        </p:spPr>
        <p:txBody>
          <a:bodyPr rtlCol="0"/>
          <a:lstStyle/>
          <a:p>
            <a:pPr rtl="0"/>
            <a:r>
              <a:rPr lang="pt-br" dirty="0"/>
              <a:t>A </a:t>
            </a:r>
            <a:r>
              <a:rPr lang="pt-br" b="1" dirty="0">
                <a:latin typeface="Courier New" panose="02070309020205020404" pitchFamily="49" charset="0"/>
                <a:cs typeface="Courier New" panose="02070309020205020404" pitchFamily="49" charset="0"/>
              </a:rPr>
              <a:t>operação </a:t>
            </a:r>
            <a:r>
              <a:rPr lang="pt-br" dirty="0"/>
              <a:t>Query lê de uma tabela ou índice secundário somente os itens que correspondem à chave primária especificada na condição expressa da chave (key expression condition). Em seguida, ele refina o conjunto de resultados com base na expressão do filtro, </a:t>
            </a:r>
            <a:r>
              <a:rPr lang="pt-br" dirty="0">
                <a:solidFill>
                  <a:srgbClr val="000000"/>
                </a:solidFill>
              </a:rPr>
              <a:t>se</a:t>
            </a:r>
            <a:r>
              <a:rPr lang="pt-br" dirty="0"/>
              <a:t> especificado.  </a:t>
            </a:r>
            <a:r>
              <a:rPr lang="pt-br" dirty="0">
                <a:solidFill>
                  <a:srgbClr val="000000"/>
                </a:solidFill>
              </a:rPr>
              <a:t>Você deve especificar explicitamente</a:t>
            </a:r>
            <a:r>
              <a:rPr lang="pt-br" dirty="0"/>
              <a:t> o nome da tabela ou do índice secundário que </a:t>
            </a:r>
            <a:r>
              <a:rPr lang="pt-br" dirty="0">
                <a:solidFill>
                  <a:srgbClr val="000000"/>
                </a:solidFill>
              </a:rPr>
              <a:t>deseja</a:t>
            </a:r>
            <a:r>
              <a:rPr lang="pt-br" dirty="0"/>
              <a:t> consultar.  A operação </a:t>
            </a:r>
            <a:r>
              <a:rPr lang="pt-br" dirty="0">
                <a:latin typeface="Courier New" panose="02070309020205020404" pitchFamily="49" charset="0"/>
                <a:cs typeface="Courier New" panose="02070309020205020404" pitchFamily="49" charset="0"/>
              </a:rPr>
              <a:t>Query</a:t>
            </a:r>
            <a:r>
              <a:rPr lang="pt-br" dirty="0"/>
              <a:t> retorna um conjunto de resultados com os itens que correspondem às condições especificadas ou retorna um conjunto de resultados vazio </a:t>
            </a:r>
            <a:r>
              <a:rPr lang="pt-br" dirty="0">
                <a:solidFill>
                  <a:srgbClr val="000000"/>
                </a:solidFill>
              </a:rPr>
              <a:t>se</a:t>
            </a:r>
            <a:r>
              <a:rPr lang="pt-br" dirty="0"/>
              <a:t> nenhum dos itens atender aos critérios fornecidos.</a:t>
            </a:r>
          </a:p>
          <a:p>
            <a:pPr rtl="0"/>
            <a:endParaRPr lang="en-US" baseline="0" dirty="0"/>
          </a:p>
          <a:p>
            <a:pPr rtl="0"/>
            <a:r>
              <a:rPr lang="pt-br" dirty="0"/>
              <a:t>Os parâmetros da operação </a:t>
            </a:r>
            <a:r>
              <a:rPr lang="pt-br" dirty="0">
                <a:latin typeface="Lucida Console" panose="020B0609040504020204" pitchFamily="49" charset="0"/>
              </a:rPr>
              <a:t>Query</a:t>
            </a:r>
            <a:r>
              <a:rPr lang="pt-br" dirty="0"/>
              <a:t> incluem: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TableName</a:t>
            </a:r>
            <a:r>
              <a:rPr lang="pt-br" dirty="0"/>
              <a:t>: o nome da tabela que contém o item a ser consultado.</a:t>
            </a:r>
          </a:p>
          <a:p>
            <a:pPr marL="171450" indent="-171450" rtl="0">
              <a:buFont typeface="Arial" panose="020B0604020202020204" pitchFamily="34" charset="0"/>
              <a:buChar char="•"/>
            </a:pPr>
            <a:r>
              <a:rPr lang="pt-br" dirty="0">
                <a:latin typeface="Lucida Console" panose="020B0609040504020204" pitchFamily="49" charset="0"/>
              </a:rPr>
              <a:t>KeyConditionExpression</a:t>
            </a:r>
            <a:r>
              <a:rPr lang="pt-br" dirty="0"/>
              <a:t>: A condição que especifica </a:t>
            </a:r>
            <a:r>
              <a:rPr lang="pt-br" dirty="0">
                <a:solidFill>
                  <a:srgbClr val="000000"/>
                </a:solidFill>
              </a:rPr>
              <a:t>um ou mais valores de chave</a:t>
            </a:r>
            <a:r>
              <a:rPr lang="pt-br" dirty="0"/>
              <a:t> para itens a serem recuperados pela ação</a:t>
            </a:r>
            <a:r>
              <a:rPr lang="pt-br" dirty="0">
                <a:solidFill>
                  <a:srgbClr val="000000"/>
                </a:solidFill>
              </a:rPr>
              <a:t> Query</a:t>
            </a:r>
            <a:r>
              <a:rPr lang="pt-br" dirty="0"/>
              <a:t>. </a:t>
            </a:r>
            <a:r>
              <a:rPr lang="pt-br" dirty="0">
                <a:solidFill>
                  <a:srgbClr val="000000"/>
                </a:solidFill>
              </a:rPr>
              <a:t>Você deve fornecer</a:t>
            </a:r>
            <a:r>
              <a:rPr lang="pt-br" dirty="0"/>
              <a:t> a chave de partição como uma condição de igualdade. Facultativamente, você pode fornecer uma condição na chave de classificação.</a:t>
            </a:r>
          </a:p>
          <a:p>
            <a:pPr marL="171450" indent="-171450" rtl="0">
              <a:buFont typeface="Arial" panose="020B0604020202020204" pitchFamily="34" charset="0"/>
              <a:buChar char="•"/>
            </a:pPr>
            <a:r>
              <a:rPr lang="pt-br" dirty="0">
                <a:latin typeface="Lucida Console" panose="020B0609040504020204" pitchFamily="49" charset="0"/>
              </a:rPr>
              <a:t>ProjectionExpression</a:t>
            </a:r>
            <a:r>
              <a:rPr lang="pt-br" dirty="0"/>
              <a:t>: Uma string que identifica um ou mais atributos a serem recuperados da tabela. Os atributos na expressão devem ser separados por vírgulas. Se nenhum nome de atributo for especificado, todos os atributos </a:t>
            </a:r>
            <a:r>
              <a:rPr lang="pt-br" dirty="0">
                <a:solidFill>
                  <a:srgbClr val="000000"/>
                </a:solidFill>
              </a:rPr>
              <a:t>serão retornados</a:t>
            </a:r>
            <a:r>
              <a:rPr lang="pt-br" dirty="0"/>
              <a:t>. Se qualquer um dos atributos solicitados não for encontrado, ele </a:t>
            </a:r>
            <a:r>
              <a:rPr lang="pt-br" dirty="0">
                <a:solidFill>
                  <a:srgbClr val="000000"/>
                </a:solidFill>
              </a:rPr>
              <a:t>não</a:t>
            </a:r>
            <a:r>
              <a:rPr lang="pt-br" dirty="0"/>
              <a:t> aparecerá</a:t>
            </a:r>
            <a:r>
              <a:rPr lang="pt-br" dirty="0">
                <a:solidFill>
                  <a:srgbClr val="000000"/>
                </a:solidFill>
              </a:rPr>
              <a:t> no</a:t>
            </a:r>
            <a:r>
              <a:rPr lang="pt-br" dirty="0"/>
              <a:t> resultado.</a:t>
            </a:r>
          </a:p>
          <a:p>
            <a:pPr marL="171450" indent="-171450" rtl="0">
              <a:buFont typeface="Arial" panose="020B0604020202020204" pitchFamily="34" charset="0"/>
              <a:buChar char="•"/>
            </a:pPr>
            <a:r>
              <a:rPr lang="pt-br" dirty="0">
                <a:latin typeface="Lucida Console" panose="020B0609040504020204" pitchFamily="49" charset="0"/>
              </a:rPr>
              <a:t>ConsistentRead</a:t>
            </a:r>
            <a:r>
              <a:rPr lang="pt-br" dirty="0"/>
              <a:t>: determina o modelo de consistência de leitura. Se definido como true, a operação usará leituras fortemente consistentes; caso contrário, a operação usará leituras eventualmente consistentes.</a:t>
            </a:r>
            <a:r>
              <a:rPr lang="en-US" dirty="0"/>
              <a:t/>
            </a:r>
            <a:br>
              <a:rPr lang="en-US" dirty="0"/>
            </a:br>
            <a:endParaRPr lang="en-US" dirty="0"/>
          </a:p>
          <a:p>
            <a:pPr marL="171450" indent="-171450" rtl="0">
              <a:buFont typeface="Arial" panose="020B0604020202020204" pitchFamily="34" charset="0"/>
              <a:buChar char="•"/>
            </a:pPr>
            <a:r>
              <a:rPr lang="pt-br" dirty="0">
                <a:latin typeface="Lucida Console" panose="020B0609040504020204" pitchFamily="49" charset="0"/>
              </a:rPr>
              <a:t>FilterExpression</a:t>
            </a:r>
            <a:r>
              <a:rPr lang="pt-br" dirty="0"/>
              <a:t>: uma string que contém condições que o </a:t>
            </a:r>
            <a:r>
              <a:rPr lang="pt-br" dirty="0">
                <a:solidFill>
                  <a:srgbClr val="000000"/>
                </a:solidFill>
              </a:rPr>
              <a:t>DynamoDB</a:t>
            </a:r>
            <a:r>
              <a:rPr lang="pt-br" dirty="0"/>
              <a:t> aplica após a operação de consulta, mas antes que os dados sejam retornados a você. Itens que </a:t>
            </a:r>
            <a:r>
              <a:rPr lang="pt-br" dirty="0">
                <a:solidFill>
                  <a:srgbClr val="000000"/>
                </a:solidFill>
              </a:rPr>
              <a:t>não</a:t>
            </a:r>
            <a:r>
              <a:rPr lang="pt-br" dirty="0"/>
              <a:t> satisfazem os critérios FilterExpression </a:t>
            </a:r>
            <a:r>
              <a:rPr lang="pt-br" dirty="0">
                <a:solidFill>
                  <a:srgbClr val="000000"/>
                </a:solidFill>
              </a:rPr>
              <a:t>não são</a:t>
            </a:r>
            <a:r>
              <a:rPr lang="pt-br" dirty="0"/>
              <a:t> retornados. Um FilterExpression não </a:t>
            </a:r>
            <a:r>
              <a:rPr lang="pt-br" dirty="0">
                <a:solidFill>
                  <a:srgbClr val="000000"/>
                </a:solidFill>
              </a:rPr>
              <a:t>permite</a:t>
            </a:r>
            <a:r>
              <a:rPr lang="pt-br" dirty="0"/>
              <a:t> atributos-chave. Não é possível definir uma expressão de filtro (filter expression) com base em uma chave de partição ou em uma chave de classificação. </a:t>
            </a:r>
          </a:p>
          <a:p>
            <a:pPr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exemplo de código Python mostrado neste slide usa o método</a:t>
            </a:r>
            <a:r>
              <a:rPr lang="pt-br" dirty="0">
                <a:latin typeface="Lucida Console" panose="020B0609040504020204" pitchFamily="49" charset="0"/>
              </a:rPr>
              <a:t>DynamoDB.Table.query</a:t>
            </a:r>
            <a:r>
              <a:rPr lang="pt-br" b="1" dirty="0"/>
              <a:t>() </a:t>
            </a:r>
            <a:r>
              <a:rPr lang="pt-br" dirty="0">
                <a:solidFill>
                  <a:srgbClr val="000000"/>
                </a:solidFill>
              </a:rPr>
              <a:t> para </a:t>
            </a:r>
            <a:r>
              <a:rPr lang="pt-br" dirty="0"/>
              <a:t>recuperar todos os itens na tabela </a:t>
            </a:r>
            <a:r>
              <a:rPr lang="pt-br" b="1" dirty="0">
                <a:solidFill>
                  <a:srgbClr val="000000"/>
                </a:solidFill>
              </a:rPr>
              <a:t>users</a:t>
            </a:r>
            <a:r>
              <a:rPr lang="pt-br" dirty="0"/>
              <a:t> que têm um valor de chave primária igual a “</a:t>
            </a:r>
            <a:r>
              <a:rPr lang="pt-br" dirty="0">
                <a:solidFill>
                  <a:srgbClr val="000000"/>
                </a:solidFill>
              </a:rPr>
              <a:t>johndoe”.</a:t>
            </a:r>
            <a:endParaRPr lang="en-US" baseline="0" dirty="0">
              <a:solidFill>
                <a:srgbClr val="000000"/>
              </a:solidFill>
              <a:latin typeface="Calibri" panose="020F0502020204030204" pitchFamily="34" charset="0"/>
            </a:endParaRPr>
          </a:p>
          <a:p>
            <a:pPr rtl="0"/>
            <a:endParaRPr lang="en-US" baseline="0" dirty="0"/>
          </a:p>
          <a:p>
            <a:pPr marL="0" indent="0" rtl="0">
              <a:buFont typeface="Arial" panose="020B0604020202020204" pitchFamily="34" charset="0"/>
              <a:buNone/>
            </a:pPr>
            <a:r>
              <a:rPr lang="pt-br" dirty="0"/>
              <a:t>Para obter mais informações, consulte:</a:t>
            </a:r>
          </a:p>
          <a:p>
            <a:pPr marL="171450" indent="-171450" rtl="0">
              <a:buFont typeface="Arial" panose="020B0604020202020204" pitchFamily="34" charset="0"/>
              <a:buChar char="•"/>
            </a:pPr>
            <a:r>
              <a:rPr lang="pt-br" dirty="0">
                <a:hlinkClick r:id="rId3"/>
              </a:rPr>
              <a:t>https://docs.aws.amazon.com/amazondynamodb/latest/developerguide/Query.html</a:t>
            </a:r>
          </a:p>
          <a:p>
            <a:pPr marL="171450" indent="-171450" rtl="0">
              <a:buFont typeface="Arial" panose="020B0604020202020204" pitchFamily="34" charset="0"/>
              <a:buChar char="•"/>
            </a:pPr>
            <a:r>
              <a:rPr lang="pt-br" dirty="0">
                <a:hlinkClick r:id="rId3"/>
              </a:rPr>
              <a:t>http://docs.aws.amazon.com/amazondynamodb/latest/APIReference/API_Query.html</a:t>
            </a:r>
            <a:r>
              <a:rPr lang="pt-br" dirty="0"/>
              <a:t> </a:t>
            </a:r>
          </a:p>
          <a:p>
            <a:pPr marL="0" indent="0" rtl="0">
              <a:buFont typeface="Arial" panose="020B0604020202020204" pitchFamily="34" charset="0"/>
              <a:buNone/>
            </a:pPr>
            <a:endParaRPr lang="en-US" baseline="0" dirty="0"/>
          </a:p>
          <a:p>
            <a:pPr rtl="0"/>
            <a:endParaRPr lang="en-US" dirty="0"/>
          </a:p>
        </p:txBody>
      </p:sp>
    </p:spTree>
    <p:extLst>
      <p:ext uri="{BB962C8B-B14F-4D97-AF65-F5344CB8AC3E}">
        <p14:creationId xmlns:p14="http://schemas.microsoft.com/office/powerpoint/2010/main" val="580426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A operação </a:t>
            </a:r>
            <a:r>
              <a:rPr lang="pt-br" b="1" dirty="0">
                <a:latin typeface="Courier New" panose="02070309020205020404" pitchFamily="49" charset="0"/>
                <a:cs typeface="Courier New" panose="02070309020205020404" pitchFamily="49" charset="0"/>
              </a:rPr>
              <a:t>Scan</a:t>
            </a:r>
            <a:r>
              <a:rPr lang="pt-br" dirty="0"/>
              <a:t> é semelhante a uma </a:t>
            </a:r>
            <a:r>
              <a:rPr lang="pt-br" dirty="0">
                <a:latin typeface="Courier New" panose="02070309020205020404" pitchFamily="49" charset="0"/>
                <a:cs typeface="Courier New" panose="02070309020205020404" pitchFamily="49" charset="0"/>
              </a:rPr>
              <a:t> operação Query (consulta)</a:t>
            </a:r>
            <a:r>
              <a:rPr lang="pt-br" dirty="0"/>
              <a:t>exceto que a operação de</a:t>
            </a:r>
            <a:r>
              <a:rPr lang="pt-br" dirty="0">
                <a:latin typeface="Courier New" panose="02070309020205020404" pitchFamily="49" charset="0"/>
                <a:cs typeface="Courier New" panose="02070309020205020404" pitchFamily="49" charset="0"/>
              </a:rPr>
              <a:t>varredura</a:t>
            </a:r>
            <a:r>
              <a:rPr lang="pt-br" dirty="0"/>
              <a:t> lê todos os itens da tabela ou índice. O conjunto de resultados pode ser refinado usando uma expressão de filtro.</a:t>
            </a:r>
          </a:p>
          <a:p>
            <a:pPr rtl="0"/>
            <a:endParaRPr lang="en-US" baseline="0" dirty="0"/>
          </a:p>
          <a:p>
            <a:pPr rtl="0"/>
            <a:r>
              <a:rPr lang="pt-br" dirty="0"/>
              <a:t>Os parâmetros da operação </a:t>
            </a:r>
            <a:r>
              <a:rPr lang="pt-br" dirty="0">
                <a:latin typeface="Lucida Console" panose="020B0609040504020204" pitchFamily="49" charset="0"/>
              </a:rPr>
              <a:t>Scan</a:t>
            </a:r>
            <a:r>
              <a:rPr lang="pt-br" dirty="0"/>
              <a:t> incluem: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latin typeface="Lucida Console" panose="020B0609040504020204" pitchFamily="49" charset="0"/>
              </a:rPr>
              <a:t>TableName</a:t>
            </a:r>
            <a:r>
              <a:rPr lang="pt-br" dirty="0"/>
              <a:t>: o nome da tabela que contém o item a ser verificado.</a:t>
            </a:r>
          </a:p>
          <a:p>
            <a:pPr marL="171450" indent="-171450" rtl="0">
              <a:buFont typeface="Arial" panose="020B0604020202020204" pitchFamily="34" charset="0"/>
              <a:buChar char="•"/>
            </a:pPr>
            <a:r>
              <a:rPr lang="pt-br" dirty="0">
                <a:latin typeface="Lucida Console" panose="020B0609040504020204" pitchFamily="49" charset="0"/>
              </a:rPr>
              <a:t>ProjectionExpression</a:t>
            </a:r>
            <a:r>
              <a:rPr lang="pt-br" dirty="0"/>
              <a:t>: Uma string que identifica um ou mais atributos a serem recuperados da tabela. Os atributos na expressão devem ser separados por vírgulas. Se os nomes de atributos não forem especificados, todos os atributos </a:t>
            </a:r>
            <a:r>
              <a:rPr lang="pt-br" dirty="0">
                <a:solidFill>
                  <a:srgbClr val="000000"/>
                </a:solidFill>
              </a:rPr>
              <a:t>serão retornados</a:t>
            </a:r>
            <a:r>
              <a:rPr lang="pt-br" dirty="0"/>
              <a:t>. Se qualquer um dos atributos solicitados não for encontrado, ele </a:t>
            </a:r>
            <a:r>
              <a:rPr lang="pt-br" dirty="0">
                <a:solidFill>
                  <a:srgbClr val="000000"/>
                </a:solidFill>
              </a:rPr>
              <a:t>não</a:t>
            </a:r>
            <a:r>
              <a:rPr lang="pt-br" dirty="0"/>
              <a:t> aparecerá</a:t>
            </a:r>
            <a:r>
              <a:rPr lang="pt-br" dirty="0">
                <a:solidFill>
                  <a:srgbClr val="000000"/>
                </a:solidFill>
              </a:rPr>
              <a:t> no</a:t>
            </a:r>
            <a:r>
              <a:rPr lang="pt-br" dirty="0"/>
              <a:t> resultado.</a:t>
            </a:r>
          </a:p>
          <a:p>
            <a:pPr marL="171450" indent="-171450" rtl="0">
              <a:buFont typeface="Arial" panose="020B0604020202020204" pitchFamily="34" charset="0"/>
              <a:buChar char="•"/>
            </a:pPr>
            <a:r>
              <a:rPr lang="pt-br" dirty="0">
                <a:latin typeface="Lucida Console" panose="020B0609040504020204" pitchFamily="49" charset="0"/>
              </a:rPr>
              <a:t>ConsistentRead</a:t>
            </a:r>
            <a:r>
              <a:rPr lang="pt-br" dirty="0"/>
              <a:t>: determina o modelo de consistência de leitura. Se definido como true, a operação usará leituras fortemente consistentes; caso contrário, a operação usará leituras eventualmente consistentes.</a:t>
            </a:r>
          </a:p>
          <a:p>
            <a:pPr marL="171450" indent="-171450" rtl="0">
              <a:buFont typeface="Arial" panose="020B0604020202020204" pitchFamily="34" charset="0"/>
              <a:buChar char="•"/>
            </a:pPr>
            <a:r>
              <a:rPr lang="pt-br" dirty="0">
                <a:latin typeface="Lucida Console" panose="020B0609040504020204" pitchFamily="49" charset="0"/>
              </a:rPr>
              <a:t>FilterExpression</a:t>
            </a:r>
            <a:r>
              <a:rPr lang="pt-br" dirty="0"/>
              <a:t>: uma string que contém condições que o </a:t>
            </a:r>
            <a:r>
              <a:rPr lang="pt-br" dirty="0">
                <a:solidFill>
                  <a:srgbClr val="000000"/>
                </a:solidFill>
              </a:rPr>
              <a:t>DynamoDB</a:t>
            </a:r>
            <a:r>
              <a:rPr lang="pt-br" dirty="0"/>
              <a:t> aplica após a operação Scan (verificação), mas antes que os dados sejam retornados a você. Itens que </a:t>
            </a:r>
            <a:r>
              <a:rPr lang="pt-br" dirty="0">
                <a:solidFill>
                  <a:srgbClr val="000000"/>
                </a:solidFill>
              </a:rPr>
              <a:t>não</a:t>
            </a:r>
            <a:r>
              <a:rPr lang="pt-br" dirty="0"/>
              <a:t> satisfazem os critérios FilterExpression </a:t>
            </a:r>
            <a:r>
              <a:rPr lang="pt-br" dirty="0">
                <a:solidFill>
                  <a:srgbClr val="000000"/>
                </a:solidFill>
              </a:rPr>
              <a:t>não são</a:t>
            </a:r>
            <a:r>
              <a:rPr lang="pt-br" dirty="0"/>
              <a:t> retornados.</a:t>
            </a:r>
          </a:p>
          <a:p>
            <a:pPr marL="171450" indent="-171450" rtl="0">
              <a:buFont typeface="Arial" panose="020B0604020202020204" pitchFamily="34" charset="0"/>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exemplo de código Python mostrado neste slide usa o método </a:t>
            </a:r>
            <a:r>
              <a:rPr lang="pt-br" b="1" dirty="0"/>
              <a:t>DynamoDB.Table.scan() </a:t>
            </a:r>
            <a:r>
              <a:rPr lang="pt-br" dirty="0">
                <a:solidFill>
                  <a:srgbClr val="000000"/>
                </a:solidFill>
              </a:rPr>
              <a:t>para recuperar</a:t>
            </a:r>
            <a:r>
              <a:rPr lang="pt-br" dirty="0"/>
              <a:t> todos os </a:t>
            </a:r>
            <a:r>
              <a:rPr lang="pt-br" b="1" dirty="0">
                <a:solidFill>
                  <a:srgbClr val="000000"/>
                </a:solidFill>
              </a:rPr>
              <a:t>users</a:t>
            </a:r>
            <a:r>
              <a:rPr lang="pt-br" dirty="0"/>
              <a:t> cuja idade é menor que 27 anos.</a:t>
            </a:r>
            <a:endParaRPr lang="en-US" baseline="0" dirty="0"/>
          </a:p>
          <a:p>
            <a:pPr rtl="0"/>
            <a:endParaRPr lang="en-US" baseline="0" dirty="0"/>
          </a:p>
          <a:p>
            <a:pPr rtl="0"/>
            <a:r>
              <a:rPr lang="pt-br" dirty="0"/>
              <a:t>Como a operação de verificação (Scan) lê todos os itens da tabela ou índice, ela é uma operação cara. É mais eficiente executar uma operação de consulta (Query) com a expressão de condição de chave apropriada para retornar somente os dados que sua </a:t>
            </a:r>
            <a:r>
              <a:rPr lang="pt-br" dirty="0">
                <a:solidFill>
                  <a:srgbClr val="000000"/>
                </a:solidFill>
              </a:rPr>
              <a:t>aplicação</a:t>
            </a:r>
            <a:r>
              <a:rPr lang="pt-br" dirty="0"/>
              <a:t> realmente precisa.  Se você precisar fazer uma verificação, execute uma verificação (scan) paralela quando possível. </a:t>
            </a:r>
            <a:endParaRPr lang="en-US" baseline="0" dirty="0"/>
          </a:p>
          <a:p>
            <a:pPr rtl="0"/>
            <a:endParaRPr lang="en-US" baseline="0" dirty="0"/>
          </a:p>
          <a:p>
            <a:pPr rtl="0"/>
            <a:r>
              <a:rPr lang="pt-br" dirty="0"/>
              <a:t>Para obter mais informações, consulte:</a:t>
            </a:r>
          </a:p>
          <a:p>
            <a:pPr marL="171450" indent="-171450" defTabSz="457200" rtl="0">
              <a:buFont typeface="Arial" panose="020B0604020202020204" pitchFamily="34" charset="0"/>
              <a:buChar char="•"/>
              <a:defRPr/>
            </a:pPr>
            <a:r>
              <a:rPr lang="pt-br" dirty="0">
                <a:hlinkClick r:id="rId3"/>
              </a:rPr>
              <a:t>https://docs.aws.amazon.com/amazondynamodb/latest/developerguide/Scan.html</a:t>
            </a:r>
          </a:p>
          <a:p>
            <a:pPr marL="171450" indent="-171450" rtl="0">
              <a:buFont typeface="Arial" panose="020B0604020202020204" pitchFamily="34" charset="0"/>
              <a:buChar char="•"/>
            </a:pPr>
            <a:r>
              <a:rPr lang="pt-br" dirty="0">
                <a:hlinkClick r:id="rId4"/>
              </a:rPr>
              <a:t>https://docs.aws.amazon.com/amazondynamodb/latest/developerguide/Scan.html#Scan.ParallelScan</a:t>
            </a:r>
          </a:p>
          <a:p>
            <a:pPr marL="171450" indent="-171450" rtl="0">
              <a:buFont typeface="Arial" panose="020B0604020202020204" pitchFamily="34" charset="0"/>
              <a:buChar char="•"/>
            </a:pPr>
            <a:r>
              <a:rPr lang="pt-br" dirty="0">
                <a:hlinkClick r:id="rId4"/>
              </a:rPr>
              <a:t>http://docs.aws.amazon.com/amazondynamodb/latest/APIReference/API_Scan.html</a:t>
            </a:r>
            <a:r>
              <a:rPr lang="pt-br" dirty="0"/>
              <a:t> </a:t>
            </a:r>
          </a:p>
          <a:p>
            <a:pPr rtl="0"/>
            <a:endParaRPr lang="en-US" dirty="0"/>
          </a:p>
        </p:txBody>
      </p:sp>
    </p:spTree>
    <p:extLst>
      <p:ext uri="{BB962C8B-B14F-4D97-AF65-F5344CB8AC3E}">
        <p14:creationId xmlns:p14="http://schemas.microsoft.com/office/powerpoint/2010/main" val="62823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6650"/>
          </a:xfrm>
        </p:spPr>
        <p:txBody>
          <a:bodyPr rtlCol="0"/>
          <a:lstStyle/>
          <a:p>
            <a:pPr rtl="0"/>
            <a:r>
              <a:rPr lang="pt-br" dirty="0"/>
              <a:t>Um nome de atributo de expressão é um placeholder (espaço reservado) que você usa em uma expressão, como uma alternativa ao nome de atributo real. Um nome de atributo de expressão deve começar com um sinal numérico (#), seguido por um caractere alfabético e, em seguida, por zero ou mais caracteres alfanuméricos. Você pode usar um nome de atributo de expressão quando o nome do atributo entrar em conflito com uma </a:t>
            </a:r>
            <a:r>
              <a:rPr lang="pt-br" dirty="0">
                <a:solidFill>
                  <a:srgbClr val="000000"/>
                </a:solidFill>
              </a:rPr>
              <a:t>palavra reservada do DynamoDB</a:t>
            </a:r>
            <a:r>
              <a:rPr lang="pt-br" dirty="0"/>
              <a:t> (como BACKUP).</a:t>
            </a:r>
            <a:endParaRPr lang="en-US" dirty="0"/>
          </a:p>
          <a:p>
            <a:pPr rtl="0"/>
            <a:endParaRPr lang="en-US" dirty="0"/>
          </a:p>
          <a:p>
            <a:pPr rtl="0"/>
            <a:r>
              <a:rPr lang="pt-br" dirty="0"/>
              <a:t>Para obter mais informações sobre</a:t>
            </a:r>
            <a:r>
              <a:rPr lang="pt-br" dirty="0">
                <a:solidFill>
                  <a:srgbClr val="000000"/>
                </a:solidFill>
              </a:rPr>
              <a:t> palavras reservadas do DynamoDB</a:t>
            </a:r>
            <a:r>
              <a:rPr lang="pt-br" dirty="0"/>
              <a:t>consulte </a:t>
            </a:r>
            <a:r>
              <a:rPr lang="pt-br" dirty="0">
                <a:hlinkClick r:id="rId3"/>
              </a:rPr>
              <a:t>http://docs.aws.amazon.com/amazondynamodb/latest/developerguide/ReservedWords.html</a:t>
            </a:r>
            <a:r>
              <a:rPr lang="pt-br" dirty="0"/>
              <a:t>.</a:t>
            </a:r>
          </a:p>
          <a:p>
            <a:pPr rtl="0"/>
            <a:endParaRPr lang="en-US" dirty="0"/>
          </a:p>
          <a:p>
            <a:pPr rtl="0"/>
            <a:r>
              <a:rPr lang="pt-br" dirty="0"/>
              <a:t>Valores de atributo de expressão são substitutos para os valores reais que você deseja comparar (valores que você pode não conhecer até o</a:t>
            </a:r>
            <a:r>
              <a:rPr lang="pt-br" dirty="0">
                <a:solidFill>
                  <a:srgbClr val="000000"/>
                </a:solidFill>
              </a:rPr>
              <a:t> tempo de execução</a:t>
            </a:r>
            <a:r>
              <a:rPr lang="pt-br" dirty="0"/>
              <a:t>). Um valor de atributo de expressão deve começar com dois pontos (:), seguido por um caractere alfabético e, em seguida, por zero ou mais caracteres alfanuméricos.</a:t>
            </a:r>
          </a:p>
          <a:p>
            <a:pPr rtl="0"/>
            <a:endParaRPr lang="en-US" dirty="0"/>
          </a:p>
          <a:p>
            <a:pPr rtl="0"/>
            <a:r>
              <a:rPr lang="pt-br" dirty="0"/>
              <a:t>Você pode usar placeholders (espaços reservados) de nome e valor de atributo de expressão em todos os </a:t>
            </a:r>
            <a:r>
              <a:rPr lang="pt-br" dirty="0">
                <a:solidFill>
                  <a:srgbClr val="000000"/>
                </a:solidFill>
              </a:rPr>
              <a:t>tipos</a:t>
            </a:r>
            <a:r>
              <a:rPr lang="pt-br" dirty="0"/>
              <a:t> de expressões, como expressões de condição de chave, expressões de filtro e expressões de projeção.</a:t>
            </a:r>
            <a:endParaRPr lang="en-US" dirty="0"/>
          </a:p>
          <a:p>
            <a:pPr rtl="0"/>
            <a:endParaRPr lang="en-US" dirty="0"/>
          </a:p>
          <a:p>
            <a:pPr rtl="0"/>
            <a:r>
              <a:rPr lang="pt-br" dirty="0"/>
              <a:t>No exemplo de código Python mostrado neste slide:</a:t>
            </a:r>
          </a:p>
          <a:p>
            <a:pPr marL="171450" indent="-171450" rtl="0">
              <a:buFont typeface="Arial" panose="020B0604020202020204" pitchFamily="34" charset="0"/>
              <a:buChar char="•"/>
            </a:pPr>
            <a:r>
              <a:rPr lang="pt-br" dirty="0"/>
              <a:t>O nome </a:t>
            </a:r>
            <a:r>
              <a:rPr lang="pt-br" b="1" dirty="0"/>
              <a:t>#P</a:t>
            </a:r>
            <a:r>
              <a:rPr lang="pt-br" dirty="0"/>
              <a:t> é um placeholder para um atributo chamado </a:t>
            </a:r>
            <a:r>
              <a:rPr lang="pt-br" b="1" dirty="0">
                <a:solidFill>
                  <a:srgbClr val="000000"/>
                </a:solidFill>
              </a:rPr>
              <a:t>Percentile</a:t>
            </a:r>
            <a:r>
              <a:rPr lang="pt-br" dirty="0">
                <a:solidFill>
                  <a:srgbClr val="000000"/>
                </a:solidFill>
              </a:rPr>
              <a:t>, que</a:t>
            </a:r>
            <a:r>
              <a:rPr lang="pt-br" dirty="0"/>
              <a:t> não pode ser usado em uma expressão porque é uma </a:t>
            </a:r>
            <a:r>
              <a:rPr lang="pt-br" dirty="0">
                <a:solidFill>
                  <a:srgbClr val="000000"/>
                </a:solidFill>
              </a:rPr>
              <a:t>palavra reservada</a:t>
            </a:r>
            <a:r>
              <a:rPr lang="pt-br" dirty="0"/>
              <a:t> do DynamoDB.</a:t>
            </a:r>
          </a:p>
          <a:p>
            <a:pPr marL="171450" indent="-171450" rtl="0">
              <a:buFont typeface="Arial" panose="020B0604020202020204" pitchFamily="34" charset="0"/>
              <a:buChar char="•"/>
            </a:pPr>
            <a:r>
              <a:rPr lang="pt-br" dirty="0">
                <a:solidFill>
                  <a:srgbClr val="000000"/>
                </a:solidFill>
              </a:rPr>
              <a:t>O nome </a:t>
            </a:r>
            <a:r>
              <a:rPr lang="pt-br" b="1" dirty="0">
                <a:solidFill>
                  <a:srgbClr val="000000"/>
                </a:solidFill>
              </a:rPr>
              <a:t>:val2</a:t>
            </a:r>
            <a:r>
              <a:rPr lang="pt-br" b="1" dirty="0"/>
              <a:t> </a:t>
            </a:r>
            <a:r>
              <a:rPr lang="pt-br" dirty="0"/>
              <a:t> </a:t>
            </a:r>
            <a:r>
              <a:rPr lang="pt-br" b="1" dirty="0"/>
              <a:t>é um placeholder para o valor literal </a:t>
            </a:r>
            <a:r>
              <a:rPr lang="pt-br" dirty="0"/>
              <a:t>95.</a:t>
            </a:r>
          </a:p>
          <a:p>
            <a:pPr rtl="0"/>
            <a:endParaRPr lang="en-US" dirty="0"/>
          </a:p>
          <a:p>
            <a:pPr rtl="0"/>
            <a:r>
              <a:rPr lang="pt-br" dirty="0"/>
              <a:t>Para obter mais informações, consulte:</a:t>
            </a:r>
          </a:p>
          <a:p>
            <a:pPr marL="171450" indent="-171450" rtl="0">
              <a:buFont typeface="Arial" panose="020B0604020202020204" pitchFamily="34" charset="0"/>
              <a:buChar char="•"/>
            </a:pPr>
            <a:r>
              <a:rPr lang="pt-br" dirty="0">
                <a:hlinkClick r:id="rId4"/>
              </a:rPr>
              <a:t>https://docs.aws.amazon.com/amazondynamodb/latest/developerguide/Expressions.ExpressionAttributeNames.html</a:t>
            </a:r>
            <a:endParaRPr lang="en-US" dirty="0"/>
          </a:p>
          <a:p>
            <a:pPr marL="171450" indent="-171450" rtl="0">
              <a:buFont typeface="Arial" panose="020B0604020202020204" pitchFamily="34" charset="0"/>
              <a:buChar char="•"/>
            </a:pPr>
            <a:r>
              <a:rPr lang="pt-br" dirty="0">
                <a:hlinkClick r:id="rId5"/>
              </a:rPr>
              <a:t>https://docs.aws.amazon.com/amazondynamodb/latest/developerguide/Expressions.ExpressionAttributeValues.html</a:t>
            </a:r>
            <a:endParaRPr lang="en-US" dirty="0"/>
          </a:p>
          <a:p>
            <a:pPr rtl="0"/>
            <a:endParaRPr lang="en-US" dirty="0"/>
          </a:p>
        </p:txBody>
      </p:sp>
    </p:spTree>
    <p:extLst>
      <p:ext uri="{BB962C8B-B14F-4D97-AF65-F5344CB8AC3E}">
        <p14:creationId xmlns:p14="http://schemas.microsoft.com/office/powerpoint/2010/main" val="1745920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47037"/>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latin typeface="Amazon Ember" panose="02000000000000000000" pitchFamily="2" charset="0"/>
                <a:ea typeface="Amazon Ember" panose="02000000000000000000" pitchFamily="2" charset="0"/>
              </a:rPr>
              <a:t>Parâmetro</a:t>
            </a:r>
            <a:r>
              <a:rPr lang="pt-br" i="1" dirty="0"/>
              <a:t> </a:t>
            </a:r>
            <a:r>
              <a:rPr lang="pt-br" dirty="0"/>
              <a:t>ConditionExpression: uma condição que deve ser satisfeita para que uma operação de gravação seja executada. </a:t>
            </a:r>
          </a:p>
          <a:p>
            <a:pPr rtl="0"/>
            <a:endParaRPr lang="en-US" dirty="0"/>
          </a:p>
          <a:p>
            <a:pPr rtl="0"/>
            <a:r>
              <a:rPr lang="pt-br" dirty="0">
                <a:solidFill>
                  <a:srgbClr val="000000"/>
                </a:solidFill>
              </a:rPr>
              <a:t>Assim</a:t>
            </a:r>
            <a:r>
              <a:rPr lang="pt-br" dirty="0"/>
              <a:t> como você especifica condições ao consultar informações de uma tabela, você pode especificar que uma operação de gravação deve ser executada somente se uma determinada condição for verdadeira.</a:t>
            </a:r>
          </a:p>
          <a:p>
            <a:pPr rtl="0"/>
            <a:endParaRPr lang="en-US" baseline="0" dirty="0"/>
          </a:p>
          <a:p>
            <a:pPr rtl="0"/>
            <a:r>
              <a:rPr lang="pt-br" dirty="0"/>
              <a:t>No exemplo mostrado, o atributo </a:t>
            </a:r>
            <a:r>
              <a:rPr lang="pt-br" dirty="0">
                <a:latin typeface="Lucida Console" panose="020B0609040504020204" pitchFamily="49" charset="0"/>
              </a:rPr>
              <a:t>accountLocked</a:t>
            </a:r>
            <a:r>
              <a:rPr lang="pt-br" dirty="0"/>
              <a:t> na tabela</a:t>
            </a:r>
            <a:r>
              <a:rPr lang="pt-br" dirty="0">
                <a:latin typeface="Lucida Console" panose="020B0609040504020204" pitchFamily="49" charset="0"/>
              </a:rPr>
              <a:t>AccountStatus</a:t>
            </a:r>
            <a:r>
              <a:rPr lang="pt-br" dirty="0"/>
              <a:t> poderá ser definido como </a:t>
            </a:r>
            <a:r>
              <a:rPr lang="pt-br" dirty="0">
                <a:latin typeface="Courier New" panose="02070309020205020404" pitchFamily="49" charset="0"/>
                <a:cs typeface="Courier New" panose="02070309020205020404" pitchFamily="49" charset="0"/>
              </a:rPr>
              <a:t>N</a:t>
            </a:r>
            <a:r>
              <a:rPr lang="pt-br" dirty="0"/>
              <a:t> somente se a última tentativa de início de sessão com falha tiver sido mais de 24 horas antes.</a:t>
            </a:r>
          </a:p>
          <a:p>
            <a:pPr rtl="0"/>
            <a:endParaRPr lang="en-US" baseline="0" dirty="0"/>
          </a:p>
          <a:p>
            <a:pPr rtl="0"/>
            <a:r>
              <a:rPr lang="pt-br" dirty="0"/>
              <a:t>Você pode fazer comparações com operadores de comparação, usar operadores lógicos e usar funções para verificar a existência e os valores de atributos específicos.</a:t>
            </a:r>
          </a:p>
          <a:p>
            <a:pPr rtl="0"/>
            <a:endParaRPr lang="en-US" baseline="0" dirty="0"/>
          </a:p>
          <a:p>
            <a:pPr rtl="0"/>
            <a:r>
              <a:rPr lang="pt-br" dirty="0"/>
              <a:t>Para obter mais informações sobre como executar gravações condicionais, consulte </a:t>
            </a:r>
          </a:p>
          <a:p>
            <a:pPr rtl="0"/>
            <a:r>
              <a:rPr lang="pt-br" dirty="0">
                <a:hlinkClick r:id="rId3"/>
              </a:rPr>
              <a:t>https://docs.aws.amazon.com/amazondynamodb/latest/developerguide/Expressions.ConditionExpressions.html.</a:t>
            </a:r>
          </a:p>
          <a:p>
            <a:pPr rtl="0"/>
            <a:endParaRPr lang="en-US" baseline="0" dirty="0"/>
          </a:p>
        </p:txBody>
      </p:sp>
    </p:spTree>
    <p:extLst>
      <p:ext uri="{BB962C8B-B14F-4D97-AF65-F5344CB8AC3E}">
        <p14:creationId xmlns:p14="http://schemas.microsoft.com/office/powerpoint/2010/main" val="2841266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dirty="0"/>
              <a:t>O número de itens retornados por uma operação de consulta (query) ou verificação (scan) é afetado por dois fatores:</a:t>
            </a:r>
          </a:p>
          <a:p>
            <a:pPr marL="171450" indent="-171450" rtl="0">
              <a:buFont typeface="Arial" panose="020B0604020202020204" pitchFamily="34" charset="0"/>
              <a:buChar char="•"/>
            </a:pPr>
            <a:r>
              <a:rPr lang="pt-br" dirty="0"/>
              <a:t>O limite de paginação padrão de 1 MB de dados</a:t>
            </a:r>
          </a:p>
          <a:p>
            <a:pPr marL="171450" indent="-171450" rtl="0">
              <a:buFont typeface="Arial" panose="020B0604020202020204" pitchFamily="34" charset="0"/>
              <a:buChar char="•"/>
            </a:pPr>
            <a:r>
              <a:rPr lang="pt-br" dirty="0"/>
              <a:t>O valor do parâmetro Limit</a:t>
            </a:r>
          </a:p>
          <a:p>
            <a:pPr rtl="0"/>
            <a:endParaRPr lang="en-US" baseline="0" dirty="0"/>
          </a:p>
          <a:p>
            <a:pPr rtl="0"/>
            <a:r>
              <a:rPr lang="pt-br" dirty="0">
                <a:solidFill>
                  <a:srgbClr val="000000"/>
                </a:solidFill>
              </a:rPr>
              <a:t>O DynamoDB</a:t>
            </a:r>
            <a:r>
              <a:rPr lang="pt-br" dirty="0"/>
              <a:t> pagina os resultados retornados pelas operações Query e Scan. Os resultados são divididos em “páginas” de dados com 1 MB de tamanho (ou menos). Uma </a:t>
            </a:r>
            <a:r>
              <a:rPr lang="pt-br" dirty="0">
                <a:solidFill>
                  <a:srgbClr val="000000"/>
                </a:solidFill>
              </a:rPr>
              <a:t>aplicação</a:t>
            </a:r>
            <a:r>
              <a:rPr lang="pt-br" dirty="0"/>
              <a:t> pode processar a primeira página de resultados e, em seguida, a segunda página, e assim por diante. Uma única Query</a:t>
            </a:r>
            <a:r>
              <a:rPr lang="pt-br" dirty="0">
                <a:solidFill>
                  <a:srgbClr val="000000"/>
                </a:solidFill>
              </a:rPr>
              <a:t> retornará</a:t>
            </a:r>
            <a:r>
              <a:rPr lang="pt-br" dirty="0"/>
              <a:t> apenas</a:t>
            </a:r>
            <a:r>
              <a:rPr lang="pt-br" dirty="0">
                <a:solidFill>
                  <a:srgbClr val="000000"/>
                </a:solidFill>
              </a:rPr>
              <a:t> um conjunto</a:t>
            </a:r>
            <a:r>
              <a:rPr lang="pt-br" dirty="0"/>
              <a:t> de resultados que estejam dentro do </a:t>
            </a:r>
            <a:r>
              <a:rPr lang="pt-br" dirty="0">
                <a:solidFill>
                  <a:srgbClr val="000000"/>
                </a:solidFill>
              </a:rPr>
              <a:t>limite de tamanho </a:t>
            </a:r>
            <a:r>
              <a:rPr lang="pt-br" dirty="0"/>
              <a:t>de 1 MB.</a:t>
            </a:r>
          </a:p>
          <a:p>
            <a:pPr rtl="0"/>
            <a:endParaRPr lang="en-US" dirty="0"/>
          </a:p>
          <a:p>
            <a:pPr rtl="0"/>
            <a:r>
              <a:rPr lang="pt-br" dirty="0"/>
              <a:t>As operações Query e Scan também </a:t>
            </a:r>
            <a:r>
              <a:rPr lang="pt-br" dirty="0">
                <a:solidFill>
                  <a:srgbClr val="000000"/>
                </a:solidFill>
              </a:rPr>
              <a:t>permitem</a:t>
            </a:r>
            <a:r>
              <a:rPr lang="pt-br" dirty="0"/>
              <a:t> limitar o número de itens que são retornados no resultado. Para fazer isso, defina o parâmetro Limit com o número máximo de itens que você deseja. </a:t>
            </a:r>
          </a:p>
          <a:p>
            <a:pPr rtl="0"/>
            <a:endParaRPr lang="en-US" dirty="0"/>
          </a:p>
          <a:p>
            <a:pPr rtl="0"/>
            <a:r>
              <a:rPr lang="pt-br" dirty="0"/>
              <a:t>Juntos, ambos os fatores afetam o número de itens retornados da seguinte forma:</a:t>
            </a:r>
          </a:p>
          <a:p>
            <a:pPr marL="171450" indent="-171450" rtl="0">
              <a:buFont typeface="Arial" panose="020B0604020202020204" pitchFamily="34" charset="0"/>
              <a:buChar char="•"/>
            </a:pPr>
            <a:r>
              <a:rPr lang="pt-br" dirty="0">
                <a:solidFill>
                  <a:srgbClr val="000000"/>
                </a:solidFill>
              </a:rPr>
              <a:t>Se</a:t>
            </a:r>
            <a:r>
              <a:rPr lang="pt-br" dirty="0"/>
              <a:t> </a:t>
            </a:r>
            <a:r>
              <a:rPr lang="pt-br" dirty="0">
                <a:solidFill>
                  <a:srgbClr val="000000"/>
                </a:solidFill>
              </a:rPr>
              <a:t> </a:t>
            </a:r>
            <a:r>
              <a:rPr lang="pt-br" dirty="0"/>
              <a:t>o DynamoDB</a:t>
            </a:r>
            <a:r>
              <a:rPr lang="pt-br" dirty="0">
                <a:solidFill>
                  <a:srgbClr val="000000"/>
                </a:solidFill>
              </a:rPr>
              <a:t> atingir o </a:t>
            </a:r>
            <a:r>
              <a:rPr lang="pt-br" dirty="0"/>
              <a:t>valor do parâmetro Limit</a:t>
            </a:r>
            <a:r>
              <a:rPr lang="pt-br" dirty="0">
                <a:solidFill>
                  <a:srgbClr val="000000"/>
                </a:solidFill>
              </a:rPr>
              <a:t> durante o processamento dos resultados, ele interromperá a operação e retornará os valores correspondentes até esse ponto, e uma chave no </a:t>
            </a:r>
            <a:r>
              <a:rPr lang="pt-br" dirty="0"/>
              <a:t>parâmetro LastEvaluatedKey</a:t>
            </a:r>
            <a:r>
              <a:rPr lang="pt-br" dirty="0">
                <a:solidFill>
                  <a:srgbClr val="000000"/>
                </a:solidFill>
              </a:rPr>
              <a:t> para aplicar em uma </a:t>
            </a:r>
            <a:r>
              <a:rPr lang="pt-br" dirty="0"/>
              <a:t>operação subsequente.  Isso </a:t>
            </a:r>
            <a:r>
              <a:rPr lang="pt-br" dirty="0">
                <a:solidFill>
                  <a:srgbClr val="000000"/>
                </a:solidFill>
              </a:rPr>
              <a:t>permite</a:t>
            </a:r>
            <a:r>
              <a:rPr lang="pt-br" dirty="0"/>
              <a:t> que você </a:t>
            </a:r>
            <a:r>
              <a:rPr lang="pt-br" dirty="0">
                <a:solidFill>
                  <a:srgbClr val="000000"/>
                </a:solidFill>
              </a:rPr>
              <a:t>continue</a:t>
            </a:r>
            <a:r>
              <a:rPr lang="pt-br" dirty="0"/>
              <a:t> de onde </a:t>
            </a:r>
            <a:r>
              <a:rPr lang="pt-br" dirty="0">
                <a:solidFill>
                  <a:srgbClr val="000000"/>
                </a:solidFill>
              </a:rPr>
              <a:t>parou</a:t>
            </a:r>
            <a:r>
              <a:rPr lang="pt-br" dirty="0"/>
              <a:t>. </a:t>
            </a:r>
            <a:r>
              <a:rPr lang="pt-br" dirty="0">
                <a:solidFill>
                  <a:srgbClr val="000000"/>
                </a:solidFill>
              </a:rPr>
              <a:t>Além disso</a:t>
            </a:r>
            <a:r>
              <a:rPr lang="pt-br" dirty="0"/>
              <a:t>, se o tamanho do</a:t>
            </a:r>
            <a:r>
              <a:rPr lang="pt-br" dirty="0">
                <a:solidFill>
                  <a:srgbClr val="000000"/>
                </a:solidFill>
              </a:rPr>
              <a:t>conjunto de dados</a:t>
            </a:r>
            <a:r>
              <a:rPr lang="pt-br" dirty="0"/>
              <a:t>processado </a:t>
            </a:r>
            <a:r>
              <a:rPr lang="pt-br" dirty="0">
                <a:solidFill>
                  <a:srgbClr val="000000"/>
                </a:solidFill>
              </a:rPr>
              <a:t> exceder 1 MB antes </a:t>
            </a:r>
            <a:r>
              <a:rPr lang="pt-br" dirty="0"/>
              <a:t>do DynamoDB</a:t>
            </a:r>
            <a:r>
              <a:rPr lang="pt-br" dirty="0">
                <a:latin typeface="Lucida Console" panose="020B0609040504020204" pitchFamily="49" charset="0"/>
              </a:rPr>
              <a:t> atingir esse limite, ele interromperá a operação e retornará os valores correspondentes</a:t>
            </a:r>
            <a:r>
              <a:rPr lang="pt-br" dirty="0"/>
              <a:t> </a:t>
            </a:r>
            <a:r>
              <a:rPr lang="pt-br" dirty="0">
                <a:solidFill>
                  <a:srgbClr val="000000"/>
                </a:solidFill>
              </a:rPr>
              <a:t> até o limite e uma chave </a:t>
            </a:r>
            <a:r>
              <a:rPr lang="pt-br" dirty="0"/>
              <a:t>no parâmetro LastEvaluatedKey.</a:t>
            </a:r>
          </a:p>
          <a:p>
            <a:pPr marL="171450" indent="-171450" rtl="0">
              <a:buFont typeface="Arial" panose="020B0604020202020204" pitchFamily="34" charset="0"/>
              <a:buChar char="•"/>
            </a:pPr>
            <a:r>
              <a:rPr lang="pt-br" dirty="0">
                <a:solidFill>
                  <a:srgbClr val="000000"/>
                </a:solidFill>
                <a:cs typeface="Arial" panose="020B0604020202020204" pitchFamily="34" charset="0"/>
              </a:rPr>
              <a:t>O DynamoDB</a:t>
            </a:r>
            <a:r>
              <a:rPr lang="pt-br" dirty="0">
                <a:cs typeface="Arial" panose="020B0604020202020204" pitchFamily="34" charset="0"/>
              </a:rPr>
              <a:t> retorna um valor </a:t>
            </a:r>
            <a:r>
              <a:rPr lang="pt-br" dirty="0">
                <a:latin typeface="Lucida Console" panose="020B0609040504020204" pitchFamily="49" charset="0"/>
              </a:rPr>
              <a:t>LastEvaluatedKey</a:t>
            </a:r>
            <a:r>
              <a:rPr lang="pt-br" dirty="0">
                <a:latin typeface="Arial" panose="020B0604020202020204" pitchFamily="34" charset="0"/>
                <a:cs typeface="Arial" panose="020B0604020202020204" pitchFamily="34" charset="0"/>
              </a:rPr>
              <a:t> </a:t>
            </a:r>
            <a:r>
              <a:rPr lang="pt-br" dirty="0">
                <a:cs typeface="Arial" panose="020B0604020202020204" pitchFamily="34" charset="0"/>
              </a:rPr>
              <a:t> se a operação não retornar todos os itens correspondentes na tabela. Para recuperar todos os itens correspondentes de uma tabela, use o valor </a:t>
            </a:r>
            <a:r>
              <a:rPr lang="pt-br" dirty="0">
                <a:latin typeface="Lucida Console" panose="020B0609040504020204" pitchFamily="49" charset="0"/>
              </a:rPr>
              <a:t>LastEvaluatedKey</a:t>
            </a:r>
            <a:r>
              <a:rPr lang="pt-br" dirty="0">
                <a:latin typeface="Arial" panose="020B0604020202020204" pitchFamily="34" charset="0"/>
                <a:cs typeface="Arial" panose="020B0604020202020204" pitchFamily="34" charset="0"/>
              </a:rPr>
              <a:t> </a:t>
            </a:r>
            <a:r>
              <a:rPr lang="pt-br" dirty="0">
                <a:cs typeface="Arial" panose="020B0604020202020204" pitchFamily="34" charset="0"/>
              </a:rPr>
              <a:t> </a:t>
            </a:r>
            <a:r>
              <a:rPr lang="pt-br" dirty="0">
                <a:latin typeface="Lucida Console" panose="020B0609040504020204" pitchFamily="49" charset="0"/>
              </a:rPr>
              <a:t>da solicitação anterior como o valor </a:t>
            </a:r>
            <a:r>
              <a:rPr lang="pt-br" dirty="0">
                <a:latin typeface="Arial" panose="020B0604020202020204" pitchFamily="34" charset="0"/>
                <a:cs typeface="Arial" panose="020B0604020202020204" pitchFamily="34" charset="0"/>
              </a:rPr>
              <a:t> </a:t>
            </a:r>
            <a:r>
              <a:rPr lang="pt-br" dirty="0">
                <a:cs typeface="Arial" panose="020B0604020202020204" pitchFamily="34" charset="0"/>
              </a:rPr>
              <a:t>ExclusiveStartKey na próxima solicitação. Repita isso até que o valor </a:t>
            </a:r>
            <a:r>
              <a:rPr lang="pt-br" dirty="0">
                <a:latin typeface="Lucida Console" panose="020B0609040504020204" pitchFamily="49" charset="0"/>
              </a:rPr>
              <a:t>LastEvaluatedKey</a:t>
            </a:r>
            <a:r>
              <a:rPr lang="pt-br" dirty="0">
                <a:latin typeface="Arial" panose="020B0604020202020204" pitchFamily="34" charset="0"/>
                <a:cs typeface="Arial" panose="020B0604020202020204" pitchFamily="34" charset="0"/>
              </a:rPr>
              <a:t> </a:t>
            </a:r>
            <a:r>
              <a:rPr lang="pt-br" dirty="0">
                <a:cs typeface="Arial" panose="020B0604020202020204" pitchFamily="34" charset="0"/>
              </a:rPr>
              <a:t> seja nulo. Um valor nulo implica que não há mais resultados.</a:t>
            </a:r>
          </a:p>
          <a:p>
            <a:pPr rtl="0"/>
            <a:endParaRPr lang="en-US" baseline="0" dirty="0">
              <a:latin typeface="Arial" panose="020B0604020202020204" pitchFamily="34" charset="0"/>
              <a:cs typeface="Arial" panose="020B0604020202020204" pitchFamily="34" charset="0"/>
            </a:endParaRPr>
          </a:p>
          <a:p>
            <a:pPr defTabSz="457200" rtl="0">
              <a:defRPr/>
            </a:pPr>
            <a:r>
              <a:rPr lang="pt-br" dirty="0"/>
              <a:t>Para obter mais informações, consulte: </a:t>
            </a:r>
          </a:p>
          <a:p>
            <a:pPr marL="171450" indent="-171450" defTabSz="457200" rtl="0">
              <a:buFont typeface="Arial" panose="020B0604020202020204" pitchFamily="34" charset="0"/>
              <a:buChar char="•"/>
              <a:defRPr/>
            </a:pPr>
            <a:r>
              <a:rPr lang="pt-br" dirty="0">
                <a:hlinkClick r:id="rId3"/>
              </a:rPr>
              <a:t>https://docs.aws.amazon.com/amazondynamodb/latest/developerguide/Query.html#Query.Limit</a:t>
            </a:r>
          </a:p>
          <a:p>
            <a:pPr marL="171450" indent="-171450" defTabSz="457200" rtl="0">
              <a:buFont typeface="Arial" panose="020B0604020202020204" pitchFamily="34" charset="0"/>
              <a:buChar char="•"/>
              <a:defRPr/>
            </a:pPr>
            <a:r>
              <a:rPr lang="pt-br" dirty="0">
                <a:hlinkClick r:id="rId3"/>
              </a:rPr>
              <a:t>https://docs.aws.amazon.com/amazondynamodb/latest/developerguide/Query.html#Query.Pagination</a:t>
            </a:r>
            <a:endParaRPr lang="en-US" dirty="0"/>
          </a:p>
        </p:txBody>
      </p:sp>
    </p:spTree>
    <p:extLst>
      <p:ext uri="{BB962C8B-B14F-4D97-AF65-F5344CB8AC3E}">
        <p14:creationId xmlns:p14="http://schemas.microsoft.com/office/powerpoint/2010/main" val="3074016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19550"/>
          </a:xfrm>
        </p:spPr>
        <p:txBody>
          <a:bodyPr rtlCol="0"/>
          <a:lstStyle/>
          <a:p>
            <a:pPr rtl="0"/>
            <a:r>
              <a:rPr lang="pt-br" dirty="0"/>
              <a:t>Você pode recuperar ou gravar dados </a:t>
            </a:r>
            <a:r>
              <a:rPr lang="pt-br" dirty="0">
                <a:solidFill>
                  <a:srgbClr val="000000"/>
                </a:solidFill>
              </a:rPr>
              <a:t>no DynamoDB</a:t>
            </a:r>
            <a:r>
              <a:rPr lang="pt-br" dirty="0"/>
              <a:t> em lotes.</a:t>
            </a:r>
          </a:p>
          <a:p>
            <a:pPr rtl="0"/>
            <a:r>
              <a:rPr lang="pt-br" dirty="0"/>
              <a:t>Vantagens:</a:t>
            </a:r>
          </a:p>
          <a:p>
            <a:pPr marL="171450" indent="-171450" rtl="0">
              <a:buFont typeface="Arial" panose="020B0604020202020204" pitchFamily="34" charset="0"/>
              <a:buChar char="•"/>
            </a:pPr>
            <a:r>
              <a:rPr lang="pt-br" dirty="0"/>
              <a:t>Atinja </a:t>
            </a:r>
            <a:r>
              <a:rPr lang="pt-br" dirty="0">
                <a:solidFill>
                  <a:srgbClr val="000000"/>
                </a:solidFill>
              </a:rPr>
              <a:t>maior taxa de transferência (throughput)</a:t>
            </a:r>
            <a:r>
              <a:rPr lang="pt-br" dirty="0"/>
              <a:t> ao gravar, excluir ou substituir vários itens em uma única solicitação.</a:t>
            </a:r>
          </a:p>
          <a:p>
            <a:pPr marL="171450" indent="-171450" rtl="0">
              <a:buFont typeface="Arial" panose="020B0604020202020204" pitchFamily="34" charset="0"/>
              <a:buChar char="•"/>
            </a:pPr>
            <a:r>
              <a:rPr lang="pt-br" dirty="0"/>
              <a:t>Aproveite o paralelismo sem precisar gerenciar vários threads por conta própria. Atinja latências médias mais baixas, em comparação com o uso de operações únicas de</a:t>
            </a:r>
            <a:r>
              <a:rPr lang="pt-br" dirty="0">
                <a:latin typeface="Lucida Console" panose="020B0609040504020204" pitchFamily="49" charset="0"/>
              </a:rPr>
              <a:t>PutItem</a:t>
            </a:r>
            <a:r>
              <a:rPr lang="pt-br" dirty="0"/>
              <a:t> ou </a:t>
            </a:r>
            <a:r>
              <a:rPr lang="pt-br" dirty="0">
                <a:latin typeface="Lucida Console" panose="020B0609040504020204" pitchFamily="49" charset="0"/>
              </a:rPr>
              <a:t>DeleteItem</a:t>
            </a:r>
            <a:r>
              <a:rPr lang="pt-br" dirty="0"/>
              <a:t> ao gravar, excluir ou substituir vários itens.</a:t>
            </a:r>
            <a:r>
              <a:rPr lang="en-US" dirty="0"/>
              <a:t/>
            </a:r>
            <a:br>
              <a:rPr lang="en-US" dirty="0"/>
            </a:br>
            <a:endParaRPr lang="en-US" dirty="0"/>
          </a:p>
          <a:p>
            <a:pPr marL="0" indent="0" rtl="0">
              <a:buFont typeface="Arial" panose="020B0604020202020204" pitchFamily="34" charset="0"/>
              <a:buNone/>
            </a:pPr>
            <a:r>
              <a:rPr lang="pt-br" dirty="0"/>
              <a:t>Itens com falha</a:t>
            </a:r>
            <a:endParaRPr lang="en-US" dirty="0"/>
          </a:p>
          <a:p>
            <a:pPr rtl="0"/>
            <a:r>
              <a:rPr lang="pt-br" dirty="0"/>
              <a:t>As operações individuais de </a:t>
            </a:r>
            <a:r>
              <a:rPr lang="pt-br" dirty="0">
                <a:latin typeface="Lucida Console" panose="020B0609040504020204" pitchFamily="49" charset="0"/>
              </a:rPr>
              <a:t>PutItem</a:t>
            </a:r>
            <a:r>
              <a:rPr lang="pt-br" dirty="0"/>
              <a:t> e </a:t>
            </a:r>
            <a:r>
              <a:rPr lang="pt-br" dirty="0">
                <a:latin typeface="Lucida Console" panose="020B0609040504020204" pitchFamily="49" charset="0"/>
              </a:rPr>
              <a:t>DeleteItem</a:t>
            </a:r>
            <a:r>
              <a:rPr lang="pt-br" dirty="0"/>
              <a:t> especificadas em </a:t>
            </a:r>
            <a:r>
              <a:rPr lang="pt-br" dirty="0">
                <a:latin typeface="Lucida Console" panose="020B0609040504020204" pitchFamily="49" charset="0"/>
              </a:rPr>
              <a:t>BatchWriteItem</a:t>
            </a:r>
            <a:r>
              <a:rPr lang="pt-br" dirty="0"/>
              <a:t> são atômicas; contudo </a:t>
            </a:r>
            <a:r>
              <a:rPr lang="pt-br" dirty="0">
                <a:latin typeface="Lucida Console" panose="020B0609040504020204" pitchFamily="49" charset="0"/>
              </a:rPr>
              <a:t>BatchWriteItem</a:t>
            </a:r>
            <a:r>
              <a:rPr lang="pt-br" dirty="0"/>
              <a:t> não é. Se qualquer operação solicitada falhar porque a taxa de transferência (throughput) provisionada da tabela se exceder ou ocorrer uma falha de processamento interno, as operações com falha são retornadas no parâmetro de resposta </a:t>
            </a:r>
            <a:r>
              <a:rPr lang="pt-br" dirty="0">
                <a:latin typeface="Lucida Console" panose="020B0609040504020204" pitchFamily="49" charset="0"/>
              </a:rPr>
              <a:t>UnprocessedItems</a:t>
            </a:r>
            <a:r>
              <a:rPr lang="pt-br" dirty="0"/>
              <a:t>. Você pode investigar e, se preferir, reenviar as solicitações. Geralmente, você chamaria </a:t>
            </a:r>
            <a:r>
              <a:rPr lang="pt-br" dirty="0">
                <a:latin typeface="Lucida Console" panose="020B0609040504020204" pitchFamily="49" charset="0"/>
              </a:rPr>
              <a:t>BatchWriteItem</a:t>
            </a:r>
            <a:r>
              <a:rPr lang="pt-br" dirty="0"/>
              <a:t> em um loop. Cada iteração verificaria se há itens não processados e enviaria uma nova solicitação </a:t>
            </a:r>
            <a:r>
              <a:rPr lang="pt-br" dirty="0">
                <a:latin typeface="Lucida Console" panose="020B0609040504020204" pitchFamily="49" charset="0"/>
              </a:rPr>
              <a:t>BatchWriteItem</a:t>
            </a:r>
            <a:r>
              <a:rPr lang="pt-br" dirty="0"/>
              <a:t> com esses itens não processados até que todos os itens tenham sido processados. </a:t>
            </a:r>
          </a:p>
          <a:p>
            <a:pPr rtl="0"/>
            <a:r>
              <a:rPr lang="pt-br" dirty="0"/>
              <a:t>Se </a:t>
            </a:r>
            <a:r>
              <a:rPr lang="pt-br" i="1" dirty="0"/>
              <a:t>none (nenhum)</a:t>
            </a:r>
            <a:r>
              <a:rPr lang="pt-br" dirty="0"/>
              <a:t> dos itens puder ser processado devido à taxa de transferência provisionada insuficiente em todas as tabelas na solicitação, o </a:t>
            </a:r>
            <a:r>
              <a:rPr lang="pt-br" dirty="0">
                <a:latin typeface="Lucida Console" panose="020B0609040504020204" pitchFamily="49" charset="0"/>
              </a:rPr>
              <a:t>BatchWriteItem</a:t>
            </a:r>
            <a:r>
              <a:rPr lang="pt-br" dirty="0"/>
              <a:t> retornará um </a:t>
            </a:r>
            <a:r>
              <a:rPr lang="pt-br" dirty="0">
                <a:latin typeface="Lucida Console" panose="020B0609040504020204" pitchFamily="49" charset="0"/>
              </a:rPr>
              <a:t>ProvisionedThroughputExceedException</a:t>
            </a:r>
            <a:r>
              <a:rPr lang="pt-br" dirty="0"/>
              <a:t>. </a:t>
            </a:r>
          </a:p>
          <a:p>
            <a:pPr rtl="0"/>
            <a:endParaRPr lang="en-US" dirty="0"/>
          </a:p>
          <a:p>
            <a:pPr rtl="0"/>
            <a:r>
              <a:rPr lang="pt-br" dirty="0"/>
              <a:t>Para obter mais informações, consulte:</a:t>
            </a:r>
            <a:endParaRPr lang="en-US"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Working with </a:t>
            </a:r>
            <a:r>
              <a:rPr lang="pt-br" dirty="0">
                <a:solidFill>
                  <a:srgbClr val="000000"/>
                </a:solidFill>
              </a:rPr>
              <a:t>Items</a:t>
            </a:r>
            <a:r>
              <a:rPr lang="pt-br" dirty="0"/>
              <a:t> (Trabalhando com itens): </a:t>
            </a:r>
            <a:r>
              <a:rPr lang="pt-br" dirty="0">
                <a:hlinkClick r:id="rId3"/>
              </a:rPr>
              <a:t>http://docs.aws.amazon.com/amazondynamodb/latest/developerguide/WorkingWithItems.html#WorkingWithItems.BatchOperations</a:t>
            </a:r>
            <a:r>
              <a:rPr lang="pt-br" dirty="0"/>
              <a:t> </a:t>
            </a:r>
          </a:p>
          <a:p>
            <a:pPr marL="171450" indent="-171450" rtl="0">
              <a:buFont typeface="Arial" panose="020B0604020202020204" pitchFamily="34" charset="0"/>
              <a:buChar char="•"/>
            </a:pPr>
            <a:r>
              <a:rPr lang="pt-br" dirty="0">
                <a:hlinkClick r:id="rId4"/>
              </a:rPr>
              <a:t>http://docs.aws.amazon.com/amazondynamodb/latest/APIReference/API_BatchGetItem.html</a:t>
            </a:r>
            <a:r>
              <a:rPr lang="pt-br" dirty="0"/>
              <a:t> </a:t>
            </a:r>
          </a:p>
          <a:p>
            <a:pPr marL="171450" indent="-171450" rtl="0">
              <a:buFont typeface="Arial" panose="020B0604020202020204" pitchFamily="34" charset="0"/>
              <a:buChar char="•"/>
            </a:pPr>
            <a:r>
              <a:rPr lang="pt-br" dirty="0">
                <a:hlinkClick r:id="rId5"/>
              </a:rPr>
              <a:t>http://docs.aws.amazon.com/amazondynamodb/latest/APIReference/API_BatchWriteItem.html</a:t>
            </a:r>
            <a:endParaRPr lang="en-US" dirty="0"/>
          </a:p>
        </p:txBody>
      </p:sp>
    </p:spTree>
    <p:extLst>
      <p:ext uri="{BB962C8B-B14F-4D97-AF65-F5344CB8AC3E}">
        <p14:creationId xmlns:p14="http://schemas.microsoft.com/office/powerpoint/2010/main" val="1272840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02050"/>
          </a:xfrm>
        </p:spPr>
        <p:txBody>
          <a:bodyPr rtlCol="0"/>
          <a:lstStyle/>
          <a:p>
            <a:pPr rtl="0"/>
            <a:r>
              <a:rPr lang="pt-br" dirty="0"/>
              <a:t>Novas operações</a:t>
            </a:r>
            <a:r>
              <a:rPr lang="pt-br" dirty="0">
                <a:solidFill>
                  <a:srgbClr val="000000"/>
                </a:solidFill>
              </a:rPr>
              <a:t>do DynamoDB</a:t>
            </a:r>
            <a:r>
              <a:rPr lang="pt-br" dirty="0"/>
              <a:t> foram introduzidas para lidar com transações:</a:t>
            </a:r>
          </a:p>
          <a:p>
            <a:pPr rtl="0"/>
            <a:endParaRPr lang="en-US" dirty="0"/>
          </a:p>
          <a:p>
            <a:pPr rtl="0"/>
            <a:r>
              <a:rPr lang="pt-br" dirty="0"/>
              <a:t>TransactWriteItems, é uma operação em lote que contém um conjunto de gravação, com uma ou mais operações PutItem, UpdateItem e DeleteItem. O TransactWriteItems pode, opcionalmente, verificar condições de pré-requisito que devem ser atendidas antes de se fazer atualizações. Essas condições podem envolver os mesmos itens ou itens diferentes daqueles no conjunto de gravação. Se qualquer condição não for atendida, a transação será rejeitada.</a:t>
            </a:r>
          </a:p>
          <a:p>
            <a:pPr rtl="0"/>
            <a:endParaRPr lang="en-US" dirty="0"/>
          </a:p>
          <a:p>
            <a:pPr rtl="0"/>
            <a:r>
              <a:rPr lang="pt-br" dirty="0"/>
              <a:t>TransactGetItems, uma operação em lote que contém um conjunto de leitura, com uma ou mais operações GetItem. Se uma solicitação TransactGetItems for emitida em um item que faz parte de uma transação de gravação ativa, a transação de leitura será cancelada. Para obter o valor confirmado anteriormente, você pode usar uma leitura padrão.</a:t>
            </a:r>
          </a:p>
          <a:p>
            <a:pPr rtl="0"/>
            <a:endParaRPr lang="en-US" dirty="0"/>
          </a:p>
          <a:p>
            <a:pPr rtl="0"/>
            <a:r>
              <a:rPr lang="pt-br" dirty="0"/>
              <a:t>Não há custo adicional para</a:t>
            </a:r>
            <a:r>
              <a:rPr lang="pt-br" dirty="0">
                <a:solidFill>
                  <a:srgbClr val="000000"/>
                </a:solidFill>
              </a:rPr>
              <a:t> habilitar </a:t>
            </a:r>
            <a:r>
              <a:rPr lang="pt-br" dirty="0"/>
              <a:t>transações para as tabelas do DynamoDB. Você só paga pelas leituras ou gravações que fazem parte de sua transação. </a:t>
            </a:r>
            <a:r>
              <a:rPr lang="pt-br" dirty="0">
                <a:solidFill>
                  <a:srgbClr val="000000"/>
                </a:solidFill>
              </a:rPr>
              <a:t>O DynamoDB</a:t>
            </a:r>
            <a:r>
              <a:rPr lang="pt-br" dirty="0"/>
              <a:t> executa duas leituras ou gravações subjacentes de cada item na transação, uma para preparar a transação e outra para confirmar a transação. </a:t>
            </a:r>
          </a:p>
          <a:p>
            <a:pPr rtl="0"/>
            <a:endParaRPr lang="en-US" dirty="0"/>
          </a:p>
          <a:p>
            <a:pPr rtl="0"/>
            <a:r>
              <a:rPr lang="pt-br" dirty="0"/>
              <a:t>Plano para leituras adicionais e gravações necessárias por</a:t>
            </a:r>
            <a:r>
              <a:rPr lang="pt-br" dirty="0">
                <a:solidFill>
                  <a:srgbClr val="000000"/>
                </a:solidFill>
              </a:rPr>
              <a:t> APIs transacionais</a:t>
            </a:r>
            <a:r>
              <a:rPr lang="pt-br" dirty="0"/>
              <a:t> quando você provisiona capacidade para suas tabelas. Por exemplo, suponha que </a:t>
            </a:r>
            <a:r>
              <a:rPr lang="pt-br" dirty="0">
                <a:solidFill>
                  <a:srgbClr val="000000"/>
                </a:solidFill>
              </a:rPr>
              <a:t>sua aplicação</a:t>
            </a:r>
            <a:r>
              <a:rPr lang="pt-br" dirty="0"/>
              <a:t> execute uma transação</a:t>
            </a:r>
            <a:r>
              <a:rPr lang="pt-br" dirty="0">
                <a:solidFill>
                  <a:srgbClr val="000000"/>
                </a:solidFill>
              </a:rPr>
              <a:t> por</a:t>
            </a:r>
            <a:r>
              <a:rPr lang="pt-br" dirty="0"/>
              <a:t> segundo, e cada transação grave itens de 500 bytes em sua tabela. Cada item requer duas unidades de capacidade de gravação (WCUs): uma para preparar a transação e uma para confirmar a transação. </a:t>
            </a:r>
            <a:r>
              <a:rPr lang="pt-br" dirty="0">
                <a:solidFill>
                  <a:srgbClr val="000000"/>
                </a:solidFill>
              </a:rPr>
              <a:t>Portanto</a:t>
            </a:r>
            <a:r>
              <a:rPr lang="pt-br" dirty="0"/>
              <a:t>, você precisa provisionar seis WCUs na</a:t>
            </a:r>
            <a:r>
              <a:rPr lang="pt-br" dirty="0">
                <a:solidFill>
                  <a:srgbClr val="000000"/>
                </a:solidFill>
              </a:rPr>
              <a:t> tabela. Da mesma forma</a:t>
            </a:r>
            <a:r>
              <a:rPr lang="pt-br" dirty="0"/>
              <a:t>,</a:t>
            </a:r>
            <a:r>
              <a:rPr lang="pt-br" dirty="0">
                <a:solidFill>
                  <a:srgbClr val="000000"/>
                </a:solidFill>
              </a:rPr>
              <a:t> se</a:t>
            </a:r>
            <a:r>
              <a:rPr lang="pt-br" dirty="0"/>
              <a:t> sua</a:t>
            </a:r>
            <a:r>
              <a:rPr lang="pt-br" dirty="0">
                <a:solidFill>
                  <a:srgbClr val="000000"/>
                </a:solidFill>
              </a:rPr>
              <a:t> aplicação</a:t>
            </a:r>
            <a:r>
              <a:rPr lang="pt-br" dirty="0"/>
              <a:t> executa uma transação de leitura </a:t>
            </a:r>
            <a:r>
              <a:rPr lang="pt-br" dirty="0">
                <a:solidFill>
                  <a:srgbClr val="000000"/>
                </a:solidFill>
              </a:rPr>
              <a:t>por</a:t>
            </a:r>
            <a:r>
              <a:rPr lang="pt-br" dirty="0"/>
              <a:t> segundo, e cada transação lê itens de 500 bytes na sua tabela, é preciso prover seis unidades de capacidade de leitura (RCUs)</a:t>
            </a:r>
            <a:r>
              <a:rPr lang="pt-br" dirty="0">
                <a:solidFill>
                  <a:srgbClr val="000000"/>
                </a:solidFill>
              </a:rPr>
              <a:t> na tabela</a:t>
            </a:r>
            <a:r>
              <a:rPr lang="pt-br" dirty="0"/>
              <a:t>. </a:t>
            </a:r>
          </a:p>
          <a:p>
            <a:pPr rtl="0"/>
            <a:endParaRPr lang="en-US" dirty="0"/>
          </a:p>
          <a:p>
            <a:pPr rtl="0"/>
            <a:r>
              <a:rPr lang="pt-br" dirty="0"/>
              <a:t>Leitura de cada item requer dois RCUs: uma para preparar a transação e uma para confirmar a transação. Além disso, o comportamento padrão do SDK é repetir transações </a:t>
            </a:r>
            <a:r>
              <a:rPr lang="pt-br" dirty="0">
                <a:solidFill>
                  <a:srgbClr val="000000"/>
                </a:solidFill>
              </a:rPr>
              <a:t>no caso de</a:t>
            </a:r>
            <a:r>
              <a:rPr lang="pt-br" dirty="0"/>
              <a:t> uma exceção </a:t>
            </a:r>
            <a:r>
              <a:rPr lang="pt-br" dirty="0">
                <a:latin typeface="Lucida Console" panose="020B0609040504020204" pitchFamily="49" charset="0"/>
                <a:cs typeface="Courier New" panose="02070309020205020404" pitchFamily="49" charset="0"/>
              </a:rPr>
              <a:t>TransactionInProgressException</a:t>
            </a:r>
            <a:r>
              <a:rPr lang="pt-br" dirty="0">
                <a:latin typeface="Courier New" panose="02070309020205020404" pitchFamily="49" charset="0"/>
                <a:cs typeface="Courier New" panose="02070309020205020404" pitchFamily="49" charset="0"/>
              </a:rPr>
              <a:t> </a:t>
            </a:r>
            <a:r>
              <a:rPr lang="pt-br" dirty="0"/>
              <a:t>. Planeje-se para as unidades de capacidade de leitura adicional (RCUs) que essas tentativas repetitivas consumem. O mesmo é verdade se você estiver tentando novamente transações em seu código usando um </a:t>
            </a:r>
            <a:r>
              <a:rPr lang="pt-br" dirty="0">
                <a:latin typeface="Lucida Console" panose="020B0609040504020204" pitchFamily="49" charset="0"/>
                <a:cs typeface="Courier New" panose="02070309020205020404" pitchFamily="49" charset="0"/>
              </a:rPr>
              <a:t>ClientRequestToken</a:t>
            </a:r>
            <a:r>
              <a:rPr lang="pt-br" dirty="0"/>
              <a:t>. </a:t>
            </a:r>
          </a:p>
          <a:p>
            <a:pPr rtl="0"/>
            <a:endParaRPr lang="en-US" dirty="0"/>
          </a:p>
          <a:p>
            <a:pPr rtl="0"/>
            <a:endParaRPr lang="en-US" dirty="0"/>
          </a:p>
        </p:txBody>
      </p:sp>
    </p:spTree>
    <p:extLst>
      <p:ext uri="{BB962C8B-B14F-4D97-AF65-F5344CB8AC3E}">
        <p14:creationId xmlns:p14="http://schemas.microsoft.com/office/powerpoint/2010/main" val="2954519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9209591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indent="0" algn="l" defTabSz="457200" rtl="0" eaLnBrk="1" fontAlgn="auto" latinLnBrk="0" hangingPunct="1">
              <a:lnSpc>
                <a:spcPct val="100000"/>
              </a:lnSpc>
              <a:spcBef>
                <a:spcPts val="0"/>
              </a:spcBef>
              <a:spcAft>
                <a:spcPts val="0"/>
              </a:spcAft>
              <a:buClrTx/>
              <a:buSzTx/>
              <a:buFontTx/>
              <a:buNone/>
              <a:tabLst/>
              <a:defRPr/>
            </a:pPr>
            <a:r>
              <a:rPr lang="pt-br" dirty="0"/>
              <a:t>A chave de partição determina a distribuição de dados entre as partições onde os dados são armazenados. O throughput total provisionado para uma tabela é dividido igualmente entre partições.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Ao fazer um grande número de leituras ou gravações consecutivas em um intervalo estreito de chaves de partição, as mesmas partições são acessadas repetidamente (partições quentes). O throughput (taxa de transferência) alocado para as partições restantes permanece não utilizado.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Para obter o máximo de throughput de leitura e gravação, implemente suas operações de leitura e gravação da seguinte forma:</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solidFill>
                  <a:srgbClr val="000000"/>
                </a:solidFill>
              </a:rPr>
              <a:t>Escolha</a:t>
            </a:r>
            <a:r>
              <a:rPr lang="pt-br" dirty="0"/>
              <a:t> a chave de partição cuidadosamente para evitar pontos críticos.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Considere concatenar um número aleatório ou um valor calculado para a chave de partição ao gravar dados para </a:t>
            </a:r>
            <a:r>
              <a:rPr lang="pt-br" dirty="0">
                <a:solidFill>
                  <a:srgbClr val="000000"/>
                </a:solidFill>
              </a:rPr>
              <a:t>garantir</a:t>
            </a:r>
            <a:r>
              <a:rPr lang="pt-br" dirty="0"/>
              <a:t> </a:t>
            </a:r>
            <a:r>
              <a:rPr lang="pt-br" dirty="0">
                <a:solidFill>
                  <a:srgbClr val="000000"/>
                </a:solidFill>
              </a:rPr>
              <a:t> </a:t>
            </a:r>
            <a:r>
              <a:rPr lang="pt-br" dirty="0"/>
              <a:t>a distribuição das chaves de partição. Por exemplo, você pode concatenar a soma dos valores ASCII de cada caractere na chave de partição.</a:t>
            </a:r>
            <a:endParaRPr lang="en-US"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Distribua leituras e gravações em várias partições.</a:t>
            </a:r>
          </a:p>
        </p:txBody>
      </p:sp>
    </p:spTree>
    <p:extLst>
      <p:ext uri="{BB962C8B-B14F-4D97-AF65-F5344CB8AC3E}">
        <p14:creationId xmlns:p14="http://schemas.microsoft.com/office/powerpoint/2010/main" val="4216567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Considere padrões de acesso para seus dados. Por exemplo, você pode ter uma tabela Orders (Pedidos) com uma chave de partição de customer id (ID do cliente) e chave de classificação de timestamp. Sua </a:t>
            </a:r>
            <a:r>
              <a:rPr lang="pt-br">
                <a:solidFill>
                  <a:srgbClr val="000000"/>
                </a:solidFill>
              </a:rPr>
              <a:t>aplicação</a:t>
            </a:r>
            <a:r>
              <a:rPr lang="pt-br"/>
              <a:t> provavelmente acessa os dados de pedidos mais recentes na maior parte do tempo. Ele raramente pode acessar dados sobre pedidos </a:t>
            </a:r>
            <a:r>
              <a:rPr lang="pt-br">
                <a:solidFill>
                  <a:srgbClr val="000000"/>
                </a:solidFill>
              </a:rPr>
              <a:t>antigos</a:t>
            </a:r>
            <a:r>
              <a:rPr lang="pt-br"/>
              <a:t>.</a:t>
            </a:r>
          </a:p>
          <a:p>
            <a:pPr rtl="0"/>
            <a:endParaRPr lang="en-US" baseline="0"/>
          </a:p>
          <a:p>
            <a:pPr rtl="0"/>
            <a:r>
              <a:rPr lang="pt-br"/>
              <a:t>Nesses casos, considere dividir os dados de séries </a:t>
            </a:r>
            <a:r>
              <a:rPr lang="pt-br">
                <a:latin typeface="Lucida Console" panose="020B0609040504020204" pitchFamily="49" charset="0"/>
                <a:cs typeface="Courier New" panose="02070309020205020404" pitchFamily="49" charset="0"/>
              </a:rPr>
              <a:t>temporais em tabelas separadas. Armazene os dados “quentes”</a:t>
            </a:r>
            <a:r>
              <a:rPr lang="pt-br"/>
              <a:t> </a:t>
            </a:r>
            <a:r>
              <a:rPr lang="pt-br">
                <a:solidFill>
                  <a:srgbClr val="000000"/>
                </a:solidFill>
              </a:rPr>
              <a:t>acessados com frequência em uma</a:t>
            </a:r>
            <a:r>
              <a:rPr lang="pt-br"/>
              <a:t> tabela separada com maior throughput. Armazene dados “frios” raramente acessados em tabelas com </a:t>
            </a:r>
            <a:r>
              <a:rPr lang="pt-br">
                <a:solidFill>
                  <a:srgbClr val="000000"/>
                </a:solidFill>
              </a:rPr>
              <a:t>menor throughput</a:t>
            </a:r>
            <a:r>
              <a:rPr lang="pt-br"/>
              <a:t>.</a:t>
            </a:r>
          </a:p>
          <a:p>
            <a:pPr rtl="0"/>
            <a:endParaRPr lang="en-US" baseline="0"/>
          </a:p>
          <a:p>
            <a:pPr rtl="0"/>
            <a:r>
              <a:rPr lang="pt-br"/>
              <a:t>Você pode até mesmo mover os dados </a:t>
            </a:r>
            <a:r>
              <a:rPr lang="pt-br">
                <a:solidFill>
                  <a:srgbClr val="000000"/>
                </a:solidFill>
              </a:rPr>
              <a:t>antigos</a:t>
            </a:r>
            <a:r>
              <a:rPr lang="pt-br"/>
              <a:t> para outras opções de armazenamento, como um bucket do Amazon S3, e excluir a tabela que contém os </a:t>
            </a:r>
            <a:r>
              <a:rPr lang="pt-br">
                <a:solidFill>
                  <a:srgbClr val="000000"/>
                </a:solidFill>
              </a:rPr>
              <a:t> dados </a:t>
            </a:r>
            <a:r>
              <a:rPr lang="pt-br"/>
              <a:t>antigos.</a:t>
            </a:r>
          </a:p>
          <a:p>
            <a:pPr rtl="0"/>
            <a:endParaRPr lang="en-US" baseline="0"/>
          </a:p>
        </p:txBody>
      </p:sp>
    </p:spTree>
    <p:extLst>
      <p:ext uri="{BB962C8B-B14F-4D97-AF65-F5344CB8AC3E}">
        <p14:creationId xmlns:p14="http://schemas.microsoft.com/office/powerpoint/2010/main" val="193554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378238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solidFill>
                  <a:srgbClr val="000000"/>
                </a:solidFill>
              </a:rPr>
              <a:t>Se</a:t>
            </a:r>
            <a:r>
              <a:rPr lang="pt-br" dirty="0"/>
              <a:t> a tabela tiver itens que armazenam um grande número de valores em um atributo que é de um</a:t>
            </a:r>
            <a:r>
              <a:rPr lang="pt-br" dirty="0">
                <a:solidFill>
                  <a:srgbClr val="000000"/>
                </a:solidFill>
              </a:rPr>
              <a:t>tipo </a:t>
            </a:r>
            <a:r>
              <a:rPr lang="pt-br" dirty="0"/>
              <a:t>de conjunto, como conjunto de strings ou conjunto de números, considere remover o atributo set da tabela e dividi-lo em itens separados em outra </a:t>
            </a:r>
            <a:r>
              <a:rPr lang="pt-br" dirty="0">
                <a:solidFill>
                  <a:srgbClr val="000000"/>
                </a:solidFill>
              </a:rPr>
              <a:t>tabela</a:t>
            </a:r>
            <a:r>
              <a:rPr lang="pt-br" dirty="0"/>
              <a:t>.</a:t>
            </a:r>
          </a:p>
          <a:p>
            <a:pPr rtl="0"/>
            <a:endParaRPr lang="en-US" baseline="0" dirty="0"/>
          </a:p>
          <a:p>
            <a:pPr rtl="0"/>
            <a:r>
              <a:rPr lang="pt-br" dirty="0"/>
              <a:t>Por exemplo, se você tiver uma tabela que armazena threads (discussões) em um fórum e responde como um conjunto de string em cada item, cada item pode ser </a:t>
            </a:r>
            <a:r>
              <a:rPr lang="pt-br" dirty="0">
                <a:solidFill>
                  <a:srgbClr val="000000"/>
                </a:solidFill>
              </a:rPr>
              <a:t>grande</a:t>
            </a:r>
            <a:r>
              <a:rPr lang="pt-br" dirty="0"/>
              <a:t>. O tamanho do item provavelmente excederá o tamanho máximo do item no </a:t>
            </a:r>
            <a:r>
              <a:rPr lang="pt-br" dirty="0">
                <a:solidFill>
                  <a:srgbClr val="000000"/>
                </a:solidFill>
              </a:rPr>
              <a:t>Dynamo DB</a:t>
            </a:r>
            <a:r>
              <a:rPr lang="pt-br" dirty="0"/>
              <a:t>. O throughput </a:t>
            </a:r>
            <a:r>
              <a:rPr lang="pt-br" dirty="0">
                <a:solidFill>
                  <a:srgbClr val="000000"/>
                </a:solidFill>
              </a:rPr>
              <a:t>será reduzido</a:t>
            </a:r>
            <a:r>
              <a:rPr lang="pt-br" dirty="0"/>
              <a:t> porque você buscará</a:t>
            </a:r>
            <a:r>
              <a:rPr lang="pt-br" dirty="0">
                <a:solidFill>
                  <a:srgbClr val="000000"/>
                </a:solidFill>
              </a:rPr>
              <a:t> desnecessariamente </a:t>
            </a:r>
            <a:r>
              <a:rPr lang="pt-br" dirty="0"/>
              <a:t> grandes quantidades</a:t>
            </a:r>
            <a:r>
              <a:rPr lang="pt-br" dirty="0">
                <a:solidFill>
                  <a:srgbClr val="000000"/>
                </a:solidFill>
              </a:rPr>
              <a:t> de dados, mesmo se precisar</a:t>
            </a:r>
            <a:r>
              <a:rPr lang="pt-br" dirty="0"/>
              <a:t> apenas </a:t>
            </a:r>
            <a:r>
              <a:rPr lang="pt-br" dirty="0">
                <a:solidFill>
                  <a:srgbClr val="000000"/>
                </a:solidFill>
              </a:rPr>
              <a:t>de informações mínimas</a:t>
            </a:r>
            <a:r>
              <a:rPr lang="pt-br" dirty="0"/>
              <a:t> como o assunto do thread.</a:t>
            </a:r>
          </a:p>
          <a:p>
            <a:pPr rtl="0"/>
            <a:endParaRPr lang="en-US" baseline="0" dirty="0"/>
          </a:p>
          <a:p>
            <a:pPr rtl="0"/>
            <a:r>
              <a:rPr lang="pt-br" dirty="0"/>
              <a:t>Remova as respostas da tabela thread (discussões) do fórum. Crie uma tabela separada para armazenar as respostas como itens individuais.</a:t>
            </a:r>
            <a:endParaRPr lang="en-US" dirty="0"/>
          </a:p>
        </p:txBody>
      </p:sp>
    </p:spTree>
    <p:extLst>
      <p:ext uri="{BB962C8B-B14F-4D97-AF65-F5344CB8AC3E}">
        <p14:creationId xmlns:p14="http://schemas.microsoft.com/office/powerpoint/2010/main" val="1008016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Se você acessa frequentemente itens grandes em uma tabela, mas não usa os valores de atributo grandes, considere armazenar atributos menores acessados com frequência em uma tabela separada. </a:t>
            </a:r>
          </a:p>
          <a:p>
            <a:pPr rtl="0"/>
            <a:endParaRPr lang="en-US" baseline="0" dirty="0"/>
          </a:p>
          <a:p>
            <a:pPr rtl="0"/>
            <a:r>
              <a:rPr lang="pt-br" dirty="0"/>
              <a:t>Por exemplo, considere a tabela Company. Ela tem atributos bastante grandes, como informações da empresa, </a:t>
            </a:r>
            <a:r>
              <a:rPr lang="pt-br" dirty="0">
                <a:solidFill>
                  <a:srgbClr val="000000"/>
                </a:solidFill>
              </a:rPr>
              <a:t>declaração de missão</a:t>
            </a:r>
            <a:r>
              <a:rPr lang="pt-br" dirty="0"/>
              <a:t>, e logotipo. Esses atributos são bastante estáticos e raramente acessados. Para melhorar o throughput, considere dividir o </a:t>
            </a:r>
            <a:r>
              <a:rPr lang="pt-br" dirty="0">
                <a:solidFill>
                  <a:srgbClr val="000000"/>
                </a:solidFill>
              </a:rPr>
              <a:t>atributo de preço das ações</a:t>
            </a:r>
            <a:r>
              <a:rPr lang="pt-br" dirty="0"/>
              <a:t> frequentemente alterado e lido com frequência em uma tabela separada.</a:t>
            </a:r>
          </a:p>
        </p:txBody>
      </p:sp>
    </p:spTree>
    <p:extLst>
      <p:ext uri="{BB962C8B-B14F-4D97-AF65-F5344CB8AC3E}">
        <p14:creationId xmlns:p14="http://schemas.microsoft.com/office/powerpoint/2010/main" val="254316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0650"/>
          </a:xfrm>
        </p:spPr>
        <p:txBody>
          <a:bodyPr rtlCol="0"/>
          <a:lstStyle/>
          <a:p>
            <a:pPr rtl="0"/>
            <a:r>
              <a:rPr lang="pt-br" dirty="0"/>
              <a:t>Os índices secundários locais consomem armazenamento e o throughput provisionado para a tabela. Mantenha o tamanho do índice o menor possível. </a:t>
            </a:r>
          </a:p>
          <a:p>
            <a:pPr rtl="0"/>
            <a:endParaRPr lang="en-US" dirty="0"/>
          </a:p>
          <a:p>
            <a:pPr rtl="0"/>
            <a:r>
              <a:rPr lang="pt-br" dirty="0"/>
              <a:t>Crie índices secundários locais apenas em atributos que você consulta com frequência.</a:t>
            </a:r>
          </a:p>
          <a:p>
            <a:pPr rtl="0"/>
            <a:endParaRPr lang="en-US" baseline="0" dirty="0"/>
          </a:p>
          <a:p>
            <a:pPr rtl="0"/>
            <a:r>
              <a:rPr lang="pt-br" dirty="0"/>
              <a:t>Para qualquer item em uma tabela, </a:t>
            </a:r>
            <a:r>
              <a:rPr lang="pt-br" dirty="0">
                <a:solidFill>
                  <a:srgbClr val="000000"/>
                </a:solidFill>
              </a:rPr>
              <a:t>o DynamoDB</a:t>
            </a:r>
            <a:r>
              <a:rPr lang="pt-br" dirty="0"/>
              <a:t> </a:t>
            </a:r>
            <a:r>
              <a:rPr lang="pt-br" dirty="0">
                <a:solidFill>
                  <a:srgbClr val="000000"/>
                </a:solidFill>
              </a:rPr>
              <a:t> </a:t>
            </a:r>
            <a:r>
              <a:rPr lang="pt-br" dirty="0"/>
              <a:t>só </a:t>
            </a:r>
            <a:r>
              <a:rPr lang="pt-br" dirty="0">
                <a:solidFill>
                  <a:srgbClr val="000000"/>
                </a:solidFill>
              </a:rPr>
              <a:t>gravará</a:t>
            </a:r>
            <a:r>
              <a:rPr lang="pt-br" dirty="0"/>
              <a:t> uma entrada correspondente no índice quando o atributo de chave de classificação estiver presente no item. Por exemplo, considere a tabela Customer (a chave de partição é CustomerID) e o índice SportsInterest (a chave de partição é Customer id e a chave de classificação é SportsNewsInterest). </a:t>
            </a:r>
            <a:r>
              <a:rPr lang="pt-br" dirty="0">
                <a:solidFill>
                  <a:srgbClr val="000000"/>
                </a:solidFill>
              </a:rPr>
              <a:t>O DynamoDB</a:t>
            </a:r>
            <a:r>
              <a:rPr lang="pt-br" dirty="0"/>
              <a:t> </a:t>
            </a:r>
            <a:r>
              <a:rPr lang="pt-br" dirty="0">
                <a:solidFill>
                  <a:srgbClr val="000000"/>
                </a:solidFill>
              </a:rPr>
              <a:t> </a:t>
            </a:r>
            <a:r>
              <a:rPr lang="pt-br" dirty="0"/>
              <a:t>adicionará uma entrada ao índice SportsNewsInterest somente se o item original contiver um valor para o atributo SportsNewsInterest. Portanto, o índice é considerado esparso porque não contém uma entrada para cada item na tabela. Você pode usar o índice esparso para recuperar facilmente informações sobre clientes interessados em notícias esportivas.</a:t>
            </a:r>
          </a:p>
          <a:p>
            <a:pPr rtl="0"/>
            <a:endParaRPr lang="en-US" baseline="0" dirty="0"/>
          </a:p>
          <a:p>
            <a:pPr rtl="0"/>
            <a:r>
              <a:rPr lang="pt-br" dirty="0"/>
              <a:t>Para obter mais informações sobre índices secundários locais, consulte: </a:t>
            </a:r>
            <a:r>
              <a:rPr lang="pt-br" dirty="0">
                <a:hlinkClick r:id="rId3"/>
              </a:rPr>
              <a:t>https://docs.aws.amazon.com/amazondynamodb/latest/developerguide/bp-indexes-general.html</a:t>
            </a:r>
            <a:r>
              <a:rPr lang="pt-br" dirty="0"/>
              <a:t>.</a:t>
            </a:r>
          </a:p>
          <a:p>
            <a:pPr rtl="0"/>
            <a:endParaRPr lang="en-US" dirty="0"/>
          </a:p>
        </p:txBody>
      </p:sp>
    </p:spTree>
    <p:extLst>
      <p:ext uri="{BB962C8B-B14F-4D97-AF65-F5344CB8AC3E}">
        <p14:creationId xmlns:p14="http://schemas.microsoft.com/office/powerpoint/2010/main" val="14608693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51250"/>
          </a:xfrm>
        </p:spPr>
        <p:txBody>
          <a:bodyPr rtlCol="0"/>
          <a:lstStyle/>
          <a:p>
            <a:pPr rtl="0"/>
            <a:r>
              <a:rPr lang="pt-br" sz="1200" kern="1200" dirty="0">
                <a:solidFill>
                  <a:schemeClr val="tx1"/>
                </a:solidFill>
                <a:effectLst/>
                <a:latin typeface="+mn-lt"/>
                <a:ea typeface="+mn-ea"/>
                <a:cs typeface="+mn-cs"/>
              </a:rPr>
              <a:t>A importância das cargas de trabalho uniformes no contexto das tabelas do DynamoDB foi discutida. As mesmas considerações se aplicam aos índices secundários globais. </a:t>
            </a:r>
            <a:r>
              <a:rPr lang="pt-br" sz="1200" kern="1200" dirty="0">
                <a:solidFill>
                  <a:srgbClr val="000000"/>
                </a:solidFill>
                <a:effectLst/>
                <a:latin typeface="+mn-lt"/>
                <a:ea typeface="+mn-ea"/>
                <a:cs typeface="+mn-cs"/>
              </a:rPr>
              <a:t>Escolha</a:t>
            </a:r>
            <a:r>
              <a:rPr lang="pt-br" sz="1200" kern="1200" dirty="0">
                <a:solidFill>
                  <a:schemeClr val="tx1"/>
                </a:solidFill>
                <a:effectLst/>
                <a:latin typeface="+mn-lt"/>
                <a:ea typeface="+mn-ea"/>
                <a:cs typeface="+mn-cs"/>
              </a:rPr>
              <a:t> uma chave de partição e uma chave de classificação que </a:t>
            </a:r>
            <a:r>
              <a:rPr lang="pt-br" sz="1200" kern="1200" dirty="0">
                <a:solidFill>
                  <a:srgbClr val="000000"/>
                </a:solidFill>
                <a:effectLst/>
                <a:latin typeface="+mn-lt"/>
                <a:ea typeface="+mn-ea"/>
                <a:cs typeface="+mn-cs"/>
              </a:rPr>
              <a:t>distribuirão</a:t>
            </a:r>
            <a:r>
              <a:rPr lang="pt-br" sz="1200" kern="1200" dirty="0">
                <a:solidFill>
                  <a:schemeClr val="tx1"/>
                </a:solidFill>
                <a:effectLst/>
                <a:latin typeface="+mn-lt"/>
                <a:ea typeface="+mn-ea"/>
                <a:cs typeface="+mn-cs"/>
              </a:rPr>
              <a:t> leituras entre várias partições.</a:t>
            </a:r>
          </a:p>
          <a:p>
            <a:pPr rtl="0"/>
            <a:endParaRPr lang="en-US" sz="1200" kern="1200" dirty="0">
              <a:solidFill>
                <a:schemeClr val="tx1"/>
              </a:solidFill>
              <a:effectLst/>
              <a:latin typeface="+mn-lt"/>
              <a:ea typeface="+mn-ea"/>
              <a:cs typeface="+mn-cs"/>
            </a:endParaRPr>
          </a:p>
          <a:p>
            <a:pPr rtl="0"/>
            <a:r>
              <a:rPr lang="pt-br" sz="1200" kern="1200" dirty="0">
                <a:solidFill>
                  <a:srgbClr val="000000"/>
                </a:solidFill>
                <a:effectLst/>
                <a:latin typeface="+mn-lt"/>
                <a:ea typeface="+mn-ea"/>
                <a:cs typeface="+mn-cs"/>
              </a:rPr>
              <a:t>O DynamoDB</a:t>
            </a:r>
            <a:r>
              <a:rPr lang="pt-br" sz="1200" kern="1200" dirty="0">
                <a:solidFill>
                  <a:schemeClr val="tx1"/>
                </a:solidFill>
                <a:effectLst/>
                <a:latin typeface="+mn-lt"/>
                <a:ea typeface="+mn-ea"/>
                <a:cs typeface="+mn-cs"/>
              </a:rPr>
              <a:t> </a:t>
            </a:r>
            <a:r>
              <a:rPr lang="pt-br" sz="1200" kern="1200" dirty="0">
                <a:solidFill>
                  <a:srgbClr val="000000"/>
                </a:solidFill>
                <a:effectLst/>
                <a:latin typeface="+mn-lt"/>
                <a:ea typeface="+mn-ea"/>
                <a:cs typeface="+mn-cs"/>
              </a:rPr>
              <a:t> só</a:t>
            </a:r>
            <a:r>
              <a:rPr lang="pt-br" sz="1200" kern="1200" dirty="0">
                <a:solidFill>
                  <a:schemeClr val="tx1"/>
                </a:solidFill>
                <a:effectLst/>
                <a:latin typeface="+mn-lt"/>
                <a:ea typeface="+mn-ea"/>
                <a:cs typeface="+mn-cs"/>
              </a:rPr>
              <a:t> </a:t>
            </a:r>
            <a:r>
              <a:rPr lang="pt-br" sz="1200" kern="1200" dirty="0">
                <a:solidFill>
                  <a:srgbClr val="000000"/>
                </a:solidFill>
                <a:effectLst/>
                <a:latin typeface="+mn-lt"/>
                <a:ea typeface="+mn-ea"/>
                <a:cs typeface="+mn-cs"/>
              </a:rPr>
              <a:t> </a:t>
            </a:r>
            <a:r>
              <a:rPr lang="pt-br" sz="1200" kern="1200" dirty="0">
                <a:solidFill>
                  <a:schemeClr val="tx1"/>
                </a:solidFill>
                <a:effectLst/>
                <a:latin typeface="+mn-lt"/>
                <a:ea typeface="+mn-ea"/>
                <a:cs typeface="+mn-cs"/>
              </a:rPr>
              <a:t>gravará uma entrada correspondente em um índice secundário global se o valor da chave do índice estiver presente no item.  Portanto, o índice pode ser esparso porque não contém todos os itens que estão na tabela pai. Você pode usar esses índices esparsos para consultas eficientes.</a:t>
            </a:r>
          </a:p>
          <a:p>
            <a:pPr rtl="0"/>
            <a:r>
              <a:rPr lang="pt-br" sz="1200" kern="1200" dirty="0">
                <a:solidFill>
                  <a:schemeClr val="tx1"/>
                </a:solidFill>
                <a:effectLst/>
                <a:latin typeface="+mn-lt"/>
                <a:ea typeface="+mn-ea"/>
                <a:cs typeface="+mn-cs"/>
              </a:rPr>
              <a:t>Você pode criar um índice secundário global com o mesmo esquema de chaves que a tabela, mas com um subconjunto dos atributos da tabela. Em seguida, você pode provisionar o </a:t>
            </a:r>
            <a:r>
              <a:rPr lang="pt-br" sz="1200" kern="1200" dirty="0">
                <a:solidFill>
                  <a:srgbClr val="000000"/>
                </a:solidFill>
                <a:effectLst/>
                <a:latin typeface="+mn-lt"/>
                <a:ea typeface="+mn-ea"/>
                <a:cs typeface="+mn-cs"/>
              </a:rPr>
              <a:t>throughput mínimo</a:t>
            </a:r>
            <a:r>
              <a:rPr lang="pt-br" sz="1200" kern="1200" dirty="0">
                <a:solidFill>
                  <a:schemeClr val="tx1"/>
                </a:solidFill>
                <a:effectLst/>
                <a:latin typeface="+mn-lt"/>
                <a:ea typeface="+mn-ea"/>
                <a:cs typeface="+mn-cs"/>
              </a:rPr>
              <a:t> para esse índice e usá-lo para pesquisas de dados.</a:t>
            </a:r>
          </a:p>
          <a:p>
            <a:pPr rtl="0"/>
            <a:endParaRPr lang="en-US" sz="1200" kern="1200" dirty="0">
              <a:solidFill>
                <a:schemeClr val="tx1"/>
              </a:solidFill>
              <a:effectLst/>
              <a:latin typeface="+mn-lt"/>
              <a:ea typeface="+mn-ea"/>
              <a:cs typeface="+mn-cs"/>
            </a:endParaRPr>
          </a:p>
          <a:p>
            <a:pPr rtl="0"/>
            <a:r>
              <a:rPr lang="pt-br" sz="1200" kern="1200" dirty="0">
                <a:solidFill>
                  <a:schemeClr val="tx1"/>
                </a:solidFill>
                <a:effectLst/>
                <a:latin typeface="+mn-lt"/>
                <a:ea typeface="+mn-ea"/>
                <a:cs typeface="+mn-cs"/>
              </a:rPr>
              <a:t>Considere os seguintes cenários:</a:t>
            </a:r>
          </a:p>
          <a:p>
            <a:pPr marL="171450" lvl="0" indent="-171450" rtl="0">
              <a:buFont typeface="Arial" panose="020B0604020202020204" pitchFamily="34" charset="0"/>
              <a:buChar char="•"/>
            </a:pPr>
            <a:r>
              <a:rPr lang="pt-br" sz="1200" kern="1200" dirty="0">
                <a:solidFill>
                  <a:schemeClr val="tx1"/>
                </a:solidFill>
                <a:effectLst/>
                <a:latin typeface="+mn-lt"/>
                <a:ea typeface="+mn-ea"/>
                <a:cs typeface="+mn-cs"/>
              </a:rPr>
              <a:t>Você deseja restringir o </a:t>
            </a:r>
            <a:r>
              <a:rPr lang="pt-br" sz="1200" kern="1200" dirty="0">
                <a:solidFill>
                  <a:srgbClr val="000000"/>
                </a:solidFill>
                <a:effectLst/>
                <a:latin typeface="+mn-lt"/>
                <a:ea typeface="+mn-ea"/>
                <a:cs typeface="+mn-cs"/>
              </a:rPr>
              <a:t>acesso de leitura</a:t>
            </a:r>
            <a:r>
              <a:rPr lang="pt-br" sz="1200" kern="1200" dirty="0">
                <a:solidFill>
                  <a:schemeClr val="tx1"/>
                </a:solidFill>
                <a:effectLst/>
                <a:latin typeface="+mn-lt"/>
                <a:ea typeface="+mn-ea"/>
                <a:cs typeface="+mn-cs"/>
              </a:rPr>
              <a:t> a uma tabela que contém dados confidenciais.</a:t>
            </a:r>
          </a:p>
          <a:p>
            <a:pPr marL="171450" lvl="0" indent="-171450" rtl="0">
              <a:buFont typeface="Arial" panose="020B0604020202020204" pitchFamily="34" charset="0"/>
              <a:buChar char="•"/>
            </a:pPr>
            <a:r>
              <a:rPr lang="pt-br" sz="1200" kern="1200" dirty="0">
                <a:solidFill>
                  <a:schemeClr val="tx1"/>
                </a:solidFill>
                <a:effectLst/>
                <a:latin typeface="+mn-lt"/>
                <a:ea typeface="+mn-ea"/>
                <a:cs typeface="+mn-cs"/>
              </a:rPr>
              <a:t>Você tem um </a:t>
            </a:r>
            <a:r>
              <a:rPr lang="pt-br" sz="1200" kern="1200" dirty="0">
                <a:solidFill>
                  <a:srgbClr val="000000"/>
                </a:solidFill>
                <a:effectLst/>
                <a:latin typeface="+mn-lt"/>
                <a:ea typeface="+mn-ea"/>
                <a:cs typeface="+mn-cs"/>
              </a:rPr>
              <a:t>aplicativo</a:t>
            </a:r>
            <a:r>
              <a:rPr lang="pt-br" sz="1200" kern="1200" dirty="0">
                <a:solidFill>
                  <a:schemeClr val="tx1"/>
                </a:solidFill>
                <a:effectLst/>
                <a:latin typeface="+mn-lt"/>
                <a:ea typeface="+mn-ea"/>
                <a:cs typeface="+mn-cs"/>
              </a:rPr>
              <a:t> de alta prioridade que deve ler dados </a:t>
            </a:r>
            <a:r>
              <a:rPr lang="pt-br" sz="1200" kern="1200" dirty="0">
                <a:solidFill>
                  <a:srgbClr val="000000"/>
                </a:solidFill>
                <a:effectLst/>
                <a:latin typeface="+mn-lt"/>
                <a:ea typeface="+mn-ea"/>
                <a:cs typeface="+mn-cs"/>
              </a:rPr>
              <a:t>fortemente consistentes</a:t>
            </a:r>
            <a:r>
              <a:rPr lang="pt-br" sz="1200" kern="1200" dirty="0">
                <a:solidFill>
                  <a:schemeClr val="tx1"/>
                </a:solidFill>
                <a:effectLst/>
                <a:latin typeface="+mn-lt"/>
                <a:ea typeface="+mn-ea"/>
                <a:cs typeface="+mn-cs"/>
              </a:rPr>
              <a:t> com </a:t>
            </a:r>
            <a:r>
              <a:rPr lang="pt-br" sz="1200" kern="1200" dirty="0">
                <a:solidFill>
                  <a:srgbClr val="000000"/>
                </a:solidFill>
                <a:effectLst/>
                <a:latin typeface="+mn-lt"/>
                <a:ea typeface="+mn-ea"/>
                <a:cs typeface="+mn-cs"/>
              </a:rPr>
              <a:t>alto throughput</a:t>
            </a:r>
            <a:r>
              <a:rPr lang="pt-br" sz="1200" kern="1200" dirty="0">
                <a:solidFill>
                  <a:schemeClr val="tx1"/>
                </a:solidFill>
                <a:effectLst/>
                <a:latin typeface="+mn-lt"/>
                <a:ea typeface="+mn-ea"/>
                <a:cs typeface="+mn-cs"/>
              </a:rPr>
              <a:t>. Você tem </a:t>
            </a:r>
            <a:r>
              <a:rPr lang="pt-br" sz="1200" kern="1200" dirty="0">
                <a:solidFill>
                  <a:srgbClr val="000000"/>
                </a:solidFill>
                <a:effectLst/>
                <a:latin typeface="+mn-lt"/>
                <a:ea typeface="+mn-ea"/>
                <a:cs typeface="+mn-cs"/>
              </a:rPr>
              <a:t>uma aplicação</a:t>
            </a:r>
            <a:r>
              <a:rPr lang="pt-br" sz="1200" kern="1200" dirty="0">
                <a:solidFill>
                  <a:schemeClr val="tx1"/>
                </a:solidFill>
                <a:effectLst/>
                <a:latin typeface="+mn-lt"/>
                <a:ea typeface="+mn-ea"/>
                <a:cs typeface="+mn-cs"/>
              </a:rPr>
              <a:t> </a:t>
            </a:r>
            <a:r>
              <a:rPr lang="pt-br" sz="1200" kern="1200" dirty="0">
                <a:solidFill>
                  <a:srgbClr val="000000"/>
                </a:solidFill>
                <a:effectLst/>
                <a:latin typeface="+mn-lt"/>
                <a:ea typeface="+mn-ea"/>
                <a:cs typeface="+mn-cs"/>
              </a:rPr>
              <a:t> </a:t>
            </a:r>
            <a:r>
              <a:rPr lang="pt-br" sz="1200" kern="1200" dirty="0">
                <a:solidFill>
                  <a:schemeClr val="tx1"/>
                </a:solidFill>
                <a:effectLst/>
                <a:latin typeface="+mn-lt"/>
                <a:ea typeface="+mn-ea"/>
                <a:cs typeface="+mn-cs"/>
              </a:rPr>
              <a:t>de baixa prioridade que não precisa dos dados mais recentes.</a:t>
            </a:r>
          </a:p>
          <a:p>
            <a:pPr rtl="0"/>
            <a:endParaRPr lang="en-US" sz="1200" kern="1200" dirty="0">
              <a:solidFill>
                <a:schemeClr val="tx1"/>
              </a:solidFill>
              <a:effectLst/>
              <a:latin typeface="+mn-lt"/>
              <a:ea typeface="+mn-ea"/>
              <a:cs typeface="+mn-cs"/>
            </a:endParaRPr>
          </a:p>
          <a:p>
            <a:pPr rtl="0"/>
            <a:r>
              <a:rPr lang="pt-br" sz="1200" kern="1200" dirty="0">
                <a:solidFill>
                  <a:schemeClr val="tx1"/>
                </a:solidFill>
                <a:effectLst/>
                <a:latin typeface="+mn-lt"/>
                <a:ea typeface="+mn-ea"/>
                <a:cs typeface="+mn-cs"/>
              </a:rPr>
              <a:t>Para lidar com esses cenários, você pode criar um índice secundário global que tenha um throughput (taxa de transferência) provisionado mais baixo e que também tenha um subconjunto dos atributos da tabela. A </a:t>
            </a:r>
            <a:r>
              <a:rPr lang="pt-br" sz="1200" kern="1200" dirty="0">
                <a:solidFill>
                  <a:srgbClr val="000000"/>
                </a:solidFill>
                <a:effectLst/>
                <a:latin typeface="+mn-lt"/>
                <a:ea typeface="+mn-ea"/>
                <a:cs typeface="+mn-cs"/>
              </a:rPr>
              <a:t>aplicação</a:t>
            </a:r>
            <a:r>
              <a:rPr lang="pt-br" sz="1200" kern="1200" dirty="0">
                <a:solidFill>
                  <a:schemeClr val="tx1"/>
                </a:solidFill>
                <a:effectLst/>
                <a:latin typeface="+mn-lt"/>
                <a:ea typeface="+mn-ea"/>
                <a:cs typeface="+mn-cs"/>
              </a:rPr>
              <a:t> de alta prioridade pode executar leituras fortemente consistentes com </a:t>
            </a:r>
            <a:r>
              <a:rPr lang="pt-br" sz="1200" kern="1200" dirty="0">
                <a:solidFill>
                  <a:srgbClr val="000000"/>
                </a:solidFill>
                <a:effectLst/>
                <a:latin typeface="+mn-lt"/>
                <a:ea typeface="+mn-ea"/>
                <a:cs typeface="+mn-cs"/>
              </a:rPr>
              <a:t>alto throughput</a:t>
            </a:r>
            <a:r>
              <a:rPr lang="pt-br" sz="1200" kern="1200" dirty="0">
                <a:solidFill>
                  <a:schemeClr val="tx1"/>
                </a:solidFill>
                <a:effectLst/>
                <a:latin typeface="+mn-lt"/>
                <a:ea typeface="+mn-ea"/>
                <a:cs typeface="+mn-cs"/>
              </a:rPr>
              <a:t> da tabela. O </a:t>
            </a:r>
            <a:r>
              <a:rPr lang="pt-br" sz="1200" kern="1200" dirty="0">
                <a:solidFill>
                  <a:srgbClr val="000000"/>
                </a:solidFill>
                <a:effectLst/>
                <a:latin typeface="+mn-lt"/>
                <a:ea typeface="+mn-ea"/>
                <a:cs typeface="+mn-cs"/>
              </a:rPr>
              <a:t>aplicativo</a:t>
            </a:r>
            <a:r>
              <a:rPr lang="pt-br" sz="1200" kern="1200" dirty="0">
                <a:solidFill>
                  <a:schemeClr val="tx1"/>
                </a:solidFill>
                <a:effectLst/>
                <a:latin typeface="+mn-lt"/>
                <a:ea typeface="+mn-ea"/>
                <a:cs typeface="+mn-cs"/>
              </a:rPr>
              <a:t> </a:t>
            </a:r>
            <a:r>
              <a:rPr lang="pt-br" sz="1200" kern="1200" dirty="0">
                <a:solidFill>
                  <a:srgbClr val="000000"/>
                </a:solidFill>
                <a:effectLst/>
                <a:latin typeface="+mn-lt"/>
                <a:ea typeface="+mn-ea"/>
                <a:cs typeface="+mn-cs"/>
              </a:rPr>
              <a:t> </a:t>
            </a:r>
            <a:r>
              <a:rPr lang="pt-br" sz="1200" kern="1200" dirty="0">
                <a:solidFill>
                  <a:schemeClr val="tx1"/>
                </a:solidFill>
                <a:effectLst/>
                <a:latin typeface="+mn-lt"/>
                <a:ea typeface="+mn-ea"/>
                <a:cs typeface="+mn-cs"/>
              </a:rPr>
              <a:t>de baixa prioridade</a:t>
            </a:r>
            <a:r>
              <a:rPr lang="pt-br" sz="1200" kern="1200" dirty="0">
                <a:solidFill>
                  <a:srgbClr val="000000"/>
                </a:solidFill>
                <a:effectLst/>
                <a:latin typeface="+mn-lt"/>
                <a:ea typeface="+mn-ea"/>
                <a:cs typeface="+mn-cs"/>
              </a:rPr>
              <a:t> pode executar leituras eventualmente consistentes do índice secundário global com </a:t>
            </a:r>
            <a:r>
              <a:rPr lang="pt-br" sz="1200" kern="1200" dirty="0">
                <a:solidFill>
                  <a:schemeClr val="tx1"/>
                </a:solidFill>
                <a:effectLst/>
                <a:latin typeface="+mn-lt"/>
                <a:ea typeface="+mn-ea"/>
                <a:cs typeface="+mn-cs"/>
              </a:rPr>
              <a:t>menor throughput. Essa abordagem </a:t>
            </a:r>
            <a:r>
              <a:rPr lang="pt-br" sz="1200" kern="1200" dirty="0">
                <a:solidFill>
                  <a:srgbClr val="000000"/>
                </a:solidFill>
                <a:effectLst/>
                <a:latin typeface="+mn-lt"/>
                <a:ea typeface="+mn-ea"/>
                <a:cs typeface="+mn-cs"/>
              </a:rPr>
              <a:t>garante</a:t>
            </a:r>
            <a:r>
              <a:rPr lang="pt-br" sz="1200" kern="1200" dirty="0">
                <a:solidFill>
                  <a:schemeClr val="tx1"/>
                </a:solidFill>
                <a:effectLst/>
                <a:latin typeface="+mn-lt"/>
                <a:ea typeface="+mn-ea"/>
                <a:cs typeface="+mn-cs"/>
              </a:rPr>
              <a:t> que o throughput necessário esteja </a:t>
            </a:r>
            <a:r>
              <a:rPr lang="pt-br" sz="1200" kern="1200" dirty="0">
                <a:solidFill>
                  <a:srgbClr val="000000"/>
                </a:solidFill>
                <a:effectLst/>
                <a:latin typeface="+mn-lt"/>
                <a:ea typeface="+mn-ea"/>
                <a:cs typeface="+mn-cs"/>
              </a:rPr>
              <a:t>sempre</a:t>
            </a:r>
            <a:r>
              <a:rPr lang="pt-br" sz="1200" kern="1200" dirty="0">
                <a:solidFill>
                  <a:schemeClr val="tx1"/>
                </a:solidFill>
                <a:effectLst/>
                <a:latin typeface="+mn-lt"/>
                <a:ea typeface="+mn-ea"/>
                <a:cs typeface="+mn-cs"/>
              </a:rPr>
              <a:t> disponível para o </a:t>
            </a:r>
            <a:r>
              <a:rPr lang="pt-br" sz="1200" kern="1200" dirty="0">
                <a:solidFill>
                  <a:srgbClr val="000000"/>
                </a:solidFill>
                <a:effectLst/>
                <a:latin typeface="+mn-lt"/>
                <a:ea typeface="+mn-ea"/>
                <a:cs typeface="+mn-cs"/>
              </a:rPr>
              <a:t>aplicativo</a:t>
            </a:r>
            <a:r>
              <a:rPr lang="pt-br" sz="1200" kern="1200" dirty="0">
                <a:solidFill>
                  <a:schemeClr val="tx1"/>
                </a:solidFill>
                <a:effectLst/>
                <a:latin typeface="+mn-lt"/>
                <a:ea typeface="+mn-ea"/>
                <a:cs typeface="+mn-cs"/>
              </a:rPr>
              <a:t> de alta prioridade. O índice secundário global funciona como uma réplica de leitura eventualmente consistente.</a:t>
            </a:r>
          </a:p>
          <a:p>
            <a:pPr rtl="0"/>
            <a:endParaRPr lang="en-US" sz="1200" kern="1200" dirty="0">
              <a:solidFill>
                <a:schemeClr val="tx1"/>
              </a:solidFill>
              <a:effectLst/>
              <a:latin typeface="+mn-lt"/>
              <a:ea typeface="+mn-ea"/>
              <a:cs typeface="+mn-cs"/>
            </a:endParaRPr>
          </a:p>
          <a:p>
            <a:pPr rtl="0"/>
            <a:r>
              <a:rPr lang="pt-br" sz="1200" kern="1200" dirty="0">
                <a:solidFill>
                  <a:schemeClr val="tx1"/>
                </a:solidFill>
                <a:effectLst/>
                <a:latin typeface="+mn-lt"/>
                <a:ea typeface="+mn-ea"/>
                <a:cs typeface="+mn-cs"/>
              </a:rPr>
              <a:t>Para obter mais informações, consulte </a:t>
            </a:r>
            <a:r>
              <a:rPr lang="pt-br" sz="1200" u="sng" kern="1200" dirty="0">
                <a:solidFill>
                  <a:schemeClr val="tx1"/>
                </a:solidFill>
                <a:effectLst/>
                <a:latin typeface="+mn-lt"/>
                <a:ea typeface="+mn-ea"/>
                <a:cs typeface="+mn-cs"/>
                <a:hlinkClick r:id="rId3"/>
              </a:rPr>
              <a:t>https://docs.aws.amazon.com/amazondynamodb/latest/developerguide/bp-indexes-general.html</a:t>
            </a:r>
            <a:r>
              <a:rPr lang="pt-br" sz="1200" kern="1200" dirty="0">
                <a:solidFill>
                  <a:schemeClr val="tx1"/>
                </a:solidFill>
                <a:effectLst/>
                <a:latin typeface="+mn-lt"/>
                <a:ea typeface="+mn-ea"/>
                <a:cs typeface="+mn-cs"/>
              </a:rPr>
              <a:t>.</a:t>
            </a:r>
          </a:p>
          <a:p>
            <a:pPr rtl="0"/>
            <a:endParaRPr lang="en-US" dirty="0"/>
          </a:p>
        </p:txBody>
      </p:sp>
    </p:spTree>
    <p:extLst>
      <p:ext uri="{BB962C8B-B14F-4D97-AF65-F5344CB8AC3E}">
        <p14:creationId xmlns:p14="http://schemas.microsoft.com/office/powerpoint/2010/main" val="16182818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845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Use o bloqueio otimista com um número de versão, conforme descrito abaixo, para garantir que um item não tenha sido alterado desde a última vez que você o leu. Mantenha um número de versão para verificar se o item não foi atualizado entre a última leitura e atualização.</a:t>
            </a:r>
          </a:p>
          <a:p>
            <a:pPr rtl="0"/>
            <a:endParaRPr lang="en-US" baseline="0" dirty="0"/>
          </a:p>
          <a:p>
            <a:pPr rtl="0"/>
            <a:r>
              <a:rPr lang="pt-br" dirty="0"/>
              <a:t>Considere um cenário em que você lê um item da tabela AccountStatus e faz algum processamento. A seguir, defina o </a:t>
            </a:r>
            <a:r>
              <a:rPr lang="pt-br" dirty="0">
                <a:latin typeface="Lucida Console" panose="020B0609040504020204" pitchFamily="49" charset="0"/>
                <a:cs typeface="Courier New" panose="02070309020205020404" pitchFamily="49" charset="0"/>
              </a:rPr>
              <a:t>atributo</a:t>
            </a:r>
            <a:r>
              <a:rPr lang="pt-br" dirty="0"/>
              <a:t> accountLocked </a:t>
            </a:r>
            <a:r>
              <a:rPr lang="pt-br" dirty="0">
                <a:latin typeface="Courier New" panose="02070309020205020404" pitchFamily="49" charset="0"/>
                <a:cs typeface="Courier New" panose="02070309020205020404" pitchFamily="49" charset="0"/>
              </a:rPr>
              <a:t>como N </a:t>
            </a:r>
            <a:r>
              <a:rPr lang="pt-br" dirty="0"/>
              <a:t>porque determinou que o último início de sessão com falha ocorreu há mais de 24 horas antes. É possível que o </a:t>
            </a:r>
            <a:r>
              <a:rPr lang="pt-br" dirty="0">
                <a:solidFill>
                  <a:srgbClr val="000000"/>
                </a:solidFill>
              </a:rPr>
              <a:t>usuário</a:t>
            </a:r>
            <a:r>
              <a:rPr lang="pt-br" dirty="0"/>
              <a:t> tenha feito outra tentativa de início de sessão com falha entre o momento em que você leu os dados e o momento em que você fez a atualização. A atualização está incorreta porque se baseia em </a:t>
            </a:r>
            <a:r>
              <a:rPr lang="pt-br" dirty="0">
                <a:solidFill>
                  <a:srgbClr val="000000"/>
                </a:solidFill>
              </a:rPr>
              <a:t>informações obsoletas</a:t>
            </a:r>
            <a:r>
              <a:rPr lang="pt-br" dirty="0"/>
              <a:t>. A abordagem de bloqueio otimista resolve este problema:</a:t>
            </a:r>
            <a:endParaRPr lang="en-US" dirty="0"/>
          </a:p>
          <a:p>
            <a:pPr rtl="0"/>
            <a:endParaRPr lang="en-US" dirty="0"/>
          </a:p>
          <a:p>
            <a:pPr marL="228600" indent="-228600" rtl="0">
              <a:buFont typeface="+mj-lt"/>
              <a:buAutoNum type="arabicPeriod"/>
            </a:pPr>
            <a:r>
              <a:rPr lang="pt-br" dirty="0"/>
              <a:t>Leia o item e lembre-se do número da versão (</a:t>
            </a:r>
            <a:r>
              <a:rPr lang="pt-br" dirty="0">
                <a:latin typeface="Lucida Console" panose="020B0609040504020204" pitchFamily="49" charset="0"/>
                <a:cs typeface="Courier New" panose="02070309020205020404" pitchFamily="49" charset="0"/>
              </a:rPr>
              <a:t>versionNum</a:t>
            </a:r>
            <a:r>
              <a:rPr lang="pt-br" dirty="0"/>
              <a:t> </a:t>
            </a:r>
            <a:r>
              <a:rPr lang="pt-br" dirty="0">
                <a:latin typeface="Lucida Console" panose="020B0609040504020204" pitchFamily="49" charset="0"/>
                <a:cs typeface="Courier New" panose="02070309020205020404" pitchFamily="49" charset="0"/>
              </a:rPr>
              <a:t> </a:t>
            </a:r>
            <a:r>
              <a:rPr lang="pt-br" dirty="0"/>
              <a:t>= 0).</a:t>
            </a:r>
          </a:p>
          <a:p>
            <a:pPr marL="228600" indent="-228600" rtl="0">
              <a:buFont typeface="+mj-lt"/>
              <a:buAutoNum type="arabicPeriod"/>
            </a:pPr>
            <a:r>
              <a:rPr lang="pt-br" dirty="0"/>
              <a:t>Faça a transição de estado na memória depois de validar informações(</a:t>
            </a:r>
            <a:r>
              <a:rPr lang="pt-br" dirty="0">
                <a:latin typeface="Lucida Console" panose="020B0609040504020204" pitchFamily="49" charset="0"/>
                <a:cs typeface="Courier New" panose="02070309020205020404" pitchFamily="49" charset="0"/>
              </a:rPr>
              <a:t>accountLocked</a:t>
            </a:r>
            <a:r>
              <a:rPr lang="pt-br" dirty="0">
                <a:latin typeface="Courier New" panose="02070309020205020404" pitchFamily="49" charset="0"/>
                <a:cs typeface="Courier New" panose="02070309020205020404" pitchFamily="49" charset="0"/>
              </a:rPr>
              <a:t> </a:t>
            </a:r>
            <a:r>
              <a:rPr lang="pt-br" dirty="0">
                <a:latin typeface="Lucida Console" panose="020B0609040504020204" pitchFamily="49" charset="0"/>
                <a:cs typeface="Courier New" panose="02070309020205020404" pitchFamily="49" charset="0"/>
              </a:rPr>
              <a:t> </a:t>
            </a:r>
            <a:r>
              <a:rPr lang="pt-br" dirty="0"/>
              <a:t>= N </a:t>
            </a:r>
            <a:r>
              <a:rPr lang="pt-br" dirty="0">
                <a:latin typeface="Lucida Console" panose="020B0609040504020204" pitchFamily="49" charset="0"/>
                <a:cs typeface="Courier New" panose="02070309020205020404" pitchFamily="49" charset="0"/>
              </a:rPr>
              <a:t>if </a:t>
            </a:r>
            <a:r>
              <a:rPr lang="pt-br" dirty="0">
                <a:latin typeface="Courier New" panose="02070309020205020404" pitchFamily="49" charset="0"/>
                <a:cs typeface="Courier New" panose="02070309020205020404" pitchFamily="49" charset="0"/>
              </a:rPr>
              <a:t>currentLoginTime</a:t>
            </a:r>
            <a:r>
              <a:rPr lang="pt-br" dirty="0">
                <a:latin typeface="Lucida Console" panose="020B0609040504020204" pitchFamily="49" charset="0"/>
                <a:cs typeface="Courier New" panose="02070309020205020404" pitchFamily="49" charset="0"/>
              </a:rPr>
              <a:t> &gt; </a:t>
            </a:r>
            <a:r>
              <a:rPr lang="pt-br" dirty="0"/>
              <a:t>lastFailedLoginTime + 24 hours).</a:t>
            </a:r>
          </a:p>
          <a:p>
            <a:pPr marL="228600" indent="-228600" rtl="0">
              <a:buFont typeface="+mj-lt"/>
              <a:buAutoNum type="arabicPeriod"/>
            </a:pPr>
            <a:r>
              <a:rPr lang="pt-br" dirty="0"/>
              <a:t>Incremente o número da versão (</a:t>
            </a:r>
            <a:r>
              <a:rPr lang="pt-br" dirty="0">
                <a:latin typeface="Lucida Console" panose="020B0609040504020204" pitchFamily="49" charset="0"/>
                <a:cs typeface="Courier New" panose="02070309020205020404" pitchFamily="49" charset="0"/>
              </a:rPr>
              <a:t>versionNum = 1</a:t>
            </a:r>
            <a:r>
              <a:rPr lang="pt-br" dirty="0"/>
              <a:t>).</a:t>
            </a:r>
          </a:p>
          <a:p>
            <a:pPr marL="228600" indent="-228600" rtl="0">
              <a:buFont typeface="+mj-lt"/>
              <a:buAutoNum type="arabicPeriod"/>
            </a:pPr>
            <a:r>
              <a:rPr lang="pt-br" dirty="0"/>
              <a:t>Grave o item com atributos atualizados (</a:t>
            </a:r>
            <a:r>
              <a:rPr lang="pt-br" dirty="0">
                <a:latin typeface="Lucida Console" panose="020B0609040504020204" pitchFamily="49" charset="0"/>
                <a:cs typeface="Courier New" panose="02070309020205020404" pitchFamily="49" charset="0"/>
              </a:rPr>
              <a:t>accountLocked = N </a:t>
            </a:r>
            <a:r>
              <a:rPr lang="pt-br" dirty="0"/>
              <a:t>and</a:t>
            </a:r>
            <a:r>
              <a:rPr lang="pt-br" dirty="0">
                <a:latin typeface="Lucida Console" panose="020B0609040504020204" pitchFamily="49" charset="0"/>
                <a:cs typeface="Courier New" panose="02070309020205020404" pitchFamily="49" charset="0"/>
              </a:rPr>
              <a:t>versionNum = 1</a:t>
            </a:r>
            <a:r>
              <a:rPr lang="pt-br" dirty="0"/>
              <a:t>). Use uma expressão condicional para executar uma gravação somente se o item não tiver sido alterado desde que foi lido pela última vez.</a:t>
            </a:r>
          </a:p>
          <a:p>
            <a:pPr marL="228600" indent="-228600" rtl="0">
              <a:buFont typeface="+mj-lt"/>
              <a:buAutoNum type="arabicPeriod"/>
            </a:pPr>
            <a:r>
              <a:rPr lang="pt-br" dirty="0"/>
              <a:t>Se a condição falhar, </a:t>
            </a:r>
            <a:r>
              <a:rPr lang="pt-br" dirty="0">
                <a:solidFill>
                  <a:srgbClr val="000000"/>
                </a:solidFill>
              </a:rPr>
              <a:t>reinicie</a:t>
            </a:r>
            <a:r>
              <a:rPr lang="pt-br" dirty="0"/>
              <a:t> da etapa 1.</a:t>
            </a:r>
          </a:p>
          <a:p>
            <a:pPr marL="0" indent="0" rtl="0">
              <a:buFont typeface="+mj-lt"/>
              <a:buNone/>
            </a:pPr>
            <a:endParaRPr lang="en-US" baseline="0" dirty="0"/>
          </a:p>
          <a:p>
            <a:pPr marL="0" indent="0" rtl="0">
              <a:buFont typeface="+mj-lt"/>
              <a:buNone/>
            </a:pPr>
            <a:r>
              <a:rPr lang="pt-br" dirty="0"/>
              <a:t>Essa abordagem também é conhecida como</a:t>
            </a:r>
            <a:r>
              <a:rPr lang="pt-br" i="1" dirty="0"/>
              <a:t> padrão de design </a:t>
            </a:r>
            <a:r>
              <a:rPr lang="pt-br" dirty="0"/>
              <a:t>de leitura, modificação e gravação </a:t>
            </a:r>
            <a:r>
              <a:rPr lang="pt-br" i="1" dirty="0"/>
              <a:t>ou </a:t>
            </a:r>
            <a:r>
              <a:rPr lang="pt-br" dirty="0"/>
              <a:t>controle de simultaneidade otimista.</a:t>
            </a:r>
          </a:p>
          <a:p>
            <a:pPr marL="0" indent="0" rtl="0">
              <a:buFont typeface="+mj-lt"/>
              <a:buNone/>
            </a:pPr>
            <a:endParaRPr lang="en-US" baseline="0" dirty="0"/>
          </a:p>
        </p:txBody>
      </p:sp>
    </p:spTree>
    <p:extLst>
      <p:ext uri="{BB962C8B-B14F-4D97-AF65-F5344CB8AC3E}">
        <p14:creationId xmlns:p14="http://schemas.microsoft.com/office/powerpoint/2010/main" val="304863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13150"/>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Você pode adicionar </a:t>
            </a:r>
            <a:r>
              <a:rPr lang="pt-br" dirty="0">
                <a:solidFill>
                  <a:srgbClr val="000000"/>
                </a:solidFill>
              </a:rPr>
              <a:t>aceleração na memória</a:t>
            </a:r>
            <a:r>
              <a:rPr lang="pt-br" dirty="0"/>
              <a:t> a tabelas do DynamoDB.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pt-br" sz="1200" b="0" i="0" kern="1200" dirty="0">
                <a:solidFill>
                  <a:schemeClr val="tx1"/>
                </a:solidFill>
                <a:effectLst/>
                <a:ea typeface="+mn-ea"/>
                <a:cs typeface="+mn-cs"/>
              </a:rPr>
              <a:t>O Amazon DynamoDB foi projetado para escalabilidade e performance. Na maioria dos casos, os tempos de resposta do </a:t>
            </a:r>
            <a:r>
              <a:rPr lang="pt-br" sz="1200" b="0" i="0" kern="1200" dirty="0">
                <a:solidFill>
                  <a:srgbClr val="000000"/>
                </a:solidFill>
                <a:effectLst/>
                <a:ea typeface="+mn-ea"/>
                <a:cs typeface="+mn-cs"/>
              </a:rPr>
              <a:t>DynamoDB</a:t>
            </a:r>
            <a:r>
              <a:rPr lang="pt-br" sz="1200" b="0" i="0" kern="1200" dirty="0">
                <a:solidFill>
                  <a:schemeClr val="tx1"/>
                </a:solidFill>
                <a:effectLst/>
                <a:ea typeface="+mn-ea"/>
                <a:cs typeface="+mn-cs"/>
              </a:rPr>
              <a:t> podem ser medidos em milissegundos de um dígito. Contudo, há certos casos de uso que exigem tempos de resposta em microssegundos. Para esses casos de uso, o </a:t>
            </a:r>
            <a:r>
              <a:rPr lang="pt-br" sz="1200" b="0" i="1" kern="1200" dirty="0">
                <a:solidFill>
                  <a:srgbClr val="000000"/>
                </a:solidFill>
                <a:effectLst/>
                <a:ea typeface="+mn-ea"/>
                <a:cs typeface="+mn-cs"/>
              </a:rPr>
              <a:t>DynamoDB</a:t>
            </a:r>
            <a:r>
              <a:rPr lang="pt-br" sz="1200" b="0" i="1" kern="1200" dirty="0">
                <a:solidFill>
                  <a:schemeClr val="tx1"/>
                </a:solidFill>
                <a:effectLst/>
                <a:ea typeface="+mn-ea"/>
                <a:cs typeface="+mn-cs"/>
              </a:rPr>
              <a:t> Accelerator (DAX)</a:t>
            </a:r>
            <a:r>
              <a:rPr lang="pt-br" sz="1200" b="0" i="0" kern="1200" dirty="0">
                <a:solidFill>
                  <a:schemeClr val="tx1"/>
                </a:solidFill>
                <a:effectLst/>
                <a:ea typeface="+mn-ea"/>
                <a:cs typeface="+mn-cs"/>
              </a:rPr>
              <a:t> oferece tempos de resposta rápidos para acessar dados eventualmente consistentes.</a:t>
            </a:r>
          </a:p>
          <a:p>
            <a:pPr rtl="0"/>
            <a:endParaRPr lang="en-US" sz="1200" b="0" i="0" kern="1200" dirty="0">
              <a:solidFill>
                <a:schemeClr val="tx1"/>
              </a:solidFill>
              <a:effectLst/>
              <a:ea typeface="+mn-ea"/>
              <a:cs typeface="+mn-cs"/>
            </a:endParaRPr>
          </a:p>
          <a:p>
            <a:pPr rtl="0"/>
            <a:r>
              <a:rPr lang="pt-br" sz="1200" b="0" i="0" kern="1200" dirty="0">
                <a:solidFill>
                  <a:schemeClr val="tx1"/>
                </a:solidFill>
                <a:effectLst/>
                <a:ea typeface="+mn-ea"/>
                <a:cs typeface="+mn-cs"/>
              </a:rPr>
              <a:t>DAX é um serviço de armazenamento em cache compatível com o DynamoDB que permite você se beneficiar </a:t>
            </a:r>
            <a:r>
              <a:rPr lang="pt-br" sz="1200" b="0" i="0" kern="1200" dirty="0">
                <a:solidFill>
                  <a:srgbClr val="000000"/>
                </a:solidFill>
                <a:effectLst/>
                <a:ea typeface="+mn-ea"/>
                <a:cs typeface="+mn-cs"/>
              </a:rPr>
              <a:t>da rápida performance na memória</a:t>
            </a:r>
            <a:r>
              <a:rPr lang="pt-br" sz="1200" b="0" i="0" kern="1200" dirty="0">
                <a:solidFill>
                  <a:schemeClr val="tx1"/>
                </a:solidFill>
                <a:effectLst/>
                <a:ea typeface="+mn-ea"/>
                <a:cs typeface="+mn-cs"/>
              </a:rPr>
              <a:t> para aplicações</a:t>
            </a:r>
            <a:r>
              <a:rPr lang="pt-br" sz="1200" b="0" i="0" kern="1200" dirty="0">
                <a:solidFill>
                  <a:srgbClr val="000000"/>
                </a:solidFill>
                <a:effectLst/>
                <a:ea typeface="+mn-ea"/>
                <a:cs typeface="+mn-cs"/>
              </a:rPr>
              <a:t> exigentes</a:t>
            </a:r>
            <a:r>
              <a:rPr lang="pt-br" sz="1200" b="0" i="0" kern="1200" dirty="0">
                <a:solidFill>
                  <a:schemeClr val="tx1"/>
                </a:solidFill>
                <a:effectLst/>
                <a:ea typeface="+mn-ea"/>
                <a:cs typeface="+mn-cs"/>
              </a:rPr>
              <a:t>. O DAX lida com três cenários principais:</a:t>
            </a:r>
          </a:p>
          <a:p>
            <a:pPr marL="228600" indent="-228600" rtl="0">
              <a:buFont typeface="+mj-lt"/>
              <a:buAutoNum type="arabicPeriod"/>
            </a:pPr>
            <a:r>
              <a:rPr lang="pt-br" sz="1200" b="0" i="0" kern="1200" dirty="0">
                <a:solidFill>
                  <a:schemeClr val="tx1"/>
                </a:solidFill>
                <a:effectLst/>
                <a:ea typeface="+mn-ea"/>
                <a:cs typeface="+mn-cs"/>
              </a:rPr>
              <a:t>Como um cache de memória, o DAX reduz os tempos de resposta de cargas de trabalho de </a:t>
            </a:r>
            <a:r>
              <a:rPr lang="pt-br" sz="1200" b="0" i="0" kern="1200" dirty="0">
                <a:solidFill>
                  <a:srgbClr val="000000"/>
                </a:solidFill>
                <a:effectLst/>
                <a:ea typeface="+mn-ea"/>
                <a:cs typeface="+mn-cs"/>
              </a:rPr>
              <a:t>leitura eventualmente consistentes</a:t>
            </a:r>
            <a:r>
              <a:rPr lang="pt-br" sz="1200" b="0" i="0" kern="1200" dirty="0">
                <a:solidFill>
                  <a:schemeClr val="tx1"/>
                </a:solidFill>
                <a:effectLst/>
                <a:ea typeface="+mn-ea"/>
                <a:cs typeface="+mn-cs"/>
              </a:rPr>
              <a:t> por uma certa ordem de magnitude, que varia de milissegundos de um único dígito até microssegundos.</a:t>
            </a:r>
          </a:p>
          <a:p>
            <a:pPr marL="228600" indent="-228600" rtl="0">
              <a:buFont typeface="+mj-lt"/>
              <a:buAutoNum type="arabicPeriod"/>
            </a:pPr>
            <a:r>
              <a:rPr lang="pt-br" sz="1200" b="0" i="0" kern="1200" dirty="0">
                <a:solidFill>
                  <a:schemeClr val="tx1"/>
                </a:solidFill>
                <a:effectLst/>
                <a:ea typeface="+mn-ea"/>
                <a:cs typeface="+mn-cs"/>
              </a:rPr>
              <a:t>O DAX reduz a complexidade operacional e de </a:t>
            </a:r>
            <a:r>
              <a:rPr lang="pt-br" sz="1200" b="0" i="0" kern="1200" dirty="0">
                <a:solidFill>
                  <a:srgbClr val="000000"/>
                </a:solidFill>
                <a:effectLst/>
                <a:ea typeface="+mn-ea"/>
                <a:cs typeface="+mn-cs"/>
              </a:rPr>
              <a:t>aplicações</a:t>
            </a:r>
            <a:r>
              <a:rPr lang="pt-br" sz="1200" b="0" i="0" kern="1200" dirty="0">
                <a:solidFill>
                  <a:schemeClr val="tx1"/>
                </a:solidFill>
                <a:effectLst/>
                <a:ea typeface="+mn-ea"/>
                <a:cs typeface="+mn-cs"/>
              </a:rPr>
              <a:t>, fornecendo um serviço gerenciado que é compatível em termos de API com o Amazon DynamoDB e que, portanto, requer apenas alterações funcionais mínimas para ser usado com uma </a:t>
            </a:r>
            <a:r>
              <a:rPr lang="pt-br" sz="1200" b="0" i="0" kern="1200" dirty="0">
                <a:solidFill>
                  <a:srgbClr val="000000"/>
                </a:solidFill>
                <a:effectLst/>
                <a:ea typeface="+mn-ea"/>
                <a:cs typeface="+mn-cs"/>
              </a:rPr>
              <a:t>aplicação</a:t>
            </a:r>
            <a:r>
              <a:rPr lang="pt-br" sz="1200" b="0" i="0" kern="1200" dirty="0">
                <a:solidFill>
                  <a:schemeClr val="tx1"/>
                </a:solidFill>
                <a:effectLst/>
                <a:ea typeface="+mn-ea"/>
                <a:cs typeface="+mn-cs"/>
              </a:rPr>
              <a:t> existente.</a:t>
            </a:r>
          </a:p>
          <a:p>
            <a:pPr marL="228600" indent="-228600" rtl="0">
              <a:buFont typeface="+mj-lt"/>
              <a:buAutoNum type="arabicPeriod"/>
            </a:pPr>
            <a:r>
              <a:rPr lang="pt-br" sz="1200" b="0" i="0" kern="1200" dirty="0">
                <a:solidFill>
                  <a:schemeClr val="tx1"/>
                </a:solidFill>
                <a:effectLst/>
                <a:ea typeface="+mn-ea"/>
                <a:cs typeface="+mn-cs"/>
              </a:rPr>
              <a:t>Para cargas de trabalho intermitentes ou pesadas para leitura, o DAX fornece maior throughput (taxa de transferência) e mais potencial para economia de custos operacionais, reduzindo a necessidade de provisionar unidades de capacidade de leitura em excesso. Isso é especialmente benéfico para </a:t>
            </a:r>
            <a:r>
              <a:rPr lang="pt-br" sz="1200" b="0" i="0" kern="1200" dirty="0">
                <a:solidFill>
                  <a:srgbClr val="000000"/>
                </a:solidFill>
                <a:effectLst/>
                <a:ea typeface="+mn-ea"/>
                <a:cs typeface="+mn-cs"/>
              </a:rPr>
              <a:t>aplicações</a:t>
            </a:r>
            <a:r>
              <a:rPr lang="pt-br" sz="1200" b="0" i="0" kern="1200" dirty="0">
                <a:solidFill>
                  <a:schemeClr val="tx1"/>
                </a:solidFill>
                <a:effectLst/>
                <a:ea typeface="+mn-ea"/>
                <a:cs typeface="+mn-cs"/>
              </a:rPr>
              <a:t> que exigem leituras repetidas para chaves individuais.</a:t>
            </a:r>
          </a:p>
          <a:p>
            <a:pPr marL="228600" indent="-228600" rtl="0">
              <a:buFont typeface="+mj-lt"/>
              <a:buAutoNum type="arabicPeriod"/>
            </a:pPr>
            <a:endParaRPr lang="en-US" sz="1200" b="0" i="0" kern="1200" dirty="0">
              <a:solidFill>
                <a:schemeClr val="tx1"/>
              </a:solidFill>
              <a:effectLst/>
              <a:ea typeface="+mn-ea"/>
              <a:cs typeface="+mn-cs"/>
            </a:endParaRPr>
          </a:p>
          <a:p>
            <a:pPr marL="0" indent="0" rtl="0">
              <a:buFont typeface="+mj-lt"/>
              <a:buNone/>
            </a:pPr>
            <a:r>
              <a:rPr lang="pt-br" sz="1200" b="0" i="0" kern="1200" dirty="0">
                <a:solidFill>
                  <a:schemeClr val="tx1"/>
                </a:solidFill>
                <a:effectLst/>
                <a:ea typeface="+mn-ea"/>
                <a:cs typeface="+mn-cs"/>
              </a:rPr>
              <a:t>O DAX é um cache de leitura/gravação. </a:t>
            </a:r>
            <a:r>
              <a:rPr lang="pt-br" sz="1200" b="0" i="0" kern="1200" dirty="0">
                <a:solidFill>
                  <a:srgbClr val="000000"/>
                </a:solidFill>
                <a:effectLst/>
                <a:ea typeface="+mn-ea"/>
                <a:cs typeface="+mn-cs"/>
              </a:rPr>
              <a:t>Quando uma leitura é emitida para o DAX,</a:t>
            </a:r>
            <a:r>
              <a:rPr lang="pt-br" sz="1200" b="0" i="0" kern="1200" dirty="0">
                <a:solidFill>
                  <a:schemeClr val="tx1"/>
                </a:solidFill>
                <a:effectLst/>
                <a:ea typeface="+mn-ea"/>
                <a:cs typeface="+mn-cs"/>
              </a:rPr>
              <a:t> ele primeiro </a:t>
            </a:r>
            <a:r>
              <a:rPr lang="pt-br" sz="1200" b="0" i="0" kern="1200" dirty="0">
                <a:solidFill>
                  <a:srgbClr val="000000"/>
                </a:solidFill>
                <a:effectLst/>
                <a:ea typeface="+mn-ea"/>
                <a:cs typeface="+mn-cs"/>
              </a:rPr>
              <a:t>verifica</a:t>
            </a:r>
            <a:r>
              <a:rPr lang="pt-br" sz="1200" b="0" i="0" kern="1200" dirty="0">
                <a:solidFill>
                  <a:schemeClr val="tx1"/>
                </a:solidFill>
                <a:effectLst/>
                <a:ea typeface="+mn-ea"/>
                <a:cs typeface="+mn-cs"/>
              </a:rPr>
              <a:t> se esse item está no cache. Se estiver, o DAX retornará o valor com tempos de resposta em microssegundos. Se o item não estiver no cache, o DAX o buscará automaticamente no </a:t>
            </a:r>
            <a:r>
              <a:rPr lang="pt-br" sz="1200" b="0" i="0" kern="1200" dirty="0">
                <a:solidFill>
                  <a:srgbClr val="000000"/>
                </a:solidFill>
                <a:effectLst/>
                <a:ea typeface="+mn-ea"/>
                <a:cs typeface="+mn-cs"/>
              </a:rPr>
              <a:t>DynamoDB</a:t>
            </a:r>
            <a:r>
              <a:rPr lang="pt-br" sz="1200" b="0" i="0" kern="1200" dirty="0">
                <a:solidFill>
                  <a:schemeClr val="tx1"/>
                </a:solidFill>
                <a:effectLst/>
                <a:ea typeface="+mn-ea"/>
                <a:cs typeface="+mn-cs"/>
              </a:rPr>
              <a:t>, armazenará em cache o resultado para leituras subsequentes e retornará o valor para o </a:t>
            </a:r>
            <a:r>
              <a:rPr lang="pt-br" sz="1200" b="0" i="0" kern="1200" dirty="0">
                <a:solidFill>
                  <a:srgbClr val="000000"/>
                </a:solidFill>
                <a:effectLst/>
                <a:ea typeface="+mn-ea"/>
                <a:cs typeface="+mn-cs"/>
              </a:rPr>
              <a:t>aplicativo</a:t>
            </a:r>
            <a:r>
              <a:rPr lang="pt-br" sz="1200" b="0" i="0" kern="1200" dirty="0">
                <a:solidFill>
                  <a:schemeClr val="tx1"/>
                </a:solidFill>
                <a:effectLst/>
                <a:ea typeface="+mn-ea"/>
                <a:cs typeface="+mn-cs"/>
              </a:rPr>
              <a:t>. Para gravações, o DAX primeiro grava o valor no </a:t>
            </a:r>
            <a:r>
              <a:rPr lang="pt-br" sz="1200" b="0" i="0" kern="1200" dirty="0">
                <a:solidFill>
                  <a:srgbClr val="000000"/>
                </a:solidFill>
                <a:effectLst/>
                <a:ea typeface="+mn-ea"/>
                <a:cs typeface="+mn-cs"/>
              </a:rPr>
              <a:t>DynamoDB</a:t>
            </a:r>
            <a:r>
              <a:rPr lang="pt-br" sz="1200" b="0" i="0" kern="1200" dirty="0">
                <a:solidFill>
                  <a:schemeClr val="tx1"/>
                </a:solidFill>
                <a:effectLst/>
                <a:ea typeface="+mn-ea"/>
                <a:cs typeface="+mn-cs"/>
              </a:rPr>
              <a:t>, armazena em cache o valor no DAX e, em seguida, retorna </a:t>
            </a:r>
            <a:r>
              <a:rPr lang="pt-br" sz="1200" b="0" i="0" kern="1200" dirty="0">
                <a:solidFill>
                  <a:srgbClr val="000000"/>
                </a:solidFill>
                <a:effectLst/>
                <a:ea typeface="+mn-ea"/>
                <a:cs typeface="+mn-cs"/>
              </a:rPr>
              <a:t> o </a:t>
            </a:r>
            <a:r>
              <a:rPr lang="pt-br" sz="1200" b="0" i="0" kern="1200" dirty="0">
                <a:solidFill>
                  <a:schemeClr val="tx1"/>
                </a:solidFill>
                <a:effectLst/>
                <a:ea typeface="+mn-ea"/>
                <a:cs typeface="+mn-cs"/>
              </a:rPr>
              <a:t>sucesso</a:t>
            </a:r>
            <a:r>
              <a:rPr lang="pt-br" sz="1200" b="0" i="0" kern="1200" dirty="0">
                <a:solidFill>
                  <a:srgbClr val="000000"/>
                </a:solidFill>
                <a:effectLst/>
                <a:ea typeface="+mn-ea"/>
                <a:cs typeface="+mn-cs"/>
              </a:rPr>
              <a:t> à </a:t>
            </a:r>
            <a:r>
              <a:rPr lang="pt-br" sz="1200" b="0" i="0" kern="1200" dirty="0">
                <a:solidFill>
                  <a:schemeClr val="tx1"/>
                </a:solidFill>
                <a:effectLst/>
                <a:ea typeface="+mn-ea"/>
                <a:cs typeface="+mn-cs"/>
              </a:rPr>
              <a:t>aplicação.</a:t>
            </a:r>
          </a:p>
        </p:txBody>
      </p:sp>
    </p:spTree>
    <p:extLst>
      <p:ext uri="{BB962C8B-B14F-4D97-AF65-F5344CB8AC3E}">
        <p14:creationId xmlns:p14="http://schemas.microsoft.com/office/powerpoint/2010/main" val="20845148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024384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1" indent="0" algn="l" defTabSz="457200" rtl="0" eaLnBrk="1" fontAlgn="auto" latinLnBrk="0" hangingPunct="1">
              <a:lnSpc>
                <a:spcPct val="100000"/>
              </a:lnSpc>
              <a:spcBef>
                <a:spcPts val="0"/>
              </a:spcBef>
              <a:spcAft>
                <a:spcPts val="0"/>
              </a:spcAft>
              <a:buClrTx/>
              <a:buSzTx/>
              <a:buFontTx/>
              <a:buNone/>
              <a:tabLst/>
              <a:defRPr/>
            </a:pPr>
            <a:r>
              <a:rPr lang="pt-br" dirty="0"/>
              <a:t>Para obter mais informações sobre solução de problemas, consulte: </a:t>
            </a:r>
            <a:endParaRPr lang="en-US" dirty="0"/>
          </a:p>
          <a:p>
            <a:pPr marL="171450" lvl="1" indent="-171450" defTabSz="457200" rtl="0">
              <a:buFont typeface="Arial" panose="020B0604020202020204" pitchFamily="34" charset="0"/>
              <a:buChar char="•"/>
              <a:defRPr/>
            </a:pPr>
            <a:r>
              <a:rPr lang="pt-br" dirty="0"/>
              <a:t>Error Handling (Tratamento de erros):  </a:t>
            </a:r>
            <a:r>
              <a:rPr lang="pt-br" dirty="0">
                <a:hlinkClick r:id="rId3"/>
              </a:rPr>
              <a:t>https://docs.aws.amazon.com/amazondynamodb/latest/developerguide/Programming.Errors.html#APIError</a:t>
            </a:r>
            <a:endParaRPr lang="en-US" dirty="0"/>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Monitoring </a:t>
            </a:r>
            <a:r>
              <a:rPr lang="pt-br" dirty="0">
                <a:solidFill>
                  <a:srgbClr val="000000"/>
                </a:solidFill>
              </a:rPr>
              <a:t>DynamoDB</a:t>
            </a:r>
            <a:r>
              <a:rPr lang="pt-br" dirty="0"/>
              <a:t> with CloudWatch (Monitoramento do DynamoDB com o CloudWatch): </a:t>
            </a:r>
            <a:r>
              <a:rPr lang="pt-br" dirty="0">
                <a:hlinkClick r:id="rId4"/>
              </a:rPr>
              <a:t>http://docs.aws.amazon.com/amazondynamodb/latest/developerguide/MonitoringDynamoDB.html</a:t>
            </a:r>
            <a:r>
              <a:rPr lang="pt-br" dirty="0"/>
              <a:t> </a:t>
            </a:r>
          </a:p>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Logging </a:t>
            </a:r>
            <a:r>
              <a:rPr lang="pt-br" dirty="0">
                <a:solidFill>
                  <a:srgbClr val="000000"/>
                </a:solidFill>
              </a:rPr>
              <a:t>DynamoDB</a:t>
            </a:r>
            <a:r>
              <a:rPr lang="pt-br" dirty="0"/>
              <a:t> </a:t>
            </a:r>
            <a:r>
              <a:rPr lang="pt-br" dirty="0">
                <a:solidFill>
                  <a:srgbClr val="000000"/>
                </a:solidFill>
              </a:rPr>
              <a:t> </a:t>
            </a:r>
            <a:r>
              <a:rPr lang="pt-br" dirty="0"/>
              <a:t>API Operations</a:t>
            </a:r>
            <a:r>
              <a:rPr lang="pt-br" dirty="0">
                <a:hlinkClick r:id="rId5"/>
              </a:rPr>
              <a:t> by Using AWS CloudTrail (Registro em log de operações de API do DynamoDB usando o AWS CloudTrail: : http://docs.aws.amazon.com/amazondynamodb/latest/developerguide/logging-using-cloudtrail.html</a:t>
            </a:r>
            <a:r>
              <a:rPr lang="pt-br" dirty="0"/>
              <a:t>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15091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Gerencie códigos de erro em exceções tranquilamente para </a:t>
            </a:r>
            <a:r>
              <a:rPr lang="pt-br">
                <a:solidFill>
                  <a:srgbClr val="000000"/>
                </a:solidFill>
              </a:rPr>
              <a:t>garantir</a:t>
            </a:r>
            <a:r>
              <a:rPr lang="pt-br"/>
              <a:t> uma experiência tranquila para o cliente.</a:t>
            </a:r>
          </a:p>
          <a:p>
            <a:pPr rtl="0"/>
            <a:endParaRPr lang="en-US" baseline="0"/>
          </a:p>
          <a:p>
            <a:pPr rtl="0"/>
            <a:r>
              <a:rPr lang="pt-br"/>
              <a:t>Para obter mais informações sobre como lidar com </a:t>
            </a:r>
            <a:r>
              <a:rPr lang="pt-br">
                <a:solidFill>
                  <a:srgbClr val="000000"/>
                </a:solidFill>
              </a:rPr>
              <a:t> erros</a:t>
            </a:r>
            <a:r>
              <a:rPr lang="pt-br"/>
              <a:t> do DynamoDB</a:t>
            </a:r>
            <a:r>
              <a:rPr lang="pt-br">
                <a:hlinkClick r:id="rId3"/>
              </a:rPr>
              <a:t> consulte </a:t>
            </a:r>
            <a:r>
              <a:rPr lang="pt-br"/>
              <a:t>http://docs.aws.amazon.com/amazondynamodb/latest/developerguide/ErrorHandling.html.</a:t>
            </a:r>
          </a:p>
        </p:txBody>
      </p:sp>
    </p:spTree>
    <p:extLst>
      <p:ext uri="{BB962C8B-B14F-4D97-AF65-F5344CB8AC3E}">
        <p14:creationId xmlns:p14="http://schemas.microsoft.com/office/powerpoint/2010/main" val="1536702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29885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44950"/>
          </a:xfrm>
        </p:spPr>
        <p:txBody>
          <a:bodyPr rtlCol="0"/>
          <a:lstStyle/>
          <a:p>
            <a:pPr rtl="0"/>
            <a:r>
              <a:rPr lang="pt-br" dirty="0"/>
              <a:t>Dependendo do contexto da </a:t>
            </a:r>
            <a:r>
              <a:rPr lang="pt-br" dirty="0">
                <a:solidFill>
                  <a:srgbClr val="000000"/>
                </a:solidFill>
              </a:rPr>
              <a:t>aplicação</a:t>
            </a:r>
            <a:r>
              <a:rPr lang="pt-br" dirty="0"/>
              <a:t> </a:t>
            </a:r>
            <a:r>
              <a:rPr lang="pt-br" dirty="0">
                <a:solidFill>
                  <a:srgbClr val="000000"/>
                </a:solidFill>
              </a:rPr>
              <a:t> </a:t>
            </a:r>
            <a:r>
              <a:rPr lang="pt-br" dirty="0"/>
              <a:t>do tipo de dados e das necessidades de negócios, você tem as seguintes opções para armazenar dados relacionados à aplicação:</a:t>
            </a:r>
          </a:p>
          <a:p>
            <a:pPr marL="171450" indent="-171450" rtl="0">
              <a:buFont typeface="Arial" panose="020B0604020202020204" pitchFamily="34" charset="0"/>
              <a:buChar char="•"/>
            </a:pPr>
            <a:r>
              <a:rPr lang="pt-br" b="1" dirty="0">
                <a:solidFill>
                  <a:srgbClr val="000000"/>
                </a:solidFill>
              </a:rPr>
              <a:t>Amazon Relational Database Service</a:t>
            </a:r>
            <a:r>
              <a:rPr lang="pt-br" b="1" dirty="0"/>
              <a:t> (Amazon </a:t>
            </a:r>
            <a:r>
              <a:rPr lang="pt-br" b="1" dirty="0">
                <a:solidFill>
                  <a:srgbClr val="000000"/>
                </a:solidFill>
              </a:rPr>
              <a:t>RDS</a:t>
            </a:r>
            <a:r>
              <a:rPr lang="pt-br" b="1" dirty="0"/>
              <a:t>)</a:t>
            </a:r>
            <a:r>
              <a:rPr lang="pt-br" b="0" dirty="0"/>
              <a:t>:</a:t>
            </a:r>
            <a:r>
              <a:rPr lang="pt-br" b="1" dirty="0"/>
              <a:t> </a:t>
            </a:r>
            <a:r>
              <a:rPr lang="pt-br" dirty="0"/>
              <a:t> fornece serviços de banco de dados relacional na nuvem com suporte para o seguintes mecanismos de banco de dados:</a:t>
            </a:r>
          </a:p>
          <a:p>
            <a:pPr marL="628650" lvl="1" indent="-171450" rtl="0">
              <a:buFont typeface="Arial" panose="020B0604020202020204" pitchFamily="34" charset="0"/>
              <a:buChar char="•"/>
            </a:pPr>
            <a:r>
              <a:rPr lang="pt-br" dirty="0"/>
              <a:t>Amazon Aurora</a:t>
            </a:r>
          </a:p>
          <a:p>
            <a:pPr marL="628650" lvl="1" indent="-171450" rtl="0">
              <a:buFont typeface="Arial" panose="020B0604020202020204" pitchFamily="34" charset="0"/>
              <a:buChar char="•"/>
            </a:pPr>
            <a:r>
              <a:rPr lang="pt-br" dirty="0"/>
              <a:t>PostgreSQL</a:t>
            </a:r>
          </a:p>
          <a:p>
            <a:pPr marL="628650" lvl="1" indent="-171450" rtl="0">
              <a:buFont typeface="Arial" panose="020B0604020202020204" pitchFamily="34" charset="0"/>
              <a:buChar char="•"/>
            </a:pPr>
            <a:r>
              <a:rPr lang="pt-br" dirty="0"/>
              <a:t>MySQL</a:t>
            </a:r>
          </a:p>
          <a:p>
            <a:pPr marL="628650" lvl="1" indent="-171450" rtl="0">
              <a:buFont typeface="Arial" panose="020B0604020202020204" pitchFamily="34" charset="0"/>
              <a:buChar char="•"/>
            </a:pPr>
            <a:r>
              <a:rPr lang="pt-br" dirty="0"/>
              <a:t>MariaDB</a:t>
            </a:r>
          </a:p>
          <a:p>
            <a:pPr marL="628650" lvl="1" indent="-171450" rtl="0">
              <a:buFont typeface="Arial" panose="020B0604020202020204" pitchFamily="34" charset="0"/>
              <a:buChar char="•"/>
            </a:pPr>
            <a:r>
              <a:rPr lang="pt-br" dirty="0"/>
              <a:t>Oracle</a:t>
            </a:r>
          </a:p>
          <a:p>
            <a:pPr marL="628650" lvl="1" indent="-171450" rtl="0">
              <a:buFont typeface="Arial" panose="020B0604020202020204" pitchFamily="34" charset="0"/>
              <a:buChar char="•"/>
            </a:pPr>
            <a:r>
              <a:rPr lang="pt-br" dirty="0"/>
              <a:t>Microsoft SQL Server</a:t>
            </a:r>
          </a:p>
          <a:p>
            <a:pPr marL="171450" indent="-171450" rtl="0">
              <a:buFont typeface="Arial" panose="020B0604020202020204" pitchFamily="34" charset="0"/>
              <a:buChar char="•"/>
            </a:pPr>
            <a:r>
              <a:rPr lang="pt-br" b="1" dirty="0"/>
              <a:t>Amazon Redshift</a:t>
            </a:r>
            <a:r>
              <a:rPr lang="pt-br" dirty="0"/>
              <a:t>: data warehouse rápido e totalmente gerenciado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dirty="0"/>
              <a:t>Amazon DynamoDB</a:t>
            </a:r>
            <a:r>
              <a:rPr lang="pt-br" dirty="0"/>
              <a:t>: banco de dados NoSQL que oferece suporte a modelos de armazenamento de documentos e de chave-valor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dirty="0"/>
              <a:t>Amazon Neptune</a:t>
            </a:r>
            <a:r>
              <a:rPr lang="pt-br" dirty="0"/>
              <a:t>: Serviço de banco de dados gráfico rápido, confiável </a:t>
            </a:r>
            <a:r>
              <a:rPr lang="pt-br" dirty="0">
                <a:solidFill>
                  <a:srgbClr val="000000"/>
                </a:solidFill>
              </a:rPr>
              <a:t> e totalmente gerenciado</a:t>
            </a:r>
            <a:r>
              <a:rPr lang="pt-br" dirty="0"/>
              <a:t>que</a:t>
            </a:r>
            <a:r>
              <a:rPr lang="pt-br" dirty="0">
                <a:solidFill>
                  <a:srgbClr val="000000"/>
                </a:solidFill>
              </a:rPr>
              <a:t> facilita</a:t>
            </a:r>
            <a:r>
              <a:rPr lang="pt-br" dirty="0"/>
              <a:t> a criação e a execução </a:t>
            </a:r>
            <a:r>
              <a:rPr lang="pt-br" dirty="0">
                <a:solidFill>
                  <a:srgbClr val="000000"/>
                </a:solidFill>
              </a:rPr>
              <a:t>de aplicação</a:t>
            </a:r>
            <a:r>
              <a:rPr lang="pt-br" dirty="0"/>
              <a:t> que funcionam com conjuntos de dados altamente conectados </a:t>
            </a:r>
            <a:r>
              <a:rPr lang="pt-br" dirty="0">
                <a:solidFill>
                  <a:srgbClr val="000000"/>
                </a:solidFill>
              </a:rPr>
              <a:t>.</a:t>
            </a:r>
            <a:endParaRPr lang="en-US" dirty="0">
              <a:solidFill>
                <a:srgbClr val="000000"/>
              </a:solidFill>
              <a:latin typeface="Calibri" panose="020F0502020204030204" pitchFamily="34" charset="0"/>
            </a:endParaRPr>
          </a:p>
          <a:p>
            <a:pPr marL="171450" indent="-171450" rtl="0">
              <a:buFont typeface="Arial" panose="020B0604020202020204" pitchFamily="34" charset="0"/>
              <a:buChar char="•"/>
            </a:pPr>
            <a:r>
              <a:rPr lang="pt-br" b="1" dirty="0"/>
              <a:t>Amazon ElastiCache</a:t>
            </a:r>
            <a:r>
              <a:rPr lang="pt-br" dirty="0"/>
              <a:t>: cache de dados na memória que oferece suporte a um mecanismo Redis ou Memcached totalmente gerenciado</a:t>
            </a:r>
            <a:endParaRPr lang="en-US" dirty="0"/>
          </a:p>
        </p:txBody>
      </p:sp>
    </p:spTree>
    <p:extLst>
      <p:ext uri="{BB962C8B-B14F-4D97-AF65-F5344CB8AC3E}">
        <p14:creationId xmlns:p14="http://schemas.microsoft.com/office/powerpoint/2010/main" val="248003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t>As operações em lote podem ler ou gravar itens de uma ou mais tabelas. Solicitações individuais em uma operação em lote podem falhar. O motivo mais provável para a falha é que a tabela em questão não tem capacidade suficiente de leitura ou gravação provisionada.</a:t>
            </a:r>
          </a:p>
          <a:p>
            <a:pPr rtl="0"/>
            <a:endParaRPr lang="en-US" baseline="0"/>
          </a:p>
          <a:p>
            <a:pPr rtl="0"/>
            <a:r>
              <a:rPr lang="pt-br"/>
              <a:t>Use as informações sobre tabelas e itens com falha </a:t>
            </a:r>
            <a:r>
              <a:rPr lang="pt-br">
                <a:solidFill>
                  <a:srgbClr val="000000"/>
                </a:solidFill>
              </a:rPr>
              <a:t>para</a:t>
            </a:r>
            <a:r>
              <a:rPr lang="pt-br"/>
              <a:t> repetir a operação em lote com recuo exponencial.</a:t>
            </a:r>
          </a:p>
          <a:p>
            <a:pPr rtl="0"/>
            <a:endParaRPr lang="en-US" baseline="0"/>
          </a:p>
          <a:p>
            <a:pPr rtl="0"/>
            <a:r>
              <a:rPr lang="pt-br"/>
              <a:t>Para obter mais informações, consulte:</a:t>
            </a:r>
          </a:p>
          <a:p>
            <a:pPr marL="171450" indent="-171450" rtl="0">
              <a:buFont typeface="Arial" panose="020B0604020202020204" pitchFamily="34" charset="0"/>
              <a:buChar char="•"/>
            </a:pPr>
            <a:r>
              <a:rPr lang="pt-br">
                <a:hlinkClick r:id="rId3"/>
              </a:rPr>
              <a:t>http://docs.aws.amazon.com/amazondynamodb/latest/APIReference/API_BatchGetItem.html</a:t>
            </a:r>
            <a:r>
              <a:rPr lang="pt-br"/>
              <a:t> </a:t>
            </a:r>
          </a:p>
          <a:p>
            <a:pPr marL="171450" indent="-171450" rtl="0">
              <a:buFont typeface="Arial" panose="020B0604020202020204" pitchFamily="34" charset="0"/>
              <a:buChar char="•"/>
            </a:pPr>
            <a:r>
              <a:rPr lang="pt-br">
                <a:hlinkClick r:id="rId4"/>
              </a:rPr>
              <a:t>http://docs.aws.amazon.com/amazondynamodb/latest/APIReference/API_BatchWriteItem.html</a:t>
            </a:r>
            <a:r>
              <a:rPr lang="pt-br"/>
              <a:t> </a:t>
            </a:r>
          </a:p>
          <a:p>
            <a:pPr rtl="0"/>
            <a:endParaRPr lang="en-US" baseline="0"/>
          </a:p>
        </p:txBody>
      </p:sp>
    </p:spTree>
    <p:extLst>
      <p:ext uri="{BB962C8B-B14F-4D97-AF65-F5344CB8AC3E}">
        <p14:creationId xmlns:p14="http://schemas.microsoft.com/office/powerpoint/2010/main" val="661991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dirty="0"/>
              <a:t>Conforme discutido em seções anteriores, </a:t>
            </a:r>
            <a:r>
              <a:rPr lang="pt-br" dirty="0">
                <a:solidFill>
                  <a:srgbClr val="000000"/>
                </a:solidFill>
              </a:rPr>
              <a:t>provisione</a:t>
            </a:r>
            <a:r>
              <a:rPr lang="pt-br" dirty="0"/>
              <a:t> throughput conforme a necessidade da </a:t>
            </a:r>
            <a:r>
              <a:rPr lang="pt-br" dirty="0">
                <a:solidFill>
                  <a:srgbClr val="000000"/>
                </a:solidFill>
              </a:rPr>
              <a:t>carga de trabalho da </a:t>
            </a:r>
            <a:r>
              <a:rPr lang="pt-br" dirty="0"/>
              <a:t>aplicação. Siga as melhores práticas discutidas para criar índices apropriados e escrever consultas eficientes.</a:t>
            </a:r>
          </a:p>
          <a:p>
            <a:pPr rtl="0"/>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Você pode configurar alarmes do CloudWatch para notificá-lo quando as taxas de solicitação para uma tabela excederem um determinado limite do throughput provisionado. Por exemplo, você pode configurar um alarme do CloudWatch para notificá-lo quando as taxas de solicitação excederem um nível que representa 80% do throughput (taxa de transferência) provisionado da tabela. Se a </a:t>
            </a:r>
            <a:r>
              <a:rPr lang="pt-br" dirty="0">
                <a:solidFill>
                  <a:srgbClr val="000000"/>
                </a:solidFill>
              </a:rPr>
              <a:t>aplicação</a:t>
            </a:r>
            <a:r>
              <a:rPr lang="pt-br" dirty="0"/>
              <a:t> tiver um pico repentino de solicitações, você poderá responder ao alarme do CloudWatch provisionando um throughput adicional. Você também pode configurar uma função do AWS Lambda a ser acionada com base em um alarme do CloudWatch. A função do Lambda pode atualizar a tabela para provisionar </a:t>
            </a:r>
            <a:r>
              <a:rPr lang="pt-br" dirty="0">
                <a:solidFill>
                  <a:srgbClr val="000000"/>
                </a:solidFill>
              </a:rPr>
              <a:t>throughput adicional</a:t>
            </a:r>
            <a:r>
              <a:rPr lang="pt-br"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pt-br" dirty="0"/>
              <a:t>Para obter mais informações sobre quais métricas estão disponíveis, consulte </a:t>
            </a:r>
            <a:r>
              <a:rPr lang="pt-br" dirty="0">
                <a:hlinkClick r:id="rId3"/>
              </a:rPr>
              <a:t>http://docs.aws.amazon.com/AmazonCloudWatch/latest/monitoring/dynamo-metricscollected.html</a:t>
            </a:r>
            <a:r>
              <a:rPr lang="pt-br" dirty="0"/>
              <a:t>.</a:t>
            </a:r>
          </a:p>
        </p:txBody>
      </p:sp>
    </p:spTree>
    <p:extLst>
      <p:ext uri="{BB962C8B-B14F-4D97-AF65-F5344CB8AC3E}">
        <p14:creationId xmlns:p14="http://schemas.microsoft.com/office/powerpoint/2010/main" val="20123560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825941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218837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810830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507918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kern="1200">
                <a:solidFill>
                  <a:schemeClr val="tx1"/>
                </a:solidFill>
                <a:effectLst/>
              </a:rPr>
              <a:t>Leia </a:t>
            </a:r>
            <a:r>
              <a:rPr lang="pt-br" kern="1200">
                <a:solidFill>
                  <a:srgbClr val="000000"/>
                </a:solidFill>
                <a:effectLst/>
              </a:rPr>
              <a:t>da esquerda</a:t>
            </a:r>
            <a:r>
              <a:rPr lang="pt-br" kern="1200">
                <a:solidFill>
                  <a:schemeClr val="tx1"/>
                </a:solidFill>
                <a:effectLst/>
              </a:rPr>
              <a:t> para a direita:</a:t>
            </a:r>
          </a:p>
          <a:p>
            <a:pPr lvl="0" rtl="0"/>
            <a:r>
              <a:rPr lang="pt-br" kern="1200">
                <a:solidFill>
                  <a:schemeClr val="tx1"/>
                </a:solidFill>
                <a:effectLst/>
              </a:rPr>
              <a:t>(Falso) </a:t>
            </a:r>
            <a:r>
              <a:rPr lang="pt-br"/>
              <a:t>O Amazon DynamoDB é um serviço de banco de dados </a:t>
            </a:r>
            <a:r>
              <a:rPr lang="pt-br" b="1"/>
              <a:t>não relacional</a:t>
            </a:r>
            <a:r>
              <a:rPr lang="pt-br"/>
              <a:t> rápido e flexível para </a:t>
            </a:r>
            <a:r>
              <a:rPr lang="pt-br">
                <a:solidFill>
                  <a:srgbClr val="000000"/>
                </a:solidFill>
              </a:rPr>
              <a:t>aplicações</a:t>
            </a:r>
            <a:r>
              <a:rPr lang="pt-br"/>
              <a:t>.</a:t>
            </a:r>
          </a:p>
          <a:p>
            <a:pPr lvl="0" rtl="0"/>
            <a:r>
              <a:rPr lang="pt-br" kern="1200">
                <a:solidFill>
                  <a:schemeClr val="tx1"/>
                </a:solidFill>
                <a:effectLst/>
              </a:rPr>
              <a:t>(Verdadeiro) </a:t>
            </a:r>
          </a:p>
          <a:p>
            <a:pPr lvl="0" rtl="0"/>
            <a:r>
              <a:rPr lang="pt-br" kern="1200">
                <a:solidFill>
                  <a:schemeClr val="tx1"/>
                </a:solidFill>
                <a:effectLst/>
              </a:rPr>
              <a:t>(Verdadeiro)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rPr>
              <a:t>(Falso) </a:t>
            </a:r>
            <a:r>
              <a:rPr lang="pt-br" sz="1200">
                <a:ea typeface="Amazon Ember Light" panose="020B0403020204020204" pitchFamily="34" charset="0"/>
                <a:cs typeface="Amazon Ember Light" panose="020B0403020204020204" pitchFamily="34" charset="0"/>
              </a:rPr>
              <a:t>RCU é o número de leituras altamente consistentes </a:t>
            </a:r>
            <a:r>
              <a:rPr lang="pt-br" sz="1200">
                <a:solidFill>
                  <a:srgbClr val="000000"/>
                </a:solidFill>
                <a:ea typeface="Amazon Ember Light" panose="020B0403020204020204" pitchFamily="34" charset="0"/>
                <a:cs typeface="Amazon Ember Light" panose="020B0403020204020204" pitchFamily="34" charset="0"/>
              </a:rPr>
              <a:t>por</a:t>
            </a:r>
            <a:r>
              <a:rPr lang="pt-br" sz="1200">
                <a:ea typeface="Amazon Ember Light" panose="020B0403020204020204" pitchFamily="34" charset="0"/>
                <a:cs typeface="Amazon Ember Light" panose="020B0403020204020204" pitchFamily="34" charset="0"/>
              </a:rPr>
              <a:t> segundo de itens de até </a:t>
            </a:r>
            <a:r>
              <a:rPr lang="pt-br" sz="1200" b="1">
                <a:ea typeface="Amazon Ember Light" panose="020B0403020204020204" pitchFamily="34" charset="0"/>
                <a:cs typeface="Amazon Ember Light" panose="020B0403020204020204" pitchFamily="34" charset="0"/>
              </a:rPr>
              <a:t>4</a:t>
            </a:r>
            <a:r>
              <a:rPr lang="pt-br" sz="1200">
                <a:ea typeface="Amazon Ember Light" panose="020B0403020204020204" pitchFamily="34" charset="0"/>
                <a:cs typeface="Amazon Ember Light" panose="020B0403020204020204" pitchFamily="34" charset="0"/>
              </a:rPr>
              <a:t> KB de tamanho. </a:t>
            </a:r>
            <a:endParaRPr lang="en-US" kern="120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rPr>
              <a:t>(Verdadeiro) </a:t>
            </a:r>
            <a:r>
              <a:rPr lang="pt-br"/>
              <a:t>Para obter o máximo de taxa de transferência de leitura e gravação, </a:t>
            </a:r>
            <a:r>
              <a:rPr lang="pt-br">
                <a:solidFill>
                  <a:srgbClr val="000000"/>
                </a:solidFill>
              </a:rPr>
              <a:t>escolha</a:t>
            </a:r>
            <a:r>
              <a:rPr lang="pt-br"/>
              <a:t> a chave de partição com cuidado para evitar pontos de acesso (hot spots). </a:t>
            </a:r>
            <a:endParaRPr lang="en-US" kern="120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kern="1200">
                <a:solidFill>
                  <a:schemeClr val="tx1"/>
                </a:solidFill>
                <a:effectLst/>
              </a:rPr>
              <a:t>(Falso) </a:t>
            </a:r>
            <a:r>
              <a:rPr lang="pt-br" sz="1200">
                <a:solidFill>
                  <a:schemeClr val="tx1"/>
                </a:solidFill>
                <a:ea typeface="Amazon Ember Light" panose="020B0403020204020204" pitchFamily="34" charset="0"/>
                <a:cs typeface="Amazon Ember Light" panose="020B0403020204020204" pitchFamily="34" charset="0"/>
              </a:rPr>
              <a:t>Todas as alterações feitas em qualquer item em qualquer tabela-réplica </a:t>
            </a:r>
            <a:r>
              <a:rPr lang="pt-br" sz="1200" b="1">
                <a:solidFill>
                  <a:srgbClr val="000000"/>
                </a:solidFill>
                <a:ea typeface="Amazon Ember Light" panose="020B0403020204020204" pitchFamily="34" charset="0"/>
                <a:cs typeface="Amazon Ember Light" panose="020B0403020204020204" pitchFamily="34" charset="0"/>
              </a:rPr>
              <a:t> </a:t>
            </a:r>
            <a:r>
              <a:rPr lang="pt-br" sz="1200">
                <a:solidFill>
                  <a:srgbClr val="000000"/>
                </a:solidFill>
                <a:ea typeface="Amazon Ember Light" panose="020B0403020204020204" pitchFamily="34" charset="0"/>
                <a:cs typeface="Amazon Ember Light" panose="020B0403020204020204" pitchFamily="34" charset="0"/>
              </a:rPr>
              <a:t>são </a:t>
            </a:r>
            <a:r>
              <a:rPr lang="pt-br" sz="1200">
                <a:solidFill>
                  <a:schemeClr val="tx1"/>
                </a:solidFill>
                <a:ea typeface="Amazon Ember Light" panose="020B0403020204020204" pitchFamily="34" charset="0"/>
                <a:cs typeface="Amazon Ember Light" panose="020B0403020204020204" pitchFamily="34" charset="0"/>
              </a:rPr>
              <a:t>replicadaspara todas as outras réplicas dentro da mesma tabela global. </a:t>
            </a:r>
            <a:endParaRPr lang="en-US" sz="1200">
              <a:ea typeface="Amazon Ember Light" panose="020B0403020204020204" pitchFamily="34" charset="0"/>
              <a:cs typeface="Amazon Ember Light" panose="020B0403020204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lvl="0" rtl="0"/>
            <a:endParaRPr lang="en-US" kern="120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8417359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9540086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indent="0" rtl="0">
              <a:buNone/>
            </a:pPr>
            <a:r>
              <a:rPr lang="pt-br" dirty="0"/>
              <a:t>Você </a:t>
            </a:r>
            <a:r>
              <a:rPr lang="pt-br" dirty="0">
                <a:solidFill>
                  <a:srgbClr val="000000"/>
                </a:solidFill>
              </a:rPr>
              <a:t>aprenderá</a:t>
            </a:r>
            <a:r>
              <a:rPr lang="pt-br" dirty="0"/>
              <a:t> a usar o AWS SDK para criar tabelas e índices do Amazon DynamoDB, adicionar e atualizar itens e consultar dados. No laboratório, </a:t>
            </a:r>
            <a:r>
              <a:rPr lang="pt-br" dirty="0">
                <a:solidFill>
                  <a:srgbClr val="000000"/>
                </a:solidFill>
              </a:rPr>
              <a:t>você usará</a:t>
            </a:r>
            <a:r>
              <a:rPr lang="pt-br" dirty="0"/>
              <a:t> o AWS SDK para:</a:t>
            </a:r>
          </a:p>
          <a:p>
            <a:pPr marL="171450" indent="-171450" rtl="0">
              <a:buFont typeface="Arial" panose="020B0604020202020204" pitchFamily="34" charset="0"/>
              <a:buChar char="•"/>
            </a:pPr>
            <a:r>
              <a:rPr lang="pt-br" dirty="0"/>
              <a:t>Criar uma tabela do DynamoDB e um índice secundário global.</a:t>
            </a:r>
          </a:p>
          <a:p>
            <a:pPr marL="171450" indent="-171450" rtl="0">
              <a:buFont typeface="Arial" panose="020B0604020202020204" pitchFamily="34" charset="0"/>
              <a:buChar char="•"/>
            </a:pPr>
            <a:r>
              <a:rPr lang="pt-br" dirty="0"/>
              <a:t>Adicionar e atualizar itens em uma tabela.</a:t>
            </a:r>
          </a:p>
          <a:p>
            <a:pPr marL="171450" indent="-171450" rtl="0">
              <a:buFont typeface="Arial" panose="020B0604020202020204" pitchFamily="34" charset="0"/>
              <a:buChar char="•"/>
            </a:pPr>
            <a:r>
              <a:rPr lang="pt-br" dirty="0"/>
              <a:t>Consultar um índice secundário global.</a:t>
            </a:r>
          </a:p>
          <a:p>
            <a:pPr rtl="0"/>
            <a:endParaRPr lang="en-US" dirty="0"/>
          </a:p>
          <a:p>
            <a:pPr rtl="0"/>
            <a:endParaRPr lang="en-US" dirty="0"/>
          </a:p>
          <a:p>
            <a:pPr rtl="0"/>
            <a:r>
              <a:rPr lang="pt-br" dirty="0"/>
              <a:t>Você </a:t>
            </a:r>
            <a:r>
              <a:rPr lang="pt-br" dirty="0">
                <a:solidFill>
                  <a:srgbClr val="000000"/>
                </a:solidFill>
              </a:rPr>
              <a:t>desenvolverá</a:t>
            </a:r>
            <a:r>
              <a:rPr lang="pt-br" dirty="0"/>
              <a:t> uma </a:t>
            </a:r>
            <a:r>
              <a:rPr lang="pt-br" dirty="0">
                <a:solidFill>
                  <a:srgbClr val="000000"/>
                </a:solidFill>
              </a:rPr>
              <a:t>aplicação</a:t>
            </a:r>
            <a:r>
              <a:rPr lang="pt-br" dirty="0"/>
              <a:t> que recupera o arquivo CSV de dados de um bucket do S3 e carrega os dados em uma tabela do DynamoDB. Você </a:t>
            </a:r>
            <a:r>
              <a:rPr lang="pt-br" dirty="0">
                <a:solidFill>
                  <a:srgbClr val="000000"/>
                </a:solidFill>
              </a:rPr>
              <a:t>criará e usará</a:t>
            </a:r>
            <a:r>
              <a:rPr lang="pt-br" dirty="0"/>
              <a:t> todos os índices secundários necessários para consultar os dados e exibir uma contagem de Reservations (reservas) para uma determinada cidade. </a:t>
            </a:r>
          </a:p>
          <a:p>
            <a:pPr rtl="0"/>
            <a:endParaRPr lang="en-US" dirty="0"/>
          </a:p>
          <a:p>
            <a:pPr rtl="0"/>
            <a:r>
              <a:rPr lang="pt-br" dirty="0"/>
              <a:t>Por fim, você </a:t>
            </a:r>
            <a:r>
              <a:rPr lang="pt-br" dirty="0">
                <a:solidFill>
                  <a:srgbClr val="000000"/>
                </a:solidFill>
              </a:rPr>
              <a:t>vinculará</a:t>
            </a:r>
            <a:r>
              <a:rPr lang="pt-br" dirty="0"/>
              <a:t> a objetos do Amazon </a:t>
            </a:r>
            <a:r>
              <a:rPr lang="pt-br" dirty="0">
                <a:solidFill>
                  <a:srgbClr val="000000"/>
                </a:solidFill>
              </a:rPr>
              <a:t>S3</a:t>
            </a:r>
            <a:r>
              <a:rPr lang="pt-br" dirty="0"/>
              <a:t> dos </a:t>
            </a:r>
            <a:r>
              <a:rPr lang="pt-br" dirty="0">
                <a:solidFill>
                  <a:srgbClr val="000000"/>
                </a:solidFill>
              </a:rPr>
              <a:t> dados do</a:t>
            </a:r>
            <a:r>
              <a:rPr lang="pt-br" dirty="0"/>
              <a:t>DynamoDB.</a:t>
            </a:r>
            <a:endParaRPr lang="en-US" dirty="0"/>
          </a:p>
        </p:txBody>
      </p:sp>
    </p:spTree>
    <p:extLst>
      <p:ext uri="{BB962C8B-B14F-4D97-AF65-F5344CB8AC3E}">
        <p14:creationId xmlns:p14="http://schemas.microsoft.com/office/powerpoint/2010/main" val="13674865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341146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rgbClr val="000000"/>
                </a:solidFill>
              </a:rPr>
              <a:t>O Amazon Relational Database Service</a:t>
            </a:r>
            <a:r>
              <a:rPr lang="pt-br" dirty="0"/>
              <a:t> (Amazon RDS) </a:t>
            </a:r>
            <a:r>
              <a:rPr lang="pt-br" dirty="0">
                <a:solidFill>
                  <a:srgbClr val="000000"/>
                </a:solidFill>
              </a:rPr>
              <a:t>facilita</a:t>
            </a:r>
            <a:r>
              <a:rPr lang="pt-br" dirty="0"/>
              <a:t> a </a:t>
            </a:r>
            <a:r>
              <a:rPr lang="pt-br" dirty="0">
                <a:solidFill>
                  <a:srgbClr val="000000"/>
                </a:solidFill>
              </a:rPr>
              <a:t>configuração</a:t>
            </a:r>
            <a:r>
              <a:rPr lang="pt-br" dirty="0"/>
              <a:t>, a operação e a escala de um banco de dados relacional na nuvem. Ele fornece uma capacidade econômica e redimensionável enquanto gerencia tarefas demoradas de administração de banco de dados, permitindo que você se concentre nas </a:t>
            </a:r>
            <a:r>
              <a:rPr lang="pt-br" dirty="0">
                <a:solidFill>
                  <a:srgbClr val="000000"/>
                </a:solidFill>
              </a:rPr>
              <a:t>aplicações</a:t>
            </a:r>
            <a:r>
              <a:rPr lang="pt-br" dirty="0"/>
              <a:t> e na empresa. Por exemplo, o Amazon RDS instala patches (atualizações) automaticamente no software de banco de dados e faz backup do banco de dados.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Amazon RDS oferece seis opções de mecanismos de banco de dados familiares</a:t>
            </a:r>
            <a:r>
              <a:rPr lang="pt-br" dirty="0">
                <a:solidFill>
                  <a:srgbClr val="000000"/>
                </a:solidFill>
              </a:rPr>
              <a:t>,</a:t>
            </a:r>
            <a:r>
              <a:rPr lang="pt-br" dirty="0"/>
              <a:t> incluindo Amazon Aurora, Oracle, Microsoft SQL Server, PostgreSQL, </a:t>
            </a:r>
            <a:r>
              <a:rPr lang="pt-br" dirty="0">
                <a:solidFill>
                  <a:srgbClr val="000000"/>
                </a:solidFill>
              </a:rPr>
              <a:t>MySQL e</a:t>
            </a:r>
            <a:r>
              <a:rPr lang="pt-br" dirty="0"/>
              <a:t> MariaDB.</a:t>
            </a:r>
          </a:p>
          <a:p>
            <a:pPr rtl="0"/>
            <a:endParaRPr lang="en-US" dirty="0"/>
          </a:p>
          <a:p>
            <a:pPr rtl="0"/>
            <a:endParaRPr lang="en-US" dirty="0"/>
          </a:p>
        </p:txBody>
      </p:sp>
    </p:spTree>
    <p:extLst>
      <p:ext uri="{BB962C8B-B14F-4D97-AF65-F5344CB8AC3E}">
        <p14:creationId xmlns:p14="http://schemas.microsoft.com/office/powerpoint/2010/main" val="1596396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8465746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306985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pt-br">
                <a:solidFill>
                  <a:srgbClr val="000000"/>
                </a:solidFill>
              </a:rPr>
              <a:t>Considere</a:t>
            </a:r>
            <a:r>
              <a:rPr lang="pt-br"/>
              <a:t> os requisitos do</a:t>
            </a:r>
            <a:r>
              <a:rPr lang="pt-br">
                <a:solidFill>
                  <a:srgbClr val="000000"/>
                </a:solidFill>
              </a:rPr>
              <a:t> sua aplicação</a:t>
            </a:r>
            <a:r>
              <a:rPr lang="pt-br"/>
              <a:t> ao determinar</a:t>
            </a:r>
            <a:r>
              <a:rPr lang="pt-br">
                <a:solidFill>
                  <a:srgbClr val="000000"/>
                </a:solidFill>
              </a:rPr>
              <a:t> qual tipo</a:t>
            </a:r>
            <a:r>
              <a:rPr lang="pt-br"/>
              <a:t> de índice usar. Essa tabela mostra as principais diferenças entre um índice secundário global e um índice secundário local.</a:t>
            </a:r>
          </a:p>
        </p:txBody>
      </p:sp>
    </p:spTree>
    <p:extLst>
      <p:ext uri="{BB962C8B-B14F-4D97-AF65-F5344CB8AC3E}">
        <p14:creationId xmlns:p14="http://schemas.microsoft.com/office/powerpoint/2010/main" val="31630057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A tabela resume os principais recursos das opções de banco de dados oferecidas pela AWS.</a:t>
            </a:r>
          </a:p>
          <a:p>
            <a:pPr rtl="0"/>
            <a:endParaRPr lang="en-US"/>
          </a:p>
        </p:txBody>
      </p:sp>
    </p:spTree>
    <p:extLst>
      <p:ext uri="{BB962C8B-B14F-4D97-AF65-F5344CB8AC3E}">
        <p14:creationId xmlns:p14="http://schemas.microsoft.com/office/powerpoint/2010/main" val="40873811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t>Essa tabela resume os principais cenários de uso para os diferentes serviços de banco de dados oferecidos pela AWS.</a:t>
            </a:r>
            <a:endParaRPr lang="en-US"/>
          </a:p>
          <a:p>
            <a:pPr rtl="0"/>
            <a:endParaRPr lang="en-US"/>
          </a:p>
        </p:txBody>
      </p:sp>
    </p:spTree>
    <p:extLst>
      <p:ext uri="{BB962C8B-B14F-4D97-AF65-F5344CB8AC3E}">
        <p14:creationId xmlns:p14="http://schemas.microsoft.com/office/powerpoint/2010/main" val="32392639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686050"/>
          </a:xfrm>
        </p:spPr>
        <p:txBody>
          <a:bodyPr rtlCol="0"/>
          <a:lstStyle/>
          <a:p>
            <a:pPr rtl="0"/>
            <a:r>
              <a:rPr lang="pt-br" dirty="0"/>
              <a:t>Familiarize-se com a</a:t>
            </a:r>
            <a:r>
              <a:rPr lang="pt-br" dirty="0">
                <a:solidFill>
                  <a:srgbClr val="000000"/>
                </a:solidFill>
              </a:rPr>
              <a:t> API </a:t>
            </a:r>
            <a:r>
              <a:rPr lang="pt-br" dirty="0"/>
              <a:t>do DynamoDB no SDK de sua linguagem preferida.</a:t>
            </a:r>
          </a:p>
          <a:p>
            <a:pPr rtl="0"/>
            <a:endParaRPr lang="en-US" baseline="0" dirty="0"/>
          </a:p>
          <a:p>
            <a:pPr rtl="0"/>
            <a:r>
              <a:rPr lang="pt-br" b="1" dirty="0"/>
              <a:t>Java</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Página de índice: </a:t>
            </a:r>
            <a:r>
              <a:rPr lang="pt-br" dirty="0">
                <a:hlinkClick r:id="rId3"/>
              </a:rPr>
              <a:t>http://docs.aws.amazon.com/AWSJavaSDK/latest/javadoc/</a:t>
            </a:r>
            <a:r>
              <a:rPr lang="pt-br" dirty="0"/>
              <a:t> </a:t>
            </a:r>
            <a:endParaRPr lang="en-US" baseline="0" dirty="0"/>
          </a:p>
          <a:p>
            <a:pPr marL="171450" indent="-171450" rtl="0">
              <a:buFont typeface="Arial" panose="020B0604020202020204" pitchFamily="34" charset="0"/>
              <a:buChar char="•"/>
            </a:pPr>
            <a:r>
              <a:rPr lang="pt-br" dirty="0"/>
              <a:t>AmazonDynamoDBClient: </a:t>
            </a:r>
            <a:r>
              <a:rPr lang="pt-br" dirty="0">
                <a:hlinkClick r:id="rId4"/>
              </a:rPr>
              <a:t>http://docs.aws.amazon.com/AWSJavaSDK/latest/javadoc/com/amazonaws/services/dynamodbv2/AmazonDynamoDBClient.html</a:t>
            </a:r>
            <a:r>
              <a:rPr lang="pt-br" dirty="0"/>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solidFill>
                  <a:srgbClr val="000000"/>
                </a:solidFill>
              </a:rPr>
              <a:t>DynamoDB</a:t>
            </a:r>
            <a:r>
              <a:rPr lang="pt-br" dirty="0"/>
              <a:t> class: </a:t>
            </a:r>
            <a:r>
              <a:rPr lang="pt-br" dirty="0">
                <a:hlinkClick r:id="rId5"/>
              </a:rPr>
              <a:t>http://docs.aws.amazon.com/AWSJavaSDK/latest/javadoc/com/amazonaws/services/dynamodbv2/document/DynamoDB.html</a:t>
            </a:r>
            <a:r>
              <a:rPr lang="pt-br" dirty="0"/>
              <a:t> </a:t>
            </a:r>
          </a:p>
          <a:p>
            <a:pPr marL="171450" indent="-171450" defTabSz="457200" rtl="0">
              <a:buFont typeface="Arial" panose="020B0604020202020204" pitchFamily="34" charset="0"/>
              <a:buChar char="•"/>
              <a:defRPr/>
            </a:pPr>
            <a:r>
              <a:rPr lang="pt-br" dirty="0"/>
              <a:t>Create a table (criação de tabela): </a:t>
            </a:r>
            <a:r>
              <a:rPr lang="pt-br" dirty="0">
                <a:hlinkClick r:id="rId6"/>
              </a:rPr>
              <a:t>https://docs.aws.amazon.com/AWSJavaSDK/latest/javadoc/com/amazonaws/services/dynamodbv2/document/DynamoDB.html#createTable-com.amazonaws.services.dynamodbv2.model.CreateTableRequest-</a:t>
            </a:r>
            <a:endParaRPr lang="en-US" dirty="0"/>
          </a:p>
          <a:p>
            <a:pPr defTabSz="457200" rtl="0">
              <a:defRPr/>
            </a:pPr>
            <a:r>
              <a:rPr lang="pt-br" dirty="0"/>
              <a:t> </a:t>
            </a:r>
          </a:p>
          <a:p>
            <a:pPr rtl="0"/>
            <a:r>
              <a:rPr lang="pt-br" b="1" dirty="0"/>
              <a:t>.NET</a:t>
            </a:r>
          </a:p>
          <a:p>
            <a:pPr marL="171450" indent="-171450" rtl="0">
              <a:buFont typeface="Arial" panose="020B0604020202020204" pitchFamily="34" charset="0"/>
              <a:buChar char="•"/>
            </a:pPr>
            <a:r>
              <a:rPr lang="pt-br" b="0" dirty="0"/>
              <a:t>Página de índice: </a:t>
            </a:r>
            <a:r>
              <a:rPr lang="pt-br" dirty="0">
                <a:hlinkClick r:id="rId7"/>
              </a:rPr>
              <a:t>http://docs.aws.amazon.com/sdkfornet/v3/apidocs/Index.html</a:t>
            </a:r>
            <a:r>
              <a:rPr lang="pt-br" dirty="0"/>
              <a:t> </a:t>
            </a:r>
          </a:p>
          <a:p>
            <a:pPr marL="171450" indent="-171450" rtl="0">
              <a:buFont typeface="Arial" panose="020B0604020202020204" pitchFamily="34" charset="0"/>
              <a:buChar char="•"/>
            </a:pPr>
            <a:r>
              <a:rPr lang="pt-br" dirty="0"/>
              <a:t>AmazonDynamoDBClient: </a:t>
            </a:r>
            <a:r>
              <a:rPr lang="pt-br" dirty="0">
                <a:hlinkClick r:id="rId8"/>
              </a:rPr>
              <a:t>https://docs.aws.amazon.com/sdkfornet/v3/apidocs/items/DynamoDBv2/TDynamoDBClient.html</a:t>
            </a:r>
            <a:endParaRPr lang="en-US" dirty="0"/>
          </a:p>
          <a:p>
            <a:pPr marL="171450" indent="-171450" rtl="0">
              <a:buFont typeface="Arial" panose="020B0604020202020204" pitchFamily="34" charset="0"/>
              <a:buChar char="•"/>
            </a:pPr>
            <a:r>
              <a:rPr lang="pt-br" dirty="0"/>
              <a:t>Create a table (criação de tabela):  </a:t>
            </a:r>
            <a:r>
              <a:rPr lang="pt-br" dirty="0">
                <a:hlinkClick r:id="rId9"/>
              </a:rPr>
              <a:t>https://docs.aws.amazon.com/sdkfornet/v3/apidocs/items/DynamoDBv2/MDynamoDBCreateTableStringList!KeySchemaElement!List!AttributeDefinition!ProvisionedThroughput.html</a:t>
            </a:r>
            <a:endParaRPr lang="en-US" dirty="0"/>
          </a:p>
          <a:p>
            <a:pPr rtl="0"/>
            <a:endParaRPr lang="en-US" baseline="0" dirty="0"/>
          </a:p>
          <a:p>
            <a:pPr rtl="0"/>
            <a:r>
              <a:rPr lang="pt-br" b="1" dirty="0"/>
              <a:t>Python</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Página de índice: </a:t>
            </a:r>
            <a:r>
              <a:rPr lang="pt-br" dirty="0">
                <a:hlinkClick r:id="rId10"/>
              </a:rPr>
              <a:t>http://boto3.readthedocs.org/en/latest/reference/core/index.html</a:t>
            </a:r>
            <a:r>
              <a:rPr lang="pt-br" dirty="0"/>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solidFill>
                  <a:srgbClr val="000000"/>
                </a:solidFill>
              </a:rPr>
              <a:t>DynamoDB</a:t>
            </a:r>
            <a:r>
              <a:rPr lang="pt-br" dirty="0"/>
              <a:t> resource: </a:t>
            </a:r>
            <a:r>
              <a:rPr lang="pt-br" dirty="0">
                <a:hlinkClick r:id="rId11"/>
              </a:rPr>
              <a:t>http://boto3.readthedocs.org/en/latest/reference/services/dynamodb.html#service-resource</a:t>
            </a:r>
            <a:r>
              <a:rPr lang="pt-br" dirty="0"/>
              <a:t>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dirty="0"/>
              <a:t>Create a table (criação de tabela): </a:t>
            </a:r>
            <a:r>
              <a:rPr lang="pt-br" dirty="0">
                <a:hlinkClick r:id="rId12"/>
              </a:rPr>
              <a:t>http://boto3.readthedocs.org/en/latest/reference/services/dynamodb.html#DynamoDB.ServiceResource.create_table</a:t>
            </a:r>
            <a:r>
              <a:rPr lang="pt-br" dirty="0"/>
              <a: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65881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rtl="0"/>
            <a:r>
              <a:rPr lang="pt-br" dirty="0">
                <a:solidFill>
                  <a:srgbClr val="000000"/>
                </a:solidFill>
              </a:rPr>
              <a:t>O Amazon</a:t>
            </a:r>
            <a:r>
              <a:rPr lang="pt-br" dirty="0"/>
              <a:t> Aurora é um banco de dados relacional compatível com MySQL e PostgreSQL e criado para a nuvem que combina a performance e a disponibilidade de bancos de dados comerciais avançados com a simplicidade e a economia de bancos de dados de </a:t>
            </a:r>
            <a:r>
              <a:rPr lang="pt-br" dirty="0">
                <a:solidFill>
                  <a:srgbClr val="000000"/>
                </a:solidFill>
              </a:rPr>
              <a:t>código aberto</a:t>
            </a:r>
            <a:r>
              <a:rPr lang="pt-br" dirty="0"/>
              <a:t>. O Aurora é até cinco vezes mais rápido do que os bancos de dados MySQL padrão, ao mesmo tempo que fornece segurança, </a:t>
            </a:r>
            <a:r>
              <a:rPr lang="pt-br" dirty="0">
                <a:solidFill>
                  <a:srgbClr val="000000"/>
                </a:solidFill>
              </a:rPr>
              <a:t>disponibilidade e</a:t>
            </a:r>
            <a:r>
              <a:rPr lang="pt-br" dirty="0"/>
              <a:t> confiabilidade de bancos de dados de categoria comercial a um décimo do custo</a:t>
            </a:r>
            <a:r>
              <a:rPr lang="pt-br" baseline="30000" dirty="0"/>
              <a:t>.</a:t>
            </a:r>
            <a:r>
              <a:rPr lang="pt-br" dirty="0"/>
              <a:t> O Aurora é um banco de dados totalmente gerenciado pelo </a:t>
            </a:r>
            <a:r>
              <a:rPr lang="pt-br" dirty="0">
                <a:solidFill>
                  <a:srgbClr val="000000"/>
                </a:solidFill>
              </a:rPr>
              <a:t>Amazon Relational Database Service</a:t>
            </a:r>
            <a:r>
              <a:rPr lang="pt-br" dirty="0"/>
              <a:t> (Amazon </a:t>
            </a:r>
            <a:r>
              <a:rPr lang="pt-br" dirty="0">
                <a:solidFill>
                  <a:srgbClr val="000000"/>
                </a:solidFill>
              </a:rPr>
              <a:t>RDS</a:t>
            </a:r>
            <a:r>
              <a:rPr lang="pt-br" dirty="0"/>
              <a:t>), que pode automatizar tarefas demoradas, como provisionamento de hardware, configurações de banco de dados, </a:t>
            </a:r>
            <a:r>
              <a:rPr lang="pt-br" dirty="0">
                <a:solidFill>
                  <a:srgbClr val="000000"/>
                </a:solidFill>
              </a:rPr>
              <a:t>instalação de patches</a:t>
            </a:r>
            <a:r>
              <a:rPr lang="pt-br" dirty="0"/>
              <a:t> e backups. </a:t>
            </a:r>
          </a:p>
          <a:p>
            <a:pPr rtl="0"/>
            <a:endParaRPr lang="en-US" baseline="0" dirty="0"/>
          </a:p>
          <a:p>
            <a:pPr rtl="0"/>
            <a:r>
              <a:rPr lang="pt-br" dirty="0"/>
              <a:t>Vejamos alguns dos benefícios do Amazon Aurora. Primeiro, é rápido e disponível. O Amazon Aurora oferece cinco vezes a taxa de transferência de um MySQL padrão e três vezes a taxa de transferência de um PostgreSQL padrão. Você </a:t>
            </a:r>
            <a:r>
              <a:rPr lang="pt-br" dirty="0">
                <a:solidFill>
                  <a:srgbClr val="000000"/>
                </a:solidFill>
              </a:rPr>
              <a:t>pode </a:t>
            </a:r>
            <a:r>
              <a:rPr lang="pt-br" dirty="0"/>
              <a:t>dimensionar para cima e para baixo facilmente de acordo com as suas necessidades. O Amazon Aurora também pode aumentar automaticamente o armazenamento conforme necessário. O Amazon Aurora também é </a:t>
            </a:r>
            <a:r>
              <a:rPr lang="pt-br" dirty="0">
                <a:solidFill>
                  <a:srgbClr val="000000"/>
                </a:solidFill>
              </a:rPr>
              <a:t>simples</a:t>
            </a:r>
            <a:r>
              <a:rPr lang="pt-br" dirty="0"/>
              <a:t> de configurar e usa consultas SQL que você já pode usar. Outro benefício que o Amazon Aurora oferece é que ele é </a:t>
            </a:r>
            <a:r>
              <a:rPr lang="pt-br" dirty="0">
                <a:solidFill>
                  <a:srgbClr val="000000"/>
                </a:solidFill>
              </a:rPr>
              <a:t>um serviço de</a:t>
            </a:r>
            <a:r>
              <a:rPr lang="pt-br" dirty="0"/>
              <a:t> </a:t>
            </a:r>
            <a:r>
              <a:rPr lang="pt-br" dirty="0">
                <a:solidFill>
                  <a:srgbClr val="000000"/>
                </a:solidFill>
              </a:rPr>
              <a:t> </a:t>
            </a:r>
            <a:r>
              <a:rPr lang="pt-br" dirty="0"/>
              <a:t>pagamento conforme o uso,</a:t>
            </a:r>
            <a:r>
              <a:rPr lang="pt-br" dirty="0">
                <a:solidFill>
                  <a:srgbClr val="000000"/>
                </a:solidFill>
              </a:rPr>
              <a:t> sem </a:t>
            </a:r>
            <a:r>
              <a:rPr lang="pt-br" dirty="0"/>
              <a:t>taxas prévias. Você paga apenas pelo armazenamento e pelo </a:t>
            </a:r>
            <a:r>
              <a:rPr lang="pt-br" dirty="0">
                <a:solidFill>
                  <a:srgbClr val="000000"/>
                </a:solidFill>
              </a:rPr>
              <a:t>IOs</a:t>
            </a:r>
            <a:r>
              <a:rPr lang="pt-br" dirty="0"/>
              <a:t> que seu banco de dados do Amazon Aurora consome. Por fim, também é um serviço compatível. O Amazon Aurora é projetado para ser compatível com o MySQL e o PostgreSQL, o que permite a execução de </a:t>
            </a:r>
            <a:r>
              <a:rPr lang="pt-br" dirty="0">
                <a:solidFill>
                  <a:srgbClr val="000000"/>
                </a:solidFill>
              </a:rPr>
              <a:t>aplicações</a:t>
            </a:r>
            <a:r>
              <a:rPr lang="pt-br" dirty="0"/>
              <a:t> e ferramentas atuais sem necessidade de modificações.  </a:t>
            </a:r>
          </a:p>
          <a:p>
            <a:pPr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srgbClr val="000000"/>
                </a:solidFill>
              </a:rPr>
              <a:t>Recentemente</a:t>
            </a:r>
            <a:r>
              <a:rPr lang="pt-br" dirty="0"/>
              <a:t>, anunciaram o Amazon Aurora Serverless que é uma configuração de escalabilidade automática</a:t>
            </a:r>
            <a:r>
              <a:rPr lang="pt-br" dirty="0">
                <a:solidFill>
                  <a:srgbClr val="000000"/>
                </a:solidFill>
              </a:rPr>
              <a:t> sob demanda</a:t>
            </a:r>
            <a:r>
              <a:rPr lang="pt-br" dirty="0"/>
              <a:t> para o Aurora, na qual o banco de dados</a:t>
            </a:r>
            <a:r>
              <a:rPr lang="pt-br" dirty="0">
                <a:solidFill>
                  <a:srgbClr val="000000"/>
                </a:solidFill>
              </a:rPr>
              <a:t> será </a:t>
            </a:r>
            <a:r>
              <a:rPr lang="pt-br" dirty="0"/>
              <a:t>iniciado</a:t>
            </a:r>
            <a:r>
              <a:rPr lang="pt-br" dirty="0">
                <a:solidFill>
                  <a:srgbClr val="000000"/>
                </a:solidFill>
              </a:rPr>
              <a:t>,</a:t>
            </a:r>
            <a:r>
              <a:rPr lang="pt-br" dirty="0"/>
              <a:t> desligado</a:t>
            </a:r>
            <a:r>
              <a:rPr lang="pt-br" dirty="0">
                <a:solidFill>
                  <a:srgbClr val="000000"/>
                </a:solidFill>
              </a:rPr>
              <a:t> e aumentado/diminuído automaticamente</a:t>
            </a:r>
            <a:r>
              <a:rPr lang="pt-br" dirty="0"/>
              <a:t> com base nas</a:t>
            </a:r>
            <a:r>
              <a:rPr lang="pt-br" dirty="0">
                <a:solidFill>
                  <a:srgbClr val="000000"/>
                </a:solidFill>
              </a:rPr>
              <a:t> necessidades</a:t>
            </a:r>
            <a:r>
              <a:rPr lang="pt-br" dirty="0"/>
              <a:t> da sua</a:t>
            </a:r>
            <a:r>
              <a:rPr lang="pt-br" dirty="0">
                <a:solidFill>
                  <a:srgbClr val="000000"/>
                </a:solidFill>
              </a:rPr>
              <a:t> aplicação</a:t>
            </a:r>
            <a:r>
              <a:rPr lang="pt-br" dirty="0"/>
              <a:t>. O Aurora Serverless permite que você execute seu banco de dados na nuvem sem gerenciar nenhuma instância ou cluster de banco de dados. </a:t>
            </a:r>
            <a:r>
              <a:rPr lang="pt-br" dirty="0">
                <a:solidFill>
                  <a:srgbClr val="000000"/>
                </a:solidFill>
              </a:rPr>
              <a:t>Aurora</a:t>
            </a:r>
            <a:r>
              <a:rPr lang="pt-br" dirty="0"/>
              <a:t> Serverless é </a:t>
            </a:r>
            <a:r>
              <a:rPr lang="pt-br" dirty="0">
                <a:solidFill>
                  <a:srgbClr val="000000"/>
                </a:solidFill>
              </a:rPr>
              <a:t>uma opção simples</a:t>
            </a:r>
            <a:r>
              <a:rPr lang="pt-br" dirty="0"/>
              <a:t> e econômica </a:t>
            </a:r>
            <a:r>
              <a:rPr lang="pt-br" dirty="0">
                <a:solidFill>
                  <a:srgbClr val="000000"/>
                </a:solidFill>
              </a:rPr>
              <a:t>para cargas de trabalho não frequentes</a:t>
            </a:r>
            <a:r>
              <a:rPr lang="pt-br" dirty="0"/>
              <a:t>, intermitentes ou imprevisíveis, pois funciona</a:t>
            </a:r>
            <a:r>
              <a:rPr lang="pt-br" dirty="0">
                <a:solidFill>
                  <a:srgbClr val="000000"/>
                </a:solidFill>
              </a:rPr>
              <a:t> de forma</a:t>
            </a:r>
            <a:r>
              <a:rPr lang="pt-br" dirty="0"/>
              <a:t> automática</a:t>
            </a:r>
            <a:r>
              <a:rPr lang="pt-br" dirty="0">
                <a:solidFill>
                  <a:srgbClr val="000000"/>
                </a:solidFill>
              </a:rPr>
              <a:t> para a inicialização</a:t>
            </a:r>
            <a:r>
              <a:rPr lang="pt-br" dirty="0"/>
              <a:t>, a escalabilidade da capacidade</a:t>
            </a:r>
            <a:r>
              <a:rPr lang="pt-br" dirty="0">
                <a:solidFill>
                  <a:srgbClr val="000000"/>
                </a:solidFill>
              </a:rPr>
              <a:t> de acordo com o uso do sua aplicação e o desligamento quando não está em uso</a:t>
            </a:r>
            <a:r>
              <a:rPr lang="pt-br" dirty="0"/>
              <a:t>. Para obter mais informações sobre o Aurora Serverless, consulte: https://aws.amazon.com/rds/aurora/serverless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rtl="0"/>
            <a:r>
              <a:rPr lang="pt-br" sz="1200" b="0" i="0" kern="1200" dirty="0">
                <a:solidFill>
                  <a:schemeClr val="tx1"/>
                </a:solidFill>
                <a:effectLst/>
                <a:latin typeface="+mn-lt"/>
                <a:ea typeface="+mn-ea"/>
                <a:cs typeface="+mn-cs"/>
              </a:rPr>
              <a:t>O Amazon Aurora Global Database foi projetado para</a:t>
            </a:r>
            <a:r>
              <a:rPr lang="pt-br" sz="1200" b="0" i="0" kern="1200" dirty="0">
                <a:solidFill>
                  <a:srgbClr val="000000"/>
                </a:solidFill>
                <a:effectLst/>
                <a:latin typeface="+mn-lt"/>
                <a:ea typeface="+mn-ea"/>
                <a:cs typeface="+mn-cs"/>
              </a:rPr>
              <a:t>aplicações distribuídas globalmente </a:t>
            </a:r>
            <a:r>
              <a:rPr lang="pt-br" sz="1200" b="0" i="0" kern="1200" dirty="0">
                <a:solidFill>
                  <a:schemeClr val="tx1"/>
                </a:solidFill>
                <a:effectLst/>
                <a:latin typeface="+mn-lt"/>
                <a:ea typeface="+mn-ea"/>
                <a:cs typeface="+mn-cs"/>
              </a:rPr>
              <a:t>, </a:t>
            </a:r>
            <a:r>
              <a:rPr lang="pt-br" sz="1200" b="0" i="0" kern="1200" dirty="0">
                <a:solidFill>
                  <a:srgbClr val="000000"/>
                </a:solidFill>
                <a:effectLst/>
                <a:latin typeface="+mn-lt"/>
                <a:ea typeface="+mn-ea"/>
                <a:cs typeface="+mn-cs"/>
              </a:rPr>
              <a:t>permitindo que</a:t>
            </a:r>
            <a:r>
              <a:rPr lang="pt-br" sz="1200" b="0" i="0" kern="1200" dirty="0">
                <a:solidFill>
                  <a:schemeClr val="tx1"/>
                </a:solidFill>
                <a:effectLst/>
                <a:latin typeface="+mn-lt"/>
                <a:ea typeface="+mn-ea"/>
                <a:cs typeface="+mn-cs"/>
              </a:rPr>
              <a:t> um único </a:t>
            </a:r>
            <a:r>
              <a:rPr lang="pt-br" sz="1200" b="0" i="0" u="none" strike="noStrike" kern="1200" dirty="0">
                <a:solidFill>
                  <a:schemeClr val="tx1"/>
                </a:solidFill>
                <a:effectLst/>
                <a:latin typeface="+mn-lt"/>
                <a:ea typeface="+mn-ea"/>
                <a:cs typeface="+mn-cs"/>
              </a:rPr>
              <a:t>banco de dados</a:t>
            </a:r>
            <a:r>
              <a:rPr lang="pt-br" sz="1200" b="0" i="0" kern="1200" dirty="0">
                <a:solidFill>
                  <a:schemeClr val="tx1"/>
                </a:solidFill>
                <a:effectLst/>
                <a:latin typeface="+mn-lt"/>
                <a:ea typeface="+mn-ea"/>
                <a:cs typeface="+mn-cs"/>
              </a:rPr>
              <a:t> do Amazon Aurora abranja vários regiões da AWS. Ele replica seus dados sem gerar impactos na </a:t>
            </a:r>
            <a:r>
              <a:rPr lang="pt-br" sz="1200" b="0" i="0" kern="1200" dirty="0">
                <a:solidFill>
                  <a:srgbClr val="000000"/>
                </a:solidFill>
                <a:effectLst/>
                <a:latin typeface="+mn-lt"/>
                <a:ea typeface="+mn-ea"/>
                <a:cs typeface="+mn-cs"/>
              </a:rPr>
              <a:t>performance do banco de dados</a:t>
            </a:r>
            <a:r>
              <a:rPr lang="pt-br" sz="1200" b="0" i="0" kern="1200" dirty="0">
                <a:solidFill>
                  <a:schemeClr val="tx1"/>
                </a:solidFill>
                <a:effectLst/>
                <a:latin typeface="+mn-lt"/>
                <a:ea typeface="+mn-ea"/>
                <a:cs typeface="+mn-cs"/>
              </a:rPr>
              <a:t>, permitindo leituras locais rápidas </a:t>
            </a:r>
            <a:r>
              <a:rPr lang="pt-br" sz="1200" b="0" i="0" kern="1200" dirty="0">
                <a:solidFill>
                  <a:srgbClr val="000000"/>
                </a:solidFill>
                <a:effectLst/>
                <a:latin typeface="+mn-lt"/>
                <a:ea typeface="+mn-ea"/>
                <a:cs typeface="+mn-cs"/>
              </a:rPr>
              <a:t>com baixa latência</a:t>
            </a:r>
            <a:r>
              <a:rPr lang="pt-br" sz="1200" b="0" i="0" kern="1200" dirty="0">
                <a:solidFill>
                  <a:schemeClr val="tx1"/>
                </a:solidFill>
                <a:effectLst/>
                <a:latin typeface="+mn-lt"/>
                <a:ea typeface="+mn-ea"/>
                <a:cs typeface="+mn-cs"/>
              </a:rPr>
              <a:t> em cada região, além de fornecer</a:t>
            </a:r>
            <a:r>
              <a:rPr lang="pt-br" sz="1200" b="0" i="0" kern="1200" dirty="0">
                <a:solidFill>
                  <a:srgbClr val="000000"/>
                </a:solidFill>
                <a:effectLst/>
                <a:latin typeface="+mn-lt"/>
                <a:ea typeface="+mn-ea"/>
                <a:cs typeface="+mn-cs"/>
              </a:rPr>
              <a:t> recuperação de desastres</a:t>
            </a:r>
            <a:r>
              <a:rPr lang="pt-br" sz="1200" b="0" i="0" kern="1200" dirty="0">
                <a:solidFill>
                  <a:schemeClr val="tx1"/>
                </a:solidFill>
                <a:effectLst/>
                <a:latin typeface="+mn-lt"/>
                <a:ea typeface="+mn-ea"/>
                <a:cs typeface="+mn-cs"/>
              </a:rPr>
              <a:t> em casos de interrupção em toda a região.  Para obter mais informações, </a:t>
            </a:r>
            <a:r>
              <a:rPr lang="pt-br" dirty="0"/>
              <a:t>consulte:</a:t>
            </a:r>
            <a:r>
              <a:rPr lang="en-US" dirty="0"/>
              <a:t/>
            </a:r>
            <a:br>
              <a:rPr lang="en-US" dirty="0"/>
            </a:br>
            <a:r>
              <a:rPr lang="pt-br" dirty="0"/>
              <a:t>https://aws.amazon.com/rds/aurora/</a:t>
            </a:r>
            <a:r>
              <a:rPr lang="en-US" dirty="0"/>
              <a:t/>
            </a:r>
            <a:br>
              <a:rPr lang="en-US" dirty="0"/>
            </a:br>
            <a:r>
              <a:rPr lang="pt-br" sz="1200" b="0" i="0" kern="1200" dirty="0">
                <a:solidFill>
                  <a:schemeClr val="tx1"/>
                </a:solidFill>
                <a:effectLst/>
                <a:latin typeface="+mn-lt"/>
                <a:ea typeface="+mn-ea"/>
                <a:cs typeface="+mn-cs"/>
              </a:rPr>
              <a:t>https://aws.amazon.com/rds/aurora/global-database/</a:t>
            </a:r>
          </a:p>
          <a:p>
            <a:pPr rtl="0"/>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7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9352"/>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Amazon Redshift é um data warehouse rápido, totalmente gerenciado em escala de petabytes</a:t>
            </a:r>
            <a:r>
              <a:rPr lang="pt-br" dirty="0">
                <a:solidFill>
                  <a:srgbClr val="000000"/>
                </a:solidFill>
              </a:rPr>
              <a:t> que torna</a:t>
            </a:r>
            <a:r>
              <a:rPr lang="pt-br" dirty="0"/>
              <a:t> mais simples</a:t>
            </a:r>
            <a:r>
              <a:rPr lang="pt-br" dirty="0">
                <a:solidFill>
                  <a:srgbClr val="000000"/>
                </a:solidFill>
              </a:rPr>
              <a:t> e</a:t>
            </a:r>
            <a:r>
              <a:rPr lang="pt-br" dirty="0"/>
              <a:t> econômica</a:t>
            </a:r>
            <a:r>
              <a:rPr lang="pt-br" dirty="0">
                <a:solidFill>
                  <a:srgbClr val="000000"/>
                </a:solidFill>
              </a:rPr>
              <a:t> a análise</a:t>
            </a:r>
            <a:r>
              <a:rPr lang="pt-br" dirty="0"/>
              <a:t> de todos os seus dados usando as ferramentas de business intelligence (BI) de que você já dispõe. Você pode </a:t>
            </a:r>
            <a:r>
              <a:rPr lang="pt-br" dirty="0">
                <a:solidFill>
                  <a:srgbClr val="000000"/>
                </a:solidFill>
              </a:rPr>
              <a:t>começar</a:t>
            </a:r>
            <a:r>
              <a:rPr lang="pt-br" dirty="0"/>
              <a:t> pequeno e dimensionar para petabytes normalmente por menos de um </a:t>
            </a:r>
            <a:r>
              <a:rPr lang="pt-br" dirty="0">
                <a:solidFill>
                  <a:srgbClr val="000000"/>
                </a:solidFill>
              </a:rPr>
              <a:t>décimo</a:t>
            </a:r>
            <a:r>
              <a:rPr lang="pt-br" dirty="0"/>
              <a:t> do custo das soluções tradicionais.</a:t>
            </a:r>
          </a:p>
          <a:p>
            <a:pPr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Amazon Redshift </a:t>
            </a:r>
            <a:r>
              <a:rPr lang="pt-br" sz="1200" dirty="0"/>
              <a:t>oferece drivers JDBC e ODBC personalizados para </a:t>
            </a:r>
            <a:r>
              <a:rPr lang="pt-br" sz="1200" dirty="0">
                <a:solidFill>
                  <a:srgbClr val="000000"/>
                </a:solidFill>
              </a:rPr>
              <a:t>permitir</a:t>
            </a:r>
            <a:r>
              <a:rPr lang="pt-br" sz="1200" dirty="0"/>
              <a:t> que você use ferramentas familiares do cliente SQL. Ele </a:t>
            </a:r>
            <a:r>
              <a:rPr lang="pt-br" dirty="0"/>
              <a:t>usa diversas inovações para oferecer consultas</a:t>
            </a:r>
            <a:r>
              <a:rPr lang="pt-br" dirty="0">
                <a:solidFill>
                  <a:srgbClr val="000000"/>
                </a:solidFill>
              </a:rPr>
              <a:t> </a:t>
            </a:r>
            <a:r>
              <a:rPr lang="pt-br" dirty="0"/>
              <a:t>com alta performance em conjuntos de dados com tamanhos variando entre centenas de gigabytes a um petabyte ou mais. Em primeiro lugar, ele usa armazenamento colunar e compactação de dados para reduzir a quantidade</a:t>
            </a:r>
            <a:r>
              <a:rPr lang="pt-br" dirty="0">
                <a:solidFill>
                  <a:srgbClr val="000000"/>
                </a:solidFill>
              </a:rPr>
              <a:t>necessária</a:t>
            </a:r>
            <a:r>
              <a:rPr lang="pt-br" dirty="0"/>
              <a:t> de E/S para executar as consultas. Em segundo lugar, ele é executado em hardware otimizado para data warehousing, com armazenamento anexado local e conexões de rede de 10 GB entre os nós. Por fim, ele tem uma arquitetura de processamento massivamente paralelo (MPP), que permite aumentar ou reduzir a escala, sem tempo de inatividade, conforme a evolução das suas necessidades de performance e armazenamento.</a:t>
            </a:r>
          </a:p>
          <a:p>
            <a:pPr rtl="0"/>
            <a:endParaRPr lang="en-US" dirty="0"/>
          </a:p>
          <a:p>
            <a:pPr rtl="0"/>
            <a:r>
              <a:rPr lang="pt-br" dirty="0"/>
              <a:t>O Amazon Redshift também inclui o Redshift Spectrum</a:t>
            </a:r>
            <a:r>
              <a:rPr lang="pt-br" dirty="0">
                <a:solidFill>
                  <a:srgbClr val="000000"/>
                </a:solidFill>
              </a:rPr>
              <a:t>, que permite </a:t>
            </a:r>
            <a:r>
              <a:rPr lang="pt-br" dirty="0"/>
              <a:t>executar diretamente consultas SQL em exabytes de dados não estruturados no Amazon S3. Não é preciso executar cargas ou transformações e você pode usar formatos de </a:t>
            </a:r>
            <a:r>
              <a:rPr lang="pt-br" dirty="0">
                <a:solidFill>
                  <a:srgbClr val="000000"/>
                </a:solidFill>
              </a:rPr>
              <a:t>dados abertos como Avro, CSV, Grok, Ion, JSON, ORC, Parquet, RCFile, RegexSerDe, SequenceFile, TextFile e TSV</a:t>
            </a:r>
            <a:r>
              <a:rPr lang="pt-br" dirty="0"/>
              <a:t>. O Redshift Spectrum escala automaticamente a capacidade computacional de consultas com base nos dados que estão sendo recuperados. Assim, as consultas no Amazon S3 executam rapidamente independentemente do</a:t>
            </a:r>
            <a:r>
              <a:rPr lang="pt-br" dirty="0">
                <a:solidFill>
                  <a:srgbClr val="000000"/>
                </a:solidFill>
              </a:rPr>
              <a:t> tamanho de conjunto de dados</a:t>
            </a:r>
            <a:r>
              <a:rPr lang="pt-br" dirty="0"/>
              <a:t>.</a:t>
            </a:r>
          </a:p>
        </p:txBody>
      </p:sp>
    </p:spTree>
    <p:extLst>
      <p:ext uri="{BB962C8B-B14F-4D97-AF65-F5344CB8AC3E}">
        <p14:creationId xmlns:p14="http://schemas.microsoft.com/office/powerpoint/2010/main" val="4164905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w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330184262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71254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rtlCol="0">
            <a:noAutofit/>
          </a:bodyPr>
          <a:lstStyle>
            <a:lvl1pPr marL="0" indent="0">
              <a:buNone/>
              <a:defRPr sz="1400">
                <a:solidFill>
                  <a:schemeClr val="tx1"/>
                </a:solidFill>
                <a:latin typeface="Lucida Console" panose="020B0609040504020204" pitchFamily="49" charset="0"/>
              </a:defRPr>
            </a:lvl1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rtlCol="0"/>
          <a:lstStyle/>
          <a:p>
            <a:pPr rtl="0"/>
            <a:fld id="{9FC43BFD-8FF7-A343-A8A6-E2338FCE8046}" type="slidenum">
              <a:rPr lang="en-US" smtClean="0"/>
              <a:t>‹#›</a:t>
            </a:fld>
            <a:endParaRPr lang="en-US"/>
          </a:p>
        </p:txBody>
      </p:sp>
      <p:pic>
        <p:nvPicPr>
          <p:cNvPr id="9" name="Picture 8">
            <a:extLst>
              <a:ext uri="{FF2B5EF4-FFF2-40B4-BE49-F238E27FC236}">
                <a16:creationId xmlns:a16="http://schemas.microsoft.com/office/drawing/2014/main" id="{65773DE8-A996-034F-B75D-51D5ACFED07E}"/>
              </a:ext>
            </a:extLst>
          </p:cNvPr>
          <p:cNvPicPr>
            <a:picLocks noChangeAspect="1"/>
          </p:cNvPicPr>
          <p:nvPr/>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415427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a:p>
            <a:pPr lvl="0" rtl="0"/>
            <a:endParaRPr lang="en-US"/>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rtlCol="0">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 Syntax Test file for 68k Assembly code</a:t>
            </a:r>
          </a:p>
          <a:p>
            <a:pPr lvl="0" rtl="0"/>
            <a:r>
              <a:rPr lang="pt-br"/>
              <a:t>; Some comments about this file</a:t>
            </a:r>
          </a:p>
          <a:p>
            <a:pPr lvl="0" rtl="0"/>
            <a:r>
              <a:rPr lang="pt-br"/>
              <a:t>.D0 00000000</a:t>
            </a:r>
          </a:p>
          <a:p>
            <a:pPr lvl="0" rtl="0"/>
            <a:r>
              <a:rPr lang="pt-br"/>
              <a:t>MS 2100 00000002</a:t>
            </a:r>
          </a:p>
          <a:p>
            <a:pPr lvl="0" rtl="0"/>
            <a:r>
              <a:rPr lang="pt-br"/>
              <a:t>MM 2000;DI</a:t>
            </a:r>
          </a:p>
          <a:p>
            <a:pPr lvl="0" rtl="0"/>
            <a:r>
              <a:rPr lang="pt-br"/>
              <a:t>LEA.L $002100,A1</a:t>
            </a:r>
          </a:p>
          <a:p>
            <a:pPr lvl="0" rtl="0"/>
            <a:r>
              <a:rPr lang="pt-br"/>
              <a:t>MOVE.L #2,-(A1)</a:t>
            </a:r>
          </a:p>
          <a:p>
            <a:pPr lvl="0" rtl="0"/>
            <a:r>
              <a:rPr lang="pt-br"/>
              <a:t>BSR $00002050</a:t>
            </a:r>
          </a:p>
          <a:p>
            <a:pPr lvl="0" rtl="0"/>
            <a:r>
              <a:rPr lang="pt-br"/>
              <a:t>MM 2050;DI</a:t>
            </a:r>
          </a:p>
          <a:p>
            <a:pPr lvl="0" rtl="0"/>
            <a:r>
              <a:rPr lang="pt-br"/>
              <a:t>MOVE.L (A1)+,D1</a:t>
            </a:r>
          </a:p>
          <a:p>
            <a:pPr lvl="0" rtl="0"/>
            <a:r>
              <a:rPr lang="pt-br"/>
              <a:t>MOVE.L (A1),D2</a:t>
            </a:r>
          </a:p>
          <a:p>
            <a:pPr lvl="0" rtl="0"/>
            <a:r>
              <a:rPr lang="pt-br"/>
              <a:t>ADD.L D1,D2</a:t>
            </a:r>
          </a:p>
          <a:p>
            <a:pPr lvl="0" rtl="0"/>
            <a:r>
              <a:rPr lang="pt-br"/>
              <a:t>MOVE.L D2,D0</a:t>
            </a:r>
          </a:p>
          <a:p>
            <a:pPr lvl="0" rtl="0"/>
            <a:r>
              <a:rPr lang="pt-br"/>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737873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rtlCol="0">
            <a:noAutofit/>
          </a:bodyPr>
          <a:lstStyle>
            <a:lvl1pPr marL="0" indent="0">
              <a:buNone/>
              <a:defRPr/>
            </a:lvl1pPr>
          </a:lstStyle>
          <a:p>
            <a:pPr rtl="0"/>
            <a:r>
              <a:rPr lang="pt-br"/>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rtlCol="0">
            <a:noAutofit/>
          </a:bodyPr>
          <a:lstStyle>
            <a:lvl1pPr marL="0" indent="0">
              <a:buNone/>
              <a:defRPr/>
            </a:lvl1pPr>
          </a:lstStyle>
          <a:p>
            <a:pPr rtl="0"/>
            <a:r>
              <a:rPr lang="pt-br"/>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rtlCol="0">
            <a:noAutofit/>
          </a:bodyPr>
          <a:lstStyle>
            <a:lvl1pPr marL="0" indent="0">
              <a:buNone/>
              <a:defRPr/>
            </a:lvl1pPr>
          </a:lstStyle>
          <a:p>
            <a:pPr rtl="0"/>
            <a:r>
              <a:rPr lang="pt-br"/>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rtlCol="0">
            <a:noAutofit/>
          </a:bodyPr>
          <a:lstStyle>
            <a:lvl1pPr marL="0" indent="0">
              <a:buNone/>
              <a:defRPr/>
            </a:lvl1pPr>
          </a:lstStyle>
          <a:p>
            <a:pPr rtl="0"/>
            <a:r>
              <a:rPr lang="pt-br"/>
              <a:t>Click icon to add picture</a:t>
            </a:r>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88522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rtlCol="0">
            <a:noAutofit/>
          </a:bodyPr>
          <a:lstStyle>
            <a:lvl1pPr marL="0" indent="0">
              <a:buNone/>
              <a:defRPr/>
            </a:lvl1pPr>
          </a:lstStyle>
          <a:p>
            <a:pPr rtl="0"/>
            <a:r>
              <a:rPr lang="pt-br"/>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rtlCol="0">
            <a:noAutofit/>
          </a:bodyPr>
          <a:lstStyle>
            <a:lvl1pPr marL="0" indent="0">
              <a:buNone/>
              <a:defRPr/>
            </a:lvl1pPr>
          </a:lstStyle>
          <a:p>
            <a:pPr rtl="0"/>
            <a:r>
              <a:rPr lang="pt-br"/>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rtlCol="0">
            <a:noAutofit/>
          </a:bodyPr>
          <a:lstStyle>
            <a:lvl1pPr marL="0" indent="0" algn="ctr">
              <a:buNone/>
              <a:defRPr sz="2000" b="0">
                <a:solidFill>
                  <a:schemeClr val="tx1"/>
                </a:solidFill>
              </a:defRPr>
            </a:lvl1pPr>
          </a:lstStyle>
          <a:p>
            <a:pPr lvl="0" rtl="0"/>
            <a:r>
              <a:rPr lang="pt-br"/>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rtlCol="0">
            <a:noAutofit/>
          </a:bodyPr>
          <a:lstStyle>
            <a:lvl1pPr marL="0" indent="0">
              <a:buNone/>
              <a:defRPr>
                <a:solidFill>
                  <a:schemeClr val="tx1"/>
                </a:solidFill>
              </a:defRPr>
            </a:lvl1pPr>
          </a:lstStyle>
          <a:p>
            <a:pPr rtl="0"/>
            <a:r>
              <a:rPr lang="pt-br"/>
              <a:t>Click icon to add picture</a:t>
            </a:r>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256911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rtlCol="0">
            <a:noAutofit/>
          </a:bodyPr>
          <a:lstStyle>
            <a:lvl1pPr marL="0" indent="0" algn="ctr">
              <a:buNone/>
              <a:defRPr sz="2000" b="0"/>
            </a:lvl1pPr>
          </a:lstStyle>
          <a:p>
            <a:pPr lvl="0" rtl="0"/>
            <a:r>
              <a:rPr lang="pt-br"/>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rtlCol="0">
            <a:noAutofit/>
          </a:bodyPr>
          <a:lstStyle>
            <a:lvl1pPr marL="0" indent="0">
              <a:buNone/>
              <a:defRPr/>
            </a:lvl1pPr>
          </a:lstStyle>
          <a:p>
            <a:pPr rtl="0"/>
            <a:r>
              <a:rPr lang="pt-br"/>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rtlCol="0">
            <a:noAutofit/>
          </a:bodyPr>
          <a:lstStyle>
            <a:lvl1pPr marL="0" indent="0" algn="ctr">
              <a:buNone/>
              <a:defRPr sz="2000" b="0"/>
            </a:lvl1pPr>
          </a:lstStyle>
          <a:p>
            <a:pPr lvl="0" rtl="0"/>
            <a:r>
              <a:rPr lang="pt-br"/>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rtlCol="0">
            <a:noAutofit/>
          </a:bodyPr>
          <a:lstStyle>
            <a:lvl1pPr marL="0" indent="0" algn="ctr">
              <a:buNone/>
              <a:defRPr sz="2000" b="0"/>
            </a:lvl1pPr>
          </a:lstStyle>
          <a:p>
            <a:pPr lvl="0" rtl="0"/>
            <a:r>
              <a:rPr lang="pt-br"/>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rtlCol="0">
            <a:noAutofit/>
          </a:bodyPr>
          <a:lstStyle>
            <a:lvl1pPr marL="0" indent="0" algn="ctr">
              <a:buNone/>
              <a:defRPr sz="2000" b="0"/>
            </a:lvl1pPr>
          </a:lstStyle>
          <a:p>
            <a:pPr lvl="0" rtl="0"/>
            <a:r>
              <a:rPr lang="pt-br"/>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rtlCol="0">
            <a:noAutofit/>
          </a:bodyPr>
          <a:lstStyle>
            <a:lvl1pPr marL="0" indent="0">
              <a:buNone/>
              <a:defRPr/>
            </a:lvl1pPr>
          </a:lstStyle>
          <a:p>
            <a:pPr rtl="0"/>
            <a:r>
              <a:rPr lang="pt-br"/>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rtlCol="0">
            <a:noAutofit/>
          </a:bodyPr>
          <a:lstStyle>
            <a:lvl1pPr marL="0" indent="0">
              <a:buNone/>
              <a:defRPr/>
            </a:lvl1pPr>
          </a:lstStyle>
          <a:p>
            <a:pPr rtl="0"/>
            <a:r>
              <a:rPr lang="pt-br"/>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rtlCol="0">
            <a:noAutofit/>
          </a:bodyPr>
          <a:lstStyle>
            <a:lvl1pPr marL="0" indent="0">
              <a:buNone/>
              <a:defRPr/>
            </a:lvl1pPr>
          </a:lstStyle>
          <a:p>
            <a:pPr rtl="0"/>
            <a:r>
              <a:rPr lang="pt-br"/>
              <a:t>Icon</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8"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63712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rtlCol="0">
            <a:noAutofit/>
          </a:bodyPr>
          <a:lstStyle>
            <a:lvl1pPr>
              <a:defRPr sz="4000">
                <a:solidFill>
                  <a:schemeClr val="bg1"/>
                </a:solidFill>
              </a:defRPr>
            </a:lvl1pPr>
          </a:lstStyle>
          <a:p>
            <a:pPr rtl="0"/>
            <a:r>
              <a:rPr lang="pt-br"/>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6"/>
            <a:ext cx="1910948" cy="449073"/>
          </a:xfrm>
          <a:prstGeom prst="rect">
            <a:avLst/>
          </a:prstGeom>
        </p:spPr>
      </p:pic>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a:t>
            </a:fld>
            <a:endParaRPr lang="en-US"/>
          </a:p>
        </p:txBody>
      </p:sp>
      <p:sp>
        <p:nvSpPr>
          <p:cNvPr id="6" name="Table Placeholder 5"/>
          <p:cNvSpPr>
            <a:spLocks noGrp="1"/>
          </p:cNvSpPr>
          <p:nvPr>
            <p:ph type="tbl" sz="quarter" idx="13" hasCustomPrompt="1"/>
          </p:nvPr>
        </p:nvSpPr>
        <p:spPr>
          <a:xfrm>
            <a:off x="425196" y="1783718"/>
            <a:ext cx="11347704" cy="3931920"/>
          </a:xfrm>
        </p:spPr>
        <p:txBody>
          <a:bodyPr rtl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br" sz="1800" b="0" i="0" u="none" strike="noStrike">
                <a:effectLst/>
                <a:latin typeface="Amazon Ember Light" panose="020B0403020204020204" pitchFamily="34" charset="0"/>
              </a:rPr>
              <a:t>Edit Master table layout</a:t>
            </a:r>
            <a:endParaRPr lang="en-US" sz="1800" b="0" i="0" u="none" strike="noStrike">
              <a:effectLst/>
              <a:latin typeface="Arial" panose="020B0604020202020204" pitchFamily="34" charset="0"/>
            </a:endParaRPr>
          </a:p>
        </p:txBody>
      </p:sp>
      <p:sp>
        <p:nvSpPr>
          <p:cNvPr id="12"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040578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defRPr/>
            </a:pPr>
            <a:fld id="{9FD8E78C-0F93-4A43-ACD8-0787B77EB95B}" type="slidenum">
              <a:rPr lang="en-US" smtClean="0"/>
              <a:pPr>
                <a:defRPr/>
              </a:pPr>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defRPr/>
            </a:pPr>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553266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4000">
                <a:solidFill>
                  <a:schemeClr val="tx1"/>
                </a:solidFill>
              </a:defRPr>
            </a:lvl1pPr>
          </a:lstStyle>
          <a:p>
            <a:pPr rtl="0"/>
            <a:r>
              <a:rPr lang="pt-br"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Tree>
    <p:custDataLst>
      <p:tags r:id="rId1"/>
    </p:custDataLst>
    <p:extLst>
      <p:ext uri="{BB962C8B-B14F-4D97-AF65-F5344CB8AC3E}">
        <p14:creationId xmlns:p14="http://schemas.microsoft.com/office/powerpoint/2010/main" val="3521487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p:nvPicPr>
        <p:blipFill>
          <a:blip r:embed="rId3"/>
          <a:stretch>
            <a:fillRect/>
          </a:stretch>
        </p:blipFill>
        <p:spPr>
          <a:xfrm>
            <a:off x="10301048" y="6435724"/>
            <a:ext cx="878193" cy="206375"/>
          </a:xfrm>
          <a:prstGeom prst="rect">
            <a:avLst/>
          </a:prstGeom>
        </p:spPr>
      </p:pic>
      <p:sp>
        <p:nvSpPr>
          <p:cNvPr id="4"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
        <p:nvSpPr>
          <p:cNvPr id="6"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Tree>
    <p:custDataLst>
      <p:tags r:id="rId1"/>
    </p:custDataLst>
    <p:extLst>
      <p:ext uri="{BB962C8B-B14F-4D97-AF65-F5344CB8AC3E}">
        <p14:creationId xmlns:p14="http://schemas.microsoft.com/office/powerpoint/2010/main" val="956925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rtlCol="0">
            <a:noAutofit/>
          </a:bodyPr>
          <a:lstStyle>
            <a:lvl1pPr>
              <a:defRPr sz="6000">
                <a:solidFill>
                  <a:schemeClr val="bg1"/>
                </a:solidFill>
              </a:defRPr>
            </a:lvl1pPr>
          </a:lstStyle>
          <a:p>
            <a:pPr rtl="0"/>
            <a:r>
              <a:rPr lang="pt-br"/>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rtlCol="0">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pic>
        <p:nvPicPr>
          <p:cNvPr id="7" name="Picture 6">
            <a:extLst>
              <a:ext uri="{FF2B5EF4-FFF2-40B4-BE49-F238E27FC236}">
                <a16:creationId xmlns:a16="http://schemas.microsoft.com/office/drawing/2014/main" id="{C64AE505-226A-7C43-A554-8CB1590043A4}"/>
              </a:ext>
            </a:extLst>
          </p:cNvPr>
          <p:cNvPicPr>
            <a:picLocks noChangeAspect="1"/>
          </p:cNvPicPr>
          <p:nvPr/>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645042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rtlCol="0">
            <a:noAutofit/>
          </a:bodyPr>
          <a:lstStyle>
            <a:lvl1pPr>
              <a:defRPr sz="4000">
                <a:solidFill>
                  <a:schemeClr val="tx1"/>
                </a:solidFill>
              </a:defRPr>
            </a:lvl1pPr>
          </a:lstStyle>
          <a:p>
            <a:pPr rtl="0"/>
            <a:r>
              <a:rPr lang="pt-br"/>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rtlCol="0"/>
          <a:lstStyle/>
          <a:p>
            <a:pPr rtl="0"/>
            <a:fld id="{9FC43BFD-8FF7-A343-A8A6-E2338FCE8046}" type="slidenum">
              <a:rPr lang="en-US" smtClean="0"/>
              <a:t>‹#›</a:t>
            </a:fld>
            <a:endParaRPr lang="en-US"/>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rtlCol="0">
            <a:normAutofit/>
          </a:bodyPr>
          <a:lstStyle>
            <a:lvl1pPr marL="0" indent="0">
              <a:lnSpc>
                <a:spcPct val="100000"/>
              </a:lnSpc>
              <a:buNone/>
              <a:defRPr sz="1867"/>
            </a:lvl1pPr>
          </a:lstStyle>
          <a:p>
            <a:pPr lvl="0" rtl="0"/>
            <a:r>
              <a:rPr lang="pt-br"/>
              <a:t>Edit Master text styles</a:t>
            </a:r>
          </a:p>
        </p:txBody>
      </p:sp>
      <p:sp>
        <p:nvSpPr>
          <p:cNvPr id="23" name="Rectangle 22">
            <a:extLst>
              <a:ext uri="{FF2B5EF4-FFF2-40B4-BE49-F238E27FC236}">
                <a16:creationId xmlns:a16="http://schemas.microsoft.com/office/drawing/2014/main" id="{95458110-5E55-0F46-BBF5-9C8F2C62151D}"/>
              </a:ext>
            </a:extLst>
          </p:cNvPr>
          <p:cNvSpPr/>
          <p:nvPr/>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rtlCol="0"/>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rtlCol="0">
            <a:normAutofit/>
          </a:bodyPr>
          <a:lstStyle>
            <a:lvl1pPr marL="0" indent="0">
              <a:buNone/>
              <a:defRPr sz="2400"/>
            </a:lvl1pPr>
          </a:lstStyle>
          <a:p>
            <a:pPr lvl="0" rtl="0"/>
            <a:r>
              <a:rPr lang="pt-br"/>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rtlCol="0">
            <a:noAutofit/>
          </a:bodyPr>
          <a:lstStyle>
            <a:lvl1pPr marL="0" indent="0">
              <a:buNone/>
              <a:defRPr sz="2000" b="0">
                <a:solidFill>
                  <a:schemeClr val="tx1"/>
                </a:solidFill>
              </a:defRPr>
            </a:lvl1pPr>
          </a:lstStyle>
          <a:p>
            <a:pPr lvl="0" rtl="0"/>
            <a:r>
              <a:rPr lang="pt-br"/>
              <a:t>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327092" y="6089840"/>
            <a:ext cx="1910948" cy="449073"/>
          </a:xfrm>
          <a:prstGeom prst="rect">
            <a:avLst/>
          </a:prstGeom>
        </p:spPr>
      </p:pic>
      <p:sp>
        <p:nvSpPr>
          <p:cNvPr id="7" name="Text Placeholder 6"/>
          <p:cNvSpPr>
            <a:spLocks noGrp="1"/>
          </p:cNvSpPr>
          <p:nvPr>
            <p:ph type="body" sz="quarter" idx="25"/>
          </p:nvPr>
        </p:nvSpPr>
        <p:spPr>
          <a:xfrm>
            <a:off x="9327093" y="1564153"/>
            <a:ext cx="2445808" cy="1212914"/>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24" name="TextBox 23"/>
          <p:cNvSpPr txBox="1"/>
          <p:nvPr/>
        </p:nvSpPr>
        <p:spPr>
          <a:xfrm>
            <a:off x="290923" y="3889248"/>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rtlCol="0">
            <a:normAutofit/>
          </a:bodyPr>
          <a:lstStyle>
            <a:lvl1pPr marL="0" indent="0">
              <a:buNone/>
              <a:defRPr sz="1600">
                <a:solidFill>
                  <a:schemeClr val="bg1"/>
                </a:solidFill>
              </a:defRPr>
            </a:lvl1pPr>
          </a:lstStyle>
          <a:p>
            <a:pPr lvl="0" rtl="0"/>
            <a:r>
              <a:rPr lang="pt-br"/>
              <a:t>Edit Master text styles</a:t>
            </a:r>
          </a:p>
        </p:txBody>
      </p:sp>
      <p:sp>
        <p:nvSpPr>
          <p:cNvPr id="34" name="Text Placeholder 6"/>
          <p:cNvSpPr>
            <a:spLocks noGrp="1"/>
          </p:cNvSpPr>
          <p:nvPr>
            <p:ph type="body" sz="quarter" idx="27"/>
          </p:nvPr>
        </p:nvSpPr>
        <p:spPr>
          <a:xfrm>
            <a:off x="9327092" y="2880834"/>
            <a:ext cx="2445808" cy="296493"/>
          </a:xfrm>
        </p:spPr>
        <p:txBody>
          <a:bodyPr rtlCol="0">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1" name="TextBox 20"/>
          <p:cNvSpPr txBox="1"/>
          <p:nvPr/>
        </p:nvSpPr>
        <p:spPr>
          <a:xfrm>
            <a:off x="8171365" y="5105029"/>
            <a:ext cx="770467" cy="2308452"/>
          </a:xfrm>
          <a:prstGeom prst="rect">
            <a:avLst/>
          </a:prstGeom>
          <a:noFill/>
        </p:spPr>
        <p:txBody>
          <a:bodyPr wrap="square" rtlCol="0">
            <a:spAutoFit/>
          </a:bodyPr>
          <a:lstStyle/>
          <a:p>
            <a:pPr rtl="0"/>
            <a:r>
              <a:rPr lang="pt-br" sz="14401" baseline="3000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974624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rtlCol="0" anchor="t">
            <a:normAutofit/>
          </a:bodyPr>
          <a:lstStyle>
            <a:lvl1pPr>
              <a:defRPr sz="6000">
                <a:solidFill>
                  <a:schemeClr val="bg1"/>
                </a:solidFill>
              </a:defRPr>
            </a:lvl1pPr>
          </a:lstStyle>
          <a:p>
            <a:pPr rtl="0"/>
            <a:r>
              <a:rPr lang="pt-br"/>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rtlCol="0">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p:nvPicPr>
        <p:blipFill>
          <a:blip r:embed="rId3"/>
          <a:stretch>
            <a:fillRect/>
          </a:stretch>
        </p:blipFill>
        <p:spPr>
          <a:xfrm>
            <a:off x="9861952" y="6089839"/>
            <a:ext cx="1910948" cy="449073"/>
          </a:xfrm>
          <a:prstGeom prst="rect">
            <a:avLst/>
          </a:prstGeom>
        </p:spPr>
      </p:pic>
      <p:sp>
        <p:nvSpPr>
          <p:cNvPr id="7"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5676900"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dirty="0"/>
              <a:t>© 2020 Amazon Web Services, Inc. ou suas afiliadas. Todos os direitos reservados.</a:t>
            </a:r>
            <a:endParaRPr lang="pt-br" dirty="0"/>
          </a:p>
        </p:txBody>
      </p:sp>
    </p:spTree>
    <p:custDataLst>
      <p:tags r:id="rId1"/>
    </p:custDataLst>
    <p:extLst>
      <p:ext uri="{BB962C8B-B14F-4D97-AF65-F5344CB8AC3E}">
        <p14:creationId xmlns:p14="http://schemas.microsoft.com/office/powerpoint/2010/main" val="2549324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rtlCol="0">
            <a:noAutofit/>
          </a:bodyPr>
          <a:lstStyle>
            <a:lvl1pPr>
              <a:defRPr sz="6000">
                <a:solidFill>
                  <a:schemeClr val="bg1"/>
                </a:solidFill>
              </a:defRPr>
            </a:lvl1pPr>
          </a:lstStyle>
          <a:p>
            <a:pPr rtl="0"/>
            <a:r>
              <a:rPr lang="pt-br"/>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p:nvPicPr>
        <p:blipFill>
          <a:blip r:embed="rId4"/>
          <a:stretch>
            <a:fillRect/>
          </a:stretch>
        </p:blipFill>
        <p:spPr>
          <a:xfrm>
            <a:off x="9861952" y="6089839"/>
            <a:ext cx="1910948" cy="449073"/>
          </a:xfrm>
          <a:prstGeom prst="rect">
            <a:avLst/>
          </a:prstGeom>
        </p:spPr>
      </p:pic>
      <p:sp>
        <p:nvSpPr>
          <p:cNvPr id="7" name="Rectangle 6">
            <a:extLst>
              <a:ext uri="{FF2B5EF4-FFF2-40B4-BE49-F238E27FC236}">
                <a16:creationId xmlns:a16="http://schemas.microsoft.com/office/drawing/2014/main" id="{1DA945B9-CEE7-4540-B038-624289403443}"/>
              </a:ext>
            </a:extLst>
          </p:cNvPr>
          <p:cNvSpPr/>
          <p:nvPr userDrawn="1"/>
        </p:nvSpPr>
        <p:spPr>
          <a:xfrm>
            <a:off x="35666" y="6228032"/>
            <a:ext cx="7814372" cy="507831"/>
          </a:xfrm>
          <a:prstGeom prst="rect">
            <a:avLst/>
          </a:prstGeom>
        </p:spPr>
        <p:txBody>
          <a:bodyPr wrap="square" rtlCol="0">
            <a:spAutoFit/>
          </a:bodyPr>
          <a:lstStyle/>
          <a:p>
            <a:pPr rtl="0"/>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ou suas afiliadas. Todos os direitos reservados. Este trabalho não pode ser reproduzido ou redistribuído, no todo ou em parte, sem a permissão prévia por escrito da Amazon Web Services, Inc. É proibido copiar, emprestar ou vender para fins comerciais. Correções, feedback ou dúvidas? Entre em contato conosco em </a:t>
            </a:r>
            <a:r>
              <a:rPr lang="pt-BR" sz="900" b="0" i="0" u="sng"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https://support.aws.amazon.com/#/contacts/aws-training</a:t>
            </a:r>
            <a:r>
              <a:rPr lang="pt-BR" sz="900" b="0" i="0" dirty="0">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rPr>
              <a:t>. Todas as marcas comerciais pertencem a seus proprietários.</a:t>
            </a:r>
            <a:endPar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64197022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rtlCol="0" anchor="b">
            <a:noAutofit/>
          </a:bodyPr>
          <a:lstStyle>
            <a:lvl1pPr algn="l">
              <a:defRPr sz="4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Subtitle 2"/>
          <p:cNvSpPr>
            <a:spLocks noGrp="1"/>
          </p:cNvSpPr>
          <p:nvPr>
            <p:ph type="subTitle" idx="1"/>
          </p:nvPr>
        </p:nvSpPr>
        <p:spPr>
          <a:xfrm>
            <a:off x="5436733" y="3523215"/>
            <a:ext cx="6056582" cy="418570"/>
          </a:xfrm>
        </p:spPr>
        <p:txBody>
          <a:bodyPr rtlCol="0">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2144792889"/>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24603" name="Image" r:id="rId3" imgW="12600" imgH="9142560" progId="Photoshop.Image.17">
                  <p:embed/>
                </p:oleObj>
              </mc:Choice>
              <mc:Fallback>
                <p:oleObj name="Image" r:id="rId3"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160905994"/>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24604" name="Image" r:id="rId5" imgW="12600" imgH="9142560" progId="Photoshop.Image.17">
                  <p:embed/>
                </p:oleObj>
              </mc:Choice>
              <mc:Fallback>
                <p:oleObj name="Image" r:id="rId5"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4"/>
                      <a:stretch>
                        <a:fillRect/>
                      </a:stretch>
                    </p:blipFill>
                    <p:spPr>
                      <a:xfrm>
                        <a:off x="12186206" y="0"/>
                        <a:ext cx="9525" cy="6858000"/>
                      </a:xfrm>
                      <a:prstGeom prst="rect">
                        <a:avLst/>
                      </a:prstGeom>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75222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rtlCol="0"/>
          <a:lstStyle>
            <a:lvl1pPr>
              <a:defRPr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3" name="Content Placeholder 2"/>
          <p:cNvSpPr>
            <a:spLocks noGrp="1"/>
          </p:cNvSpPr>
          <p:nvPr userDrawn="1">
            <p:ph idx="1"/>
          </p:nvPr>
        </p:nvSpPr>
        <p:spPr>
          <a:xfrm>
            <a:off x="238539" y="1440305"/>
            <a:ext cx="5075583" cy="4913308"/>
          </a:xfrm>
        </p:spPr>
        <p:txBody>
          <a:bodyPr rtlCol="0"/>
          <a:lstStyle>
            <a:lvl1pPr marL="339725" indent="-339725">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1pPr>
            <a:lvl2pPr marL="801688" indent="-344488">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2pPr>
            <a:lvl3pPr marL="11430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3pPr>
            <a:lvl4pPr marL="16002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4pPr>
            <a:lvl5pPr marL="20574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p:cNvSpPr>
            <a:spLocks noGrp="1"/>
          </p:cNvSpPr>
          <p:nvPr userDrawn="1">
            <p:ph type="sldNum" sz="quarter" idx="12"/>
          </p:nvPr>
        </p:nvSpPr>
        <p:spPr/>
        <p:txBody>
          <a:bodyPr rtlCol="0"/>
          <a:lstStyle>
            <a:lvl1pPr>
              <a:defRPr b="0" i="0">
                <a:solidFill>
                  <a:schemeClr val="tx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5615" name="Image" r:id="rId5" imgW="12600" imgH="9142560" progId="Photoshop.Image.17">
                  <p:embed/>
                </p:oleObj>
              </mc:Choice>
              <mc:Fallback>
                <p:oleObj name="Image" r:id="rId5"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 name="Content Placeholder 2"/>
          <p:cNvSpPr>
            <a:spLocks noGrp="1"/>
          </p:cNvSpPr>
          <p:nvPr>
            <p:ph idx="13"/>
          </p:nvPr>
        </p:nvSpPr>
        <p:spPr>
          <a:xfrm>
            <a:off x="5796169" y="1440305"/>
            <a:ext cx="5075583" cy="4913308"/>
          </a:xfrm>
        </p:spPr>
        <p:txBody>
          <a:bodyPr rtlCol="0"/>
          <a:lstStyle>
            <a:lvl1pPr marL="339725" indent="-339725">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1pPr>
            <a:lvl2pPr marL="801688" indent="-344488">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2pPr>
            <a:lvl3pPr marL="11430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3pPr>
            <a:lvl4pPr marL="16002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4pPr>
            <a:lvl5pPr marL="2057400" indent="-228600">
              <a:lnSpc>
                <a:spcPct val="100000"/>
              </a:lnSpc>
              <a:spcBef>
                <a:spcPts val="0"/>
              </a:spcBef>
              <a:spcAft>
                <a:spcPts val="600"/>
              </a:spcAft>
              <a:buFontTx/>
              <a:buBlip>
                <a:blip r:embed="rId4"/>
              </a:buBlip>
              <a:defRPr b="0" i="0">
                <a:solidFill>
                  <a:schemeClr val="tx1"/>
                </a:solidFill>
                <a:latin typeface="Amazon Ember Light" charset="0"/>
                <a:ea typeface="Amazon Ember Light" charset="0"/>
                <a:cs typeface="Amazon Ember Light" charset="0"/>
              </a:defRPr>
            </a:lvl5pPr>
          </a:lstStyle>
          <a:p>
            <a:pPr lvl="0" rtl="0"/>
            <a:r>
              <a:rPr lang="pt-br"/>
              <a:t>Click to 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2" name="TextBox 11"/>
          <p:cNvSpPr txBox="1"/>
          <p:nvPr userDrawn="1"/>
        </p:nvSpPr>
        <p:spPr>
          <a:xfrm>
            <a:off x="251790" y="6480313"/>
            <a:ext cx="5907469" cy="230832"/>
          </a:xfrm>
          <a:prstGeom prst="rect">
            <a:avLst/>
          </a:prstGeom>
          <a:noFill/>
        </p:spPr>
        <p:txBody>
          <a:bodyPr wrap="square" rtlCol="0">
            <a:spAutoFit/>
          </a:bodyPr>
          <a:lstStyle/>
          <a:p>
            <a:pPr rtl="0"/>
            <a:r>
              <a:rPr lang="pt-BR" sz="900" b="0" i="0" dirty="0">
                <a:solidFill>
                  <a:schemeClr val="tx1">
                    <a:lumMod val="85000"/>
                    <a:lumOff val="15000"/>
                  </a:schemeClr>
                </a:solidFill>
                <a:latin typeface="Amazon Ember Light" charset="0"/>
                <a:ea typeface="Amazon Ember Light" charset="0"/>
                <a:cs typeface="Amazon Ember Light" charset="0"/>
              </a:rPr>
              <a:t>© 2020 Amazon Web Services, Inc. ou suas afiliadas. Todos os direitos reservados.</a:t>
            </a:r>
            <a:endParaRPr lang="pt-br" sz="900" b="0" i="0" dirty="0">
              <a:solidFill>
                <a:schemeClr val="tx1">
                  <a:lumMod val="85000"/>
                  <a:lumOff val="15000"/>
                </a:schemeClr>
              </a:solidFill>
              <a:latin typeface="Amazon Ember Light" charset="0"/>
              <a:ea typeface="Amazon Ember Light" charset="0"/>
              <a:cs typeface="Amazon Ember Light" charset="0"/>
            </a:endParaRPr>
          </a:p>
        </p:txBody>
      </p:sp>
    </p:spTree>
    <p:extLst>
      <p:ext uri="{BB962C8B-B14F-4D97-AF65-F5344CB8AC3E}">
        <p14:creationId xmlns:p14="http://schemas.microsoft.com/office/powerpoint/2010/main" val="1695720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2608" y="2770243"/>
            <a:ext cx="11115261" cy="779463"/>
          </a:xfrm>
        </p:spPr>
        <p:txBody>
          <a:bodyPr rtlCol="0">
            <a:noAutofit/>
          </a:bodyPr>
          <a:lstStyle>
            <a:lvl1pPr>
              <a:defRPr sz="6000" b="0" i="0">
                <a:solidFill>
                  <a:schemeClr val="bg1"/>
                </a:solidFill>
                <a:latin typeface="Amazon Ember Light" charset="0"/>
                <a:ea typeface="Amazon Ember Light" charset="0"/>
                <a:cs typeface="Amazon Ember Light" charset="0"/>
              </a:defRPr>
            </a:lvl1pPr>
          </a:lstStyle>
          <a:p>
            <a:pPr rtl="0"/>
            <a:r>
              <a:rPr lang="pt-br"/>
              <a:t>Click to edit Master title style</a:t>
            </a:r>
          </a:p>
        </p:txBody>
      </p:sp>
      <p:sp>
        <p:nvSpPr>
          <p:cNvPr id="6" name="Slide Number Placeholder 5"/>
          <p:cNvSpPr>
            <a:spLocks noGrp="1"/>
          </p:cNvSpPr>
          <p:nvPr>
            <p:ph type="sldNum" sz="quarter" idx="12"/>
          </p:nvPr>
        </p:nvSpPr>
        <p:spPr/>
        <p:txBody>
          <a:bodyPr rtlCol="0"/>
          <a:lstStyle>
            <a:lvl1pPr>
              <a:defRPr b="0" i="0">
                <a:solidFill>
                  <a:schemeClr val="bg1"/>
                </a:solidFill>
                <a:latin typeface="Helvetica Neue LT Std 65 Medium" charset="0"/>
                <a:ea typeface="Helvetica Neue LT Std 65 Medium" charset="0"/>
                <a:cs typeface="Helvetica Neue LT Std 65 Medium" charset="0"/>
              </a:defRPr>
            </a:lvl1pPr>
          </a:lstStyle>
          <a:p>
            <a:pPr rtl="0"/>
            <a:fld id="{9FC43BFD-8FF7-A343-A8A6-E2338FCE8046}" type="slidenum">
              <a:rPr lang="en-US" smtClean="0"/>
              <a:pPr/>
              <a:t>‹#›</a:t>
            </a:fld>
            <a:endParaRPr lang="en-US"/>
          </a:p>
        </p:txBody>
      </p:sp>
    </p:spTree>
    <p:extLst>
      <p:ext uri="{BB962C8B-B14F-4D97-AF65-F5344CB8AC3E}">
        <p14:creationId xmlns:p14="http://schemas.microsoft.com/office/powerpoint/2010/main" val="1900953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rtlCol="0"/>
          <a:lstStyle>
            <a:lvl1pPr algn="r">
              <a:defRPr/>
            </a:lvl1pPr>
          </a:lstStyle>
          <a:p>
            <a:pPr rtl="0"/>
            <a:r>
              <a:rPr lang="pt-br"/>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rtlCol="0"/>
          <a:lstStyle>
            <a:lvl1pPr>
              <a:defRPr>
                <a:solidFill>
                  <a:schemeClr val="bg1"/>
                </a:solidFill>
              </a:defRPr>
            </a:lvl1pPr>
          </a:lstStyle>
          <a:p>
            <a:pPr rtl="0"/>
            <a:r>
              <a:rPr lang="pt-br"/>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rtlCol="0"/>
          <a:lstStyle>
            <a:lvl1pPr algn="l">
              <a:defRPr>
                <a:solidFill>
                  <a:schemeClr val="bg1"/>
                </a:solidFill>
              </a:defRPr>
            </a:lvl1pPr>
          </a:lstStyle>
          <a:p>
            <a:pPr rtl="0"/>
            <a:fld id="{9FC43BFD-8FF7-A343-A8A6-E2338FCE8046}" type="slidenum">
              <a:rPr lang="en-US" smtClean="0"/>
              <a:t>‹#›</a:t>
            </a:fld>
            <a:endParaRPr lang="en-US"/>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1155641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0776E6-F3E1-DA4B-8CFE-F2F2516FB70A}"/>
              </a:ext>
            </a:extLst>
          </p:cNvPr>
          <p:cNvPicPr>
            <a:picLocks noChangeAspect="1"/>
          </p:cNvPicPr>
          <p:nvPr/>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rtlCol="0">
            <a:noAutofit/>
          </a:bodyPr>
          <a:lstStyle>
            <a:lvl1pPr>
              <a:defRPr sz="6000">
                <a:solidFill>
                  <a:schemeClr val="tx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9"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171673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rtlCol="0">
            <a:noAutofit/>
          </a:bodyPr>
          <a:lstStyle>
            <a:lvl1pPr>
              <a:defRPr sz="3500">
                <a:solidFill>
                  <a:schemeClr val="bg1"/>
                </a:solidFill>
              </a:defRPr>
            </a:lvl1pPr>
          </a:lstStyle>
          <a:p>
            <a:pPr rtl="0"/>
            <a:r>
              <a:rPr lang="pt-br"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53301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229006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384453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rtlCol="0">
            <a:noAutofit/>
          </a:bodyPr>
          <a:lstStyle>
            <a:lvl1pPr>
              <a:defRPr sz="4000">
                <a:solidFill>
                  <a:schemeClr val="bg1"/>
                </a:solidFill>
              </a:defRPr>
            </a:lvl1pPr>
          </a:lstStyle>
          <a:p>
            <a:pPr rtl="0"/>
            <a:r>
              <a:rPr lang="pt-br"/>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noAutofit/>
          </a:bodyPr>
          <a:lstStyle/>
          <a:p>
            <a:pPr rtl="0"/>
            <a:fld id="{9FC43BFD-8FF7-A343-A8A6-E2338FCE8046}"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1"/>
    </p:custDataLst>
    <p:extLst>
      <p:ext uri="{BB962C8B-B14F-4D97-AF65-F5344CB8AC3E}">
        <p14:creationId xmlns:p14="http://schemas.microsoft.com/office/powerpoint/2010/main" val="720170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Thre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rtlCol="0">
            <a:noAutofit/>
          </a:bodyPr>
          <a:lstStyle>
            <a:lvl1pPr>
              <a:defRPr sz="4000">
                <a:solidFill>
                  <a:schemeClr val="bg1"/>
                </a:solidFill>
              </a:defRPr>
            </a:lvl1pPr>
          </a:lstStyle>
          <a:p>
            <a:pPr rtl="0"/>
            <a:r>
              <a:rPr lang="pt-br"/>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rtlCol="0"/>
          <a:lstStyle/>
          <a:p>
            <a:pPr rtl="0"/>
            <a:fld id="{9FC43BFD-8FF7-A343-A8A6-E2338FCE8046}"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2041932"/>
            <a:ext cx="3593592" cy="4131394"/>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2041931"/>
            <a:ext cx="3593592" cy="4131395"/>
          </a:xfrm>
        </p:spPr>
        <p:txBody>
          <a:bodyPr rtlCol="0">
            <a:no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
        <p:nvSpPr>
          <p:cNvPr id="14"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19" name="Text Placeholder 2">
            <a:extLst>
              <a:ext uri="{FF2B5EF4-FFF2-40B4-BE49-F238E27FC236}">
                <a16:creationId xmlns:a16="http://schemas.microsoft.com/office/drawing/2014/main" id="{696A4FD3-97EE-8149-9A33-E0E6B1B0C06E}"/>
              </a:ext>
            </a:extLst>
          </p:cNvPr>
          <p:cNvSpPr>
            <a:spLocks noGrp="1"/>
          </p:cNvSpPr>
          <p:nvPr>
            <p:ph type="body" sz="quarter" idx="16"/>
          </p:nvPr>
        </p:nvSpPr>
        <p:spPr>
          <a:xfrm>
            <a:off x="4314210"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
        <p:nvSpPr>
          <p:cNvPr id="20" name="Text Placeholder 2">
            <a:extLst>
              <a:ext uri="{FF2B5EF4-FFF2-40B4-BE49-F238E27FC236}">
                <a16:creationId xmlns:a16="http://schemas.microsoft.com/office/drawing/2014/main" id="{696A4FD3-97EE-8149-9A33-E0E6B1B0C06E}"/>
              </a:ext>
            </a:extLst>
          </p:cNvPr>
          <p:cNvSpPr>
            <a:spLocks noGrp="1"/>
          </p:cNvSpPr>
          <p:nvPr>
            <p:ph type="body" sz="quarter" idx="17"/>
          </p:nvPr>
        </p:nvSpPr>
        <p:spPr>
          <a:xfrm>
            <a:off x="8173686" y="1524000"/>
            <a:ext cx="3593591" cy="517932"/>
          </a:xfrm>
        </p:spPr>
        <p:txBody>
          <a:bodyPr rtlCol="0">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rtl="0"/>
            <a:r>
              <a:rPr lang="pt-br"/>
              <a:t>Edit Master text styles</a:t>
            </a:r>
          </a:p>
        </p:txBody>
      </p:sp>
    </p:spTree>
    <p:custDataLst>
      <p:tags r:id="rId1"/>
    </p:custDataLst>
    <p:extLst>
      <p:ext uri="{BB962C8B-B14F-4D97-AF65-F5344CB8AC3E}">
        <p14:creationId xmlns:p14="http://schemas.microsoft.com/office/powerpoint/2010/main" val="1221686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pPr rtl="0"/>
            <a:r>
              <a:rPr lang="pt-br"/>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rtl="0"/>
            <a:r>
              <a:rPr lang="pt-br"/>
              <a:t>Edit Master text styles</a:t>
            </a:r>
          </a:p>
          <a:p>
            <a:pPr lvl="1" rtl="0"/>
            <a:r>
              <a:rPr lang="pt-br"/>
              <a:t>Second level</a:t>
            </a:r>
          </a:p>
          <a:p>
            <a:pPr lvl="2" rtl="0"/>
            <a:r>
              <a:rPr lang="pt-br"/>
              <a:t>Third level</a:t>
            </a:r>
          </a:p>
          <a:p>
            <a:pPr lvl="3" rtl="0"/>
            <a:r>
              <a:rPr lang="pt-br"/>
              <a:t>Fourth level</a:t>
            </a:r>
          </a:p>
          <a:p>
            <a:pPr lvl="4" rtl="0"/>
            <a:r>
              <a:rPr lang="pt-br"/>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fld id="{9FC43BFD-8FF7-A343-A8A6-E2338FCE8046}" type="slidenum">
              <a:rPr lang="en-US" smtClean="0"/>
              <a:t>‹#›</a:t>
            </a:fld>
            <a:endParaRPr lang="en-US"/>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rtl="0"/>
            <a:r>
              <a:rPr lang="pt-br"/>
              <a:t>© 2020 Amazon Web Services, Inc. or its Affiliates. All rights reserved.</a:t>
            </a:r>
          </a:p>
        </p:txBody>
      </p:sp>
    </p:spTree>
    <p:custDataLst>
      <p:tags r:id="rId27"/>
    </p:custDataLst>
    <p:extLst>
      <p:ext uri="{BB962C8B-B14F-4D97-AF65-F5344CB8AC3E}">
        <p14:creationId xmlns:p14="http://schemas.microsoft.com/office/powerpoint/2010/main" val="22820504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0.xml"/><Relationship Id="rId7"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tags" Target="../tags/tag33.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ags" Target="../tags/tag34.xml"/><Relationship Id="rId5" Type="http://schemas.openxmlformats.org/officeDocument/2006/relationships/image" Target="../media/image3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2.xml"/><Relationship Id="rId7" Type="http://schemas.openxmlformats.org/officeDocument/2006/relationships/image" Target="../media/image40.png"/><Relationship Id="rId2" Type="http://schemas.openxmlformats.org/officeDocument/2006/relationships/slideLayout" Target="../slideLayouts/slideLayout17.xml"/><Relationship Id="rId1" Type="http://schemas.openxmlformats.org/officeDocument/2006/relationships/tags" Target="../tags/tag3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4.xml"/><Relationship Id="rId7" Type="http://schemas.openxmlformats.org/officeDocument/2006/relationships/diagramColors" Target="../diagrams/colors1.xml"/><Relationship Id="rId2" Type="http://schemas.openxmlformats.org/officeDocument/2006/relationships/slideLayout" Target="../slideLayouts/slideLayout17.xml"/><Relationship Id="rId1" Type="http://schemas.openxmlformats.org/officeDocument/2006/relationships/tags" Target="../tags/tag3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3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39.xml"/><Relationship Id="rId6" Type="http://schemas.openxmlformats.org/officeDocument/2006/relationships/comments" Target="../comments/comment1.xml"/><Relationship Id="rId5" Type="http://schemas.openxmlformats.org/officeDocument/2006/relationships/image" Target="../media/image11.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48.xml"/><Relationship Id="rId5" Type="http://schemas.openxmlformats.org/officeDocument/2006/relationships/image" Target="../media/image4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16.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34.xml"/><Relationship Id="rId7" Type="http://schemas.microsoft.com/office/2007/relationships/hdphoto" Target="../media/hdphoto5.wdp"/><Relationship Id="rId2" Type="http://schemas.openxmlformats.org/officeDocument/2006/relationships/slideLayout" Target="../slideLayouts/slideLayout17.xml"/><Relationship Id="rId1" Type="http://schemas.openxmlformats.org/officeDocument/2006/relationships/tags" Target="../tags/tag5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comments" Target="../comments/commen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58.xml"/><Relationship Id="rId5" Type="http://schemas.microsoft.com/office/2007/relationships/hdphoto" Target="../media/hdphoto6.wdp"/><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notesSlide" Target="../notesSlides/notesSlide37.xml"/><Relationship Id="rId7" Type="http://schemas.microsoft.com/office/2007/relationships/hdphoto" Target="../media/hdphoto8.wdp"/><Relationship Id="rId2" Type="http://schemas.openxmlformats.org/officeDocument/2006/relationships/slideLayout" Target="../slideLayouts/slideLayout17.xml"/><Relationship Id="rId1" Type="http://schemas.openxmlformats.org/officeDocument/2006/relationships/tags" Target="../tags/tag59.xml"/><Relationship Id="rId6" Type="http://schemas.openxmlformats.org/officeDocument/2006/relationships/image" Target="../media/image57.png"/><Relationship Id="rId5" Type="http://schemas.microsoft.com/office/2007/relationships/hdphoto" Target="../media/hdphoto7.wdp"/><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7.xml"/><Relationship Id="rId1" Type="http://schemas.openxmlformats.org/officeDocument/2006/relationships/tags" Target="../tags/tag60.xml"/><Relationship Id="rId5" Type="http://schemas.microsoft.com/office/2007/relationships/hdphoto" Target="../media/hdphoto9.wdp"/><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xml"/><Relationship Id="rId1" Type="http://schemas.openxmlformats.org/officeDocument/2006/relationships/tags" Target="../tags/tag61.xml"/><Relationship Id="rId5" Type="http://schemas.microsoft.com/office/2007/relationships/hdphoto" Target="../media/hdphoto10.wdp"/><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40.xml"/><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62.xml"/><Relationship Id="rId6" Type="http://schemas.microsoft.com/office/2007/relationships/hdphoto" Target="../media/hdphoto11.wdp"/><Relationship Id="rId5" Type="http://schemas.openxmlformats.org/officeDocument/2006/relationships/image" Target="../media/image61.pn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41.xml"/><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63.xml"/><Relationship Id="rId6" Type="http://schemas.microsoft.com/office/2007/relationships/hdphoto" Target="../media/hdphoto12.wdp"/><Relationship Id="rId5" Type="http://schemas.openxmlformats.org/officeDocument/2006/relationships/image" Target="../media/image63.pn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64.xml"/><Relationship Id="rId5" Type="http://schemas.microsoft.com/office/2007/relationships/hdphoto" Target="../media/hdphoto13.wdp"/><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7.xml"/><Relationship Id="rId1" Type="http://schemas.openxmlformats.org/officeDocument/2006/relationships/tags" Target="../tags/tag6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66.xml"/><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77.xml"/><Relationship Id="rId6" Type="http://schemas.openxmlformats.org/officeDocument/2006/relationships/image" Target="../media/image16.png"/><Relationship Id="rId5" Type="http://schemas.openxmlformats.org/officeDocument/2006/relationships/image" Target="../media/image68.pn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79.xml"/><Relationship Id="rId4" Type="http://schemas.openxmlformats.org/officeDocument/2006/relationships/image" Target="../media/image6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image" Target="../media/image11.png"/><Relationship Id="rId5" Type="http://schemas.openxmlformats.org/officeDocument/2006/relationships/image" Target="../media/image71.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1.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17.xml"/><Relationship Id="rId1" Type="http://schemas.openxmlformats.org/officeDocument/2006/relationships/tags" Target="../tags/tag2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46.png"/><Relationship Id="rId5" Type="http://schemas.openxmlformats.org/officeDocument/2006/relationships/image" Target="../media/image74.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6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svg"/><Relationship Id="rId3" Type="http://schemas.openxmlformats.org/officeDocument/2006/relationships/notesSlide" Target="../notesSlides/notesSlide68.xml"/><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image" Target="../media/image77.svg"/><Relationship Id="rId11" Type="http://schemas.openxmlformats.org/officeDocument/2006/relationships/image" Target="../media/image82.sv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jpeg"/><Relationship Id="rId1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91.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3.tiff"/><Relationship Id="rId3" Type="http://schemas.openxmlformats.org/officeDocument/2006/relationships/notesSlide" Target="../notesSlides/notesSlide7.xml"/><Relationship Id="rId7" Type="http://schemas.openxmlformats.org/officeDocument/2006/relationships/image" Target="../media/image20.png"/><Relationship Id="rId12" Type="http://schemas.microsoft.com/office/2007/relationships/hdphoto" Target="../media/hdphoto4.wdp"/><Relationship Id="rId2" Type="http://schemas.openxmlformats.org/officeDocument/2006/relationships/slideLayout" Target="../slideLayouts/slideLayout17.xml"/><Relationship Id="rId16" Type="http://schemas.openxmlformats.org/officeDocument/2006/relationships/image" Target="../media/image13.png"/><Relationship Id="rId1" Type="http://schemas.openxmlformats.org/officeDocument/2006/relationships/tags" Target="../tags/tag30.xml"/><Relationship Id="rId6" Type="http://schemas.openxmlformats.org/officeDocument/2006/relationships/image" Target="../media/image19.png"/><Relationship Id="rId11" Type="http://schemas.openxmlformats.org/officeDocument/2006/relationships/image" Target="../media/image22.png"/><Relationship Id="rId5" Type="http://schemas.microsoft.com/office/2007/relationships/hdphoto" Target="../media/hdphoto1.wdp"/><Relationship Id="rId15" Type="http://schemas.openxmlformats.org/officeDocument/2006/relationships/image" Target="../media/image25.png"/><Relationship Id="rId10" Type="http://schemas.microsoft.com/office/2007/relationships/hdphoto" Target="../media/hdphoto3.wdp"/><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24.tif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2.xml"/><Relationship Id="rId1" Type="http://schemas.openxmlformats.org/officeDocument/2006/relationships/tags" Target="../tags/tag9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9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97.xml"/></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notesSlide" Target="../notesSlides/notesSlide8.xml"/><Relationship Id="rId7" Type="http://schemas.openxmlformats.org/officeDocument/2006/relationships/image" Target="../media/image28.jpeg"/><Relationship Id="rId2" Type="http://schemas.openxmlformats.org/officeDocument/2006/relationships/slideLayout" Target="../slideLayouts/slideLayout17.xml"/><Relationship Id="rId1" Type="http://schemas.openxmlformats.org/officeDocument/2006/relationships/tags" Target="../tags/tag3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17.xml"/><Relationship Id="rId1" Type="http://schemas.openxmlformats.org/officeDocument/2006/relationships/tags" Target="../tags/tag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latin typeface="+mn-lt"/>
                <a:ea typeface="Amazon Ember" panose="02000000000000000000" pitchFamily="2" charset="0"/>
              </a:rPr>
              <a:t>Módulo 6:</a:t>
            </a:r>
            <a:r>
              <a:rPr lang="pt-br">
                <a:latin typeface="+mn-lt"/>
              </a:rPr>
              <a:t> Desenvolvimento de </a:t>
            </a:r>
            <a:r>
              <a:rPr lang="pt-br">
                <a:solidFill>
                  <a:srgbClr val="FFFFFF"/>
                </a:solidFill>
                <a:latin typeface="+mn-lt"/>
              </a:rPr>
              <a:t>soluções</a:t>
            </a:r>
            <a:r>
              <a:rPr lang="pt-br">
                <a:latin typeface="+mn-lt"/>
              </a:rPr>
              <a:t> NoSQL flexíveis com o Amazon DynamoDB</a:t>
            </a:r>
          </a:p>
        </p:txBody>
      </p:sp>
    </p:spTree>
    <p:custDataLst>
      <p:tags r:id="rId1"/>
    </p:custDataLst>
    <p:extLst>
      <p:ext uri="{BB962C8B-B14F-4D97-AF65-F5344CB8AC3E}">
        <p14:creationId xmlns:p14="http://schemas.microsoft.com/office/powerpoint/2010/main" val="3440480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ElastiCache</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pPr/>
              <a:t>10</a:t>
            </a:fld>
            <a:endParaRPr lang="en-US"/>
          </a:p>
        </p:txBody>
      </p:sp>
      <p:sp>
        <p:nvSpPr>
          <p:cNvPr id="7" name="TextBox 6"/>
          <p:cNvSpPr txBox="1"/>
          <p:nvPr/>
        </p:nvSpPr>
        <p:spPr>
          <a:xfrm>
            <a:off x="3537404" y="5947419"/>
            <a:ext cx="511719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rtl="0"/>
            <a:r>
              <a:rPr lang="pt-br" sz="2400" dirty="0">
                <a:latin typeface="Amazon Ember" panose="020B0603020204020204" pitchFamily="34" charset="0"/>
                <a:ea typeface="Amazon Ember" panose="020B0603020204020204" pitchFamily="34" charset="0"/>
                <a:cs typeface="Amazon Ember" panose="020B0603020204020204" pitchFamily="34" charset="0"/>
              </a:rPr>
              <a:t>Mais sobre o ElastiCache mais tarde!</a:t>
            </a:r>
          </a:p>
        </p:txBody>
      </p:sp>
      <p:sp>
        <p:nvSpPr>
          <p:cNvPr id="14" name="TextBox 13"/>
          <p:cNvSpPr txBox="1"/>
          <p:nvPr/>
        </p:nvSpPr>
        <p:spPr>
          <a:xfrm>
            <a:off x="1999361" y="2277805"/>
            <a:ext cx="2241755" cy="923330"/>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Armazenamento de dados (datastore)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na memória</a:t>
            </a:r>
          </a:p>
        </p:txBody>
      </p:sp>
      <p:sp>
        <p:nvSpPr>
          <p:cNvPr id="20" name="TextBox 19"/>
          <p:cNvSpPr txBox="1"/>
          <p:nvPr/>
        </p:nvSpPr>
        <p:spPr>
          <a:xfrm>
            <a:off x="2151015" y="4936961"/>
            <a:ext cx="1830276" cy="646331"/>
          </a:xfrm>
          <a:prstGeom prst="rect">
            <a:avLst/>
          </a:prstGeom>
          <a:noFill/>
        </p:spPr>
        <p:txBody>
          <a:bodyPr wrap="square" rtlCol="0">
            <a:spAutoFit/>
          </a:bodyPr>
          <a:lstStyle/>
          <a:p>
            <a:pPr rtl="0"/>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Altos níveis de disponibilidade</a:t>
            </a:r>
            <a:r>
              <a:rPr lang="pt-br">
                <a:latin typeface="Amazon Ember Light" panose="020B0403020204020204" pitchFamily="34" charset="0"/>
                <a:ea typeface="Amazon Ember Light" panose="020B0403020204020204" pitchFamily="34" charset="0"/>
                <a:cs typeface="Amazon Ember Light" panose="020B0403020204020204" pitchFamily="34" charset="0"/>
              </a:rPr>
              <a:t> e confiabilidade</a:t>
            </a:r>
          </a:p>
        </p:txBody>
      </p:sp>
      <p:sp>
        <p:nvSpPr>
          <p:cNvPr id="22" name="TextBox 21"/>
          <p:cNvSpPr txBox="1"/>
          <p:nvPr/>
        </p:nvSpPr>
        <p:spPr>
          <a:xfrm>
            <a:off x="8189224" y="2370169"/>
            <a:ext cx="2241755"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Totalmente gerenciado</a:t>
            </a:r>
          </a:p>
        </p:txBody>
      </p:sp>
      <p:sp>
        <p:nvSpPr>
          <p:cNvPr id="26" name="TextBox 25"/>
          <p:cNvSpPr txBox="1"/>
          <p:nvPr/>
        </p:nvSpPr>
        <p:spPr>
          <a:xfrm>
            <a:off x="8231896" y="4766260"/>
            <a:ext cx="2241755" cy="923330"/>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Suporta dois </a:t>
            </a:r>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mecanismosde código aberto populares</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3" name="Picture 12" descr="Fully Managed"/>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25607" y="2095160"/>
            <a:ext cx="1341120" cy="9601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ast, Consistent Performanc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0241" y="2120910"/>
            <a:ext cx="13335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ine-grained Access Control"/>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9595" y="4780066"/>
            <a:ext cx="1341120" cy="9601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21" name="TextBox 20">
            <a:extLst>
              <a:ext uri="{FF2B5EF4-FFF2-40B4-BE49-F238E27FC236}">
                <a16:creationId xmlns:a16="http://schemas.microsoft.com/office/drawing/2014/main" id="{C8487DC6-D3CE-324F-AA3A-7BDEAF3DF0B1}"/>
              </a:ext>
            </a:extLst>
          </p:cNvPr>
          <p:cNvSpPr txBox="1"/>
          <p:nvPr/>
        </p:nvSpPr>
        <p:spPr>
          <a:xfrm>
            <a:off x="4836452" y="4511040"/>
            <a:ext cx="2519096"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ElastiCache</a:t>
            </a:r>
          </a:p>
        </p:txBody>
      </p:sp>
      <p:pic>
        <p:nvPicPr>
          <p:cNvPr id="29" name="Graphic 32">
            <a:extLst>
              <a:ext uri="{FF2B5EF4-FFF2-40B4-BE49-F238E27FC236}">
                <a16:creationId xmlns:a16="http://schemas.microsoft.com/office/drawing/2014/main" id="{5247E035-3152-D34C-837C-1004BCAF72F1}"/>
              </a:ext>
            </a:extLst>
          </p:cNvPr>
          <p:cNvPicPr>
            <a:picLocks noChangeAspect="1"/>
          </p:cNvPicPr>
          <p:nvPr/>
        </p:nvPicPr>
        <p:blipFill>
          <a:blip r:embed="rId7"/>
          <a:stretch>
            <a:fillRect/>
          </a:stretch>
        </p:blipFill>
        <p:spPr>
          <a:xfrm>
            <a:off x="5410200" y="3093720"/>
            <a:ext cx="1371600" cy="1371600"/>
          </a:xfrm>
          <a:prstGeom prst="rect">
            <a:avLst/>
          </a:prstGeom>
        </p:spPr>
      </p:pic>
      <p:cxnSp>
        <p:nvCxnSpPr>
          <p:cNvPr id="30" name="Elbow Connector 29"/>
          <p:cNvCxnSpPr/>
          <p:nvPr/>
        </p:nvCxnSpPr>
        <p:spPr>
          <a:xfrm flipV="1">
            <a:off x="6857022" y="2544716"/>
            <a:ext cx="1214308" cy="1074260"/>
          </a:xfrm>
          <a:prstGeom prst="bentConnector3">
            <a:avLst>
              <a:gd name="adj1" fmla="val 50000"/>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7259CF5-9E24-C445-A1DF-4ACB37E70876}"/>
              </a:ext>
            </a:extLst>
          </p:cNvPr>
          <p:cNvCxnSpPr>
            <a:cxnSpLocks/>
          </p:cNvCxnSpPr>
          <p:nvPr/>
        </p:nvCxnSpPr>
        <p:spPr>
          <a:xfrm>
            <a:off x="3941501" y="2600475"/>
            <a:ext cx="1356154" cy="1053015"/>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F7259CF5-9E24-C445-A1DF-4ACB37E70876}"/>
              </a:ext>
            </a:extLst>
          </p:cNvPr>
          <p:cNvCxnSpPr>
            <a:cxnSpLocks/>
          </p:cNvCxnSpPr>
          <p:nvPr/>
        </p:nvCxnSpPr>
        <p:spPr>
          <a:xfrm flipV="1">
            <a:off x="3981291" y="4076388"/>
            <a:ext cx="1298759" cy="1181058"/>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7259CF5-9E24-C445-A1DF-4ACB37E70876}"/>
              </a:ext>
            </a:extLst>
          </p:cNvPr>
          <p:cNvCxnSpPr>
            <a:cxnSpLocks/>
          </p:cNvCxnSpPr>
          <p:nvPr/>
        </p:nvCxnSpPr>
        <p:spPr>
          <a:xfrm flipH="1" flipV="1">
            <a:off x="6813432" y="4073762"/>
            <a:ext cx="1257898" cy="1183684"/>
          </a:xfrm>
          <a:prstGeom prst="bentConnector3">
            <a:avLst>
              <a:gd name="adj1" fmla="val 45456"/>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20223" t="15165" r="19630" b="14419"/>
          <a:stretch/>
        </p:blipFill>
        <p:spPr>
          <a:xfrm>
            <a:off x="9990371" y="4668892"/>
            <a:ext cx="781051" cy="914400"/>
          </a:xfrm>
          <a:prstGeom prst="rect">
            <a:avLst/>
          </a:prstGeom>
        </p:spPr>
      </p:pic>
      <p:pic>
        <p:nvPicPr>
          <p:cNvPr id="34" name="Picture 33"/>
          <p:cNvPicPr>
            <a:picLocks noChangeAspect="1"/>
          </p:cNvPicPr>
          <p:nvPr/>
        </p:nvPicPr>
        <p:blipFill rotWithShape="1">
          <a:blip r:embed="rId8">
            <a:extLst>
              <a:ext uri="{28A0092B-C50C-407E-A947-70E740481C1C}">
                <a14:useLocalDpi xmlns:a14="http://schemas.microsoft.com/office/drawing/2010/main" val="0"/>
              </a:ext>
            </a:extLst>
          </a:blip>
          <a:srcRect l="20223" t="15165" r="19630" b="14419"/>
          <a:stretch/>
        </p:blipFill>
        <p:spPr>
          <a:xfrm>
            <a:off x="10428217" y="4953861"/>
            <a:ext cx="781051" cy="914400"/>
          </a:xfrm>
          <a:prstGeom prst="rect">
            <a:avLst/>
          </a:prstGeom>
        </p:spPr>
      </p:pic>
    </p:spTree>
    <p:custDataLst>
      <p:tags r:id="rId1"/>
    </p:custDataLst>
    <p:extLst>
      <p:ext uri="{BB962C8B-B14F-4D97-AF65-F5344CB8AC3E}">
        <p14:creationId xmlns:p14="http://schemas.microsoft.com/office/powerpoint/2010/main" val="320807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Neptune</a:t>
            </a:r>
          </a:p>
        </p:txBody>
      </p:sp>
      <p:sp>
        <p:nvSpPr>
          <p:cNvPr id="7" name="Slide Number Placeholder 6"/>
          <p:cNvSpPr>
            <a:spLocks noGrp="1"/>
          </p:cNvSpPr>
          <p:nvPr>
            <p:ph type="sldNum" sz="quarter" idx="12"/>
          </p:nvPr>
        </p:nvSpPr>
        <p:spPr/>
        <p:txBody>
          <a:bodyPr rtlCol="0"/>
          <a:lstStyle/>
          <a:p>
            <a:pPr rtl="0"/>
            <a:fld id="{9FC43BFD-8FF7-A343-A8A6-E2338FCE8046}" type="slidenum">
              <a:rPr lang="en-US" smtClean="0"/>
              <a:pPr/>
              <a:t>11</a:t>
            </a:fld>
            <a:endParaRPr lang="en-US"/>
          </a:p>
        </p:txBody>
      </p:sp>
      <p:cxnSp>
        <p:nvCxnSpPr>
          <p:cNvPr id="10" name="Straight Arrow Connector 9"/>
          <p:cNvCxnSpPr/>
          <p:nvPr/>
        </p:nvCxnSpPr>
        <p:spPr>
          <a:xfrm flipV="1">
            <a:off x="6225292" y="2052479"/>
            <a:ext cx="2364275" cy="6518"/>
          </a:xfrm>
          <a:prstGeom prst="straightConnector1">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65537" y="1732573"/>
            <a:ext cx="2558505" cy="923330"/>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Banco de dados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de gráfico </a:t>
            </a:r>
            <a:br>
              <a:rPr lang="pt-br"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dirty="0">
                <a:latin typeface="Amazon Ember Light" panose="020B0403020204020204" pitchFamily="34" charset="0"/>
                <a:ea typeface="Amazon Ember Light" panose="020B0403020204020204" pitchFamily="34" charset="0"/>
                <a:cs typeface="Amazon Ember Light" panose="020B0403020204020204" pitchFamily="34" charset="0"/>
              </a:rPr>
              <a:t>totalmente gerenciado.</a:t>
            </a:r>
          </a:p>
        </p:txBody>
      </p:sp>
      <p:grpSp>
        <p:nvGrpSpPr>
          <p:cNvPr id="12" name="Group 11">
            <a:extLst>
              <a:ext uri="{FF2B5EF4-FFF2-40B4-BE49-F238E27FC236}">
                <a16:creationId xmlns:a16="http://schemas.microsoft.com/office/drawing/2014/main" id="{2B9BC077-4F24-2D40-B119-F064CDA4DB85}"/>
              </a:ext>
            </a:extLst>
          </p:cNvPr>
          <p:cNvGrpSpPr/>
          <p:nvPr/>
        </p:nvGrpSpPr>
        <p:grpSpPr>
          <a:xfrm>
            <a:off x="10395508" y="1782364"/>
            <a:ext cx="577004" cy="546748"/>
            <a:chOff x="5436484" y="816509"/>
            <a:chExt cx="912921" cy="707490"/>
          </a:xfrm>
          <a:solidFill>
            <a:schemeClr val="bg1"/>
          </a:solidFill>
        </p:grpSpPr>
        <p:sp>
          <p:nvSpPr>
            <p:cNvPr id="13" name="Oval 12">
              <a:extLst>
                <a:ext uri="{FF2B5EF4-FFF2-40B4-BE49-F238E27FC236}">
                  <a16:creationId xmlns:a16="http://schemas.microsoft.com/office/drawing/2014/main" id="{902CB000-2D4E-9842-B879-6F9E6F3D5629}"/>
                </a:ext>
              </a:extLst>
            </p:cNvPr>
            <p:cNvSpPr/>
            <p:nvPr/>
          </p:nvSpPr>
          <p:spPr>
            <a:xfrm>
              <a:off x="5776969" y="1054280"/>
              <a:ext cx="231950" cy="231950"/>
            </a:xfrm>
            <a:prstGeom prst="ellipse">
              <a:avLst/>
            </a:prstGeom>
            <a:grpFill/>
            <a:ln w="19050" cap="rnd">
              <a:solidFill>
                <a:schemeClr val="tx2"/>
              </a:solidFill>
              <a:prstDash val="solid"/>
              <a:round/>
              <a:headEnd/>
              <a:tailEnd/>
            </a:ln>
          </p:spPr>
          <p:txBody>
            <a:bodyPr vert="horz" wrap="square" lIns="91440" tIns="45720" rIns="91440" bIns="45720" numCol="1" rtlCol="0" anchor="t" anchorCtr="0" compatLnSpc="1">
              <a:prstTxWarp prst="textNoShape">
                <a:avLst/>
              </a:prstTxWarp>
            </a:bodyPr>
            <a:lstStyle/>
            <a:p>
              <a:pPr defTabSz="457189" rtl="0"/>
              <a:endParaRPr lang="en-US">
                <a:solidFill>
                  <a:schemeClr val="bg1"/>
                </a:solidFill>
                <a:latin typeface="Amazon Ember Cd RC" charset="0"/>
                <a:ea typeface="Amazon Ember Cd RC" charset="0"/>
                <a:cs typeface="Amazon Ember Cd RC" charset="0"/>
              </a:endParaRPr>
            </a:p>
          </p:txBody>
        </p:sp>
        <p:sp>
          <p:nvSpPr>
            <p:cNvPr id="14" name="Oval 13">
              <a:extLst>
                <a:ext uri="{FF2B5EF4-FFF2-40B4-BE49-F238E27FC236}">
                  <a16:creationId xmlns:a16="http://schemas.microsoft.com/office/drawing/2014/main" id="{FCBB2FC1-268E-3A49-8B7E-E59DC69F0A64}"/>
                </a:ext>
              </a:extLst>
            </p:cNvPr>
            <p:cNvSpPr/>
            <p:nvPr/>
          </p:nvSpPr>
          <p:spPr>
            <a:xfrm>
              <a:off x="5436484" y="1054280"/>
              <a:ext cx="231950" cy="231950"/>
            </a:xfrm>
            <a:prstGeom prst="ellipse">
              <a:avLst/>
            </a:prstGeom>
            <a:grpFill/>
            <a:ln w="19050" cap="rnd">
              <a:solidFill>
                <a:schemeClr val="tx2"/>
              </a:solidFill>
              <a:prstDash val="solid"/>
              <a:round/>
              <a:headEnd/>
              <a:tailEnd/>
            </a:ln>
          </p:spPr>
          <p:txBody>
            <a:bodyPr vert="horz" wrap="square" lIns="91440" tIns="45720" rIns="91440" bIns="45720" numCol="1" rtlCol="0" anchor="t" anchorCtr="0" compatLnSpc="1">
              <a:prstTxWarp prst="textNoShape">
                <a:avLst/>
              </a:prstTxWarp>
            </a:bodyPr>
            <a:lstStyle/>
            <a:p>
              <a:pPr defTabSz="457189" rtl="0"/>
              <a:endParaRPr lang="en-US">
                <a:solidFill>
                  <a:schemeClr val="bg1"/>
                </a:solidFill>
                <a:latin typeface="Amazon Ember Cd RC" charset="0"/>
                <a:ea typeface="Amazon Ember Cd RC" charset="0"/>
                <a:cs typeface="Amazon Ember Cd RC" charset="0"/>
              </a:endParaRPr>
            </a:p>
          </p:txBody>
        </p:sp>
        <p:grpSp>
          <p:nvGrpSpPr>
            <p:cNvPr id="15" name="Group 14">
              <a:extLst>
                <a:ext uri="{FF2B5EF4-FFF2-40B4-BE49-F238E27FC236}">
                  <a16:creationId xmlns:a16="http://schemas.microsoft.com/office/drawing/2014/main" id="{75DB055B-4F16-AF4E-B644-20C63BAD725A}"/>
                </a:ext>
              </a:extLst>
            </p:cNvPr>
            <p:cNvGrpSpPr/>
            <p:nvPr/>
          </p:nvGrpSpPr>
          <p:grpSpPr>
            <a:xfrm>
              <a:off x="6117455" y="816509"/>
              <a:ext cx="231950" cy="707490"/>
              <a:chOff x="6117455" y="816509"/>
              <a:chExt cx="231950" cy="707490"/>
            </a:xfrm>
            <a:grpFill/>
          </p:grpSpPr>
          <p:sp>
            <p:nvSpPr>
              <p:cNvPr id="19" name="Oval 18">
                <a:extLst>
                  <a:ext uri="{FF2B5EF4-FFF2-40B4-BE49-F238E27FC236}">
                    <a16:creationId xmlns:a16="http://schemas.microsoft.com/office/drawing/2014/main" id="{547401BE-0C31-A849-A283-D06356C470C9}"/>
                  </a:ext>
                </a:extLst>
              </p:cNvPr>
              <p:cNvSpPr/>
              <p:nvPr/>
            </p:nvSpPr>
            <p:spPr>
              <a:xfrm>
                <a:off x="6117455" y="816509"/>
                <a:ext cx="231950" cy="231950"/>
              </a:xfrm>
              <a:prstGeom prst="ellipse">
                <a:avLst/>
              </a:prstGeom>
              <a:grpFill/>
              <a:ln w="19050" cap="rnd">
                <a:solidFill>
                  <a:schemeClr val="tx2"/>
                </a:solidFill>
                <a:prstDash val="solid"/>
                <a:round/>
                <a:headEnd/>
                <a:tailEnd/>
              </a:ln>
            </p:spPr>
            <p:txBody>
              <a:bodyPr vert="horz" wrap="square" lIns="91440" tIns="45720" rIns="91440" bIns="45720" numCol="1" rtlCol="0" anchor="t" anchorCtr="0" compatLnSpc="1">
                <a:prstTxWarp prst="textNoShape">
                  <a:avLst/>
                </a:prstTxWarp>
              </a:bodyPr>
              <a:lstStyle/>
              <a:p>
                <a:pPr defTabSz="457189" rtl="0"/>
                <a:endParaRPr lang="en-US">
                  <a:solidFill>
                    <a:schemeClr val="bg1"/>
                  </a:solidFill>
                  <a:latin typeface="Amazon Ember Cd RC" charset="0"/>
                  <a:ea typeface="Amazon Ember Cd RC" charset="0"/>
                  <a:cs typeface="Amazon Ember Cd RC" charset="0"/>
                </a:endParaRPr>
              </a:p>
            </p:txBody>
          </p:sp>
          <p:sp>
            <p:nvSpPr>
              <p:cNvPr id="20" name="Oval 19">
                <a:extLst>
                  <a:ext uri="{FF2B5EF4-FFF2-40B4-BE49-F238E27FC236}">
                    <a16:creationId xmlns:a16="http://schemas.microsoft.com/office/drawing/2014/main" id="{62210654-4F9C-CD47-9CF5-8C97EE284FAC}"/>
                  </a:ext>
                </a:extLst>
              </p:cNvPr>
              <p:cNvSpPr/>
              <p:nvPr/>
            </p:nvSpPr>
            <p:spPr>
              <a:xfrm>
                <a:off x="6117455" y="1292049"/>
                <a:ext cx="231950" cy="231950"/>
              </a:xfrm>
              <a:prstGeom prst="ellipse">
                <a:avLst/>
              </a:prstGeom>
              <a:grpFill/>
              <a:ln w="19050" cap="rnd">
                <a:solidFill>
                  <a:schemeClr val="tx2"/>
                </a:solidFill>
                <a:prstDash val="solid"/>
                <a:round/>
                <a:headEnd/>
                <a:tailEnd/>
              </a:ln>
            </p:spPr>
            <p:txBody>
              <a:bodyPr vert="horz" wrap="square" lIns="91440" tIns="45720" rIns="91440" bIns="45720" numCol="1" rtlCol="0" anchor="t" anchorCtr="0" compatLnSpc="1">
                <a:prstTxWarp prst="textNoShape">
                  <a:avLst/>
                </a:prstTxWarp>
              </a:bodyPr>
              <a:lstStyle/>
              <a:p>
                <a:pPr defTabSz="457189" rtl="0"/>
                <a:endParaRPr lang="en-US">
                  <a:solidFill>
                    <a:schemeClr val="bg1"/>
                  </a:solidFill>
                  <a:latin typeface="Amazon Ember Cd RC" charset="0"/>
                  <a:ea typeface="Amazon Ember Cd RC" charset="0"/>
                  <a:cs typeface="Amazon Ember Cd RC" charset="0"/>
                </a:endParaRPr>
              </a:p>
            </p:txBody>
          </p:sp>
        </p:grpSp>
        <p:cxnSp>
          <p:nvCxnSpPr>
            <p:cNvPr id="16" name="Straight Connector 15">
              <a:extLst>
                <a:ext uri="{FF2B5EF4-FFF2-40B4-BE49-F238E27FC236}">
                  <a16:creationId xmlns:a16="http://schemas.microsoft.com/office/drawing/2014/main" id="{18378061-39B3-3B44-8968-0D2E0F5C5447}"/>
                </a:ext>
              </a:extLst>
            </p:cNvPr>
            <p:cNvCxnSpPr>
              <a:cxnSpLocks/>
              <a:stCxn id="14" idx="6"/>
            </p:cNvCxnSpPr>
            <p:nvPr/>
          </p:nvCxnSpPr>
          <p:spPr>
            <a:xfrm>
              <a:off x="5668434" y="1170255"/>
              <a:ext cx="103122" cy="0"/>
            </a:xfrm>
            <a:prstGeom prst="line">
              <a:avLst/>
            </a:prstGeom>
            <a:grpFill/>
            <a:ln w="19050" cap="rnd">
              <a:solidFill>
                <a:schemeClr val="tx2"/>
              </a:solidFill>
              <a:prstDash val="solid"/>
              <a:round/>
              <a:headEnd/>
              <a:tailEnd/>
            </a:ln>
          </p:spPr>
        </p:cxnSp>
        <p:cxnSp>
          <p:nvCxnSpPr>
            <p:cNvPr id="17" name="Straight Connector 16">
              <a:extLst>
                <a:ext uri="{FF2B5EF4-FFF2-40B4-BE49-F238E27FC236}">
                  <a16:creationId xmlns:a16="http://schemas.microsoft.com/office/drawing/2014/main" id="{4A0F55DE-AA6C-2D4B-877E-98126772979E}"/>
                </a:ext>
              </a:extLst>
            </p:cNvPr>
            <p:cNvCxnSpPr>
              <a:cxnSpLocks/>
            </p:cNvCxnSpPr>
            <p:nvPr/>
          </p:nvCxnSpPr>
          <p:spPr>
            <a:xfrm flipV="1">
              <a:off x="5974951" y="986320"/>
              <a:ext cx="157265" cy="101928"/>
            </a:xfrm>
            <a:prstGeom prst="line">
              <a:avLst/>
            </a:prstGeom>
            <a:grpFill/>
            <a:ln w="19050" cap="rnd">
              <a:solidFill>
                <a:schemeClr val="tx2"/>
              </a:solidFill>
              <a:prstDash val="solid"/>
              <a:round/>
              <a:headEnd/>
              <a:tailEnd/>
            </a:ln>
          </p:spPr>
        </p:cxnSp>
        <p:cxnSp>
          <p:nvCxnSpPr>
            <p:cNvPr id="18" name="Straight Connector 17">
              <a:extLst>
                <a:ext uri="{FF2B5EF4-FFF2-40B4-BE49-F238E27FC236}">
                  <a16:creationId xmlns:a16="http://schemas.microsoft.com/office/drawing/2014/main" id="{367DE078-7316-B14D-9082-5633B8EDDA02}"/>
                </a:ext>
              </a:extLst>
            </p:cNvPr>
            <p:cNvCxnSpPr>
              <a:cxnSpLocks/>
            </p:cNvCxnSpPr>
            <p:nvPr/>
          </p:nvCxnSpPr>
          <p:spPr>
            <a:xfrm>
              <a:off x="5986238" y="1254122"/>
              <a:ext cx="125786" cy="101989"/>
            </a:xfrm>
            <a:prstGeom prst="line">
              <a:avLst/>
            </a:prstGeom>
            <a:grpFill/>
            <a:ln w="19050" cap="rnd">
              <a:solidFill>
                <a:schemeClr val="tx2"/>
              </a:solidFill>
              <a:prstDash val="solid"/>
              <a:round/>
              <a:headEnd/>
              <a:tailEnd/>
            </a:ln>
          </p:spPr>
        </p:cxnSp>
      </p:grpSp>
      <p:sp>
        <p:nvSpPr>
          <p:cNvPr id="21" name="TextBox 20"/>
          <p:cNvSpPr txBox="1"/>
          <p:nvPr/>
        </p:nvSpPr>
        <p:spPr>
          <a:xfrm>
            <a:off x="8597173" y="1732573"/>
            <a:ext cx="2160138" cy="646331"/>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Suporta </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APIs de gráficos abertas</a:t>
            </a:r>
            <a:endParaRPr lang="en-US">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25" name="Straight Arrow Connector 24"/>
          <p:cNvCxnSpPr>
            <a:endCxn id="35" idx="1"/>
          </p:cNvCxnSpPr>
          <p:nvPr/>
        </p:nvCxnSpPr>
        <p:spPr>
          <a:xfrm flipV="1">
            <a:off x="3376246" y="2055738"/>
            <a:ext cx="2145452" cy="15427"/>
          </a:xfrm>
          <a:prstGeom prst="straightConnector1">
            <a:avLst/>
          </a:prstGeom>
          <a:ln w="12700">
            <a:solidFill>
              <a:schemeClr val="tx1"/>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B4C56A-EAF2-D047-A1C4-99D7A0CC4FE1}"/>
              </a:ext>
            </a:extLst>
          </p:cNvPr>
          <p:cNvGrpSpPr/>
          <p:nvPr/>
        </p:nvGrpSpPr>
        <p:grpSpPr>
          <a:xfrm>
            <a:off x="779068" y="1719718"/>
            <a:ext cx="663661" cy="672040"/>
            <a:chOff x="1992957" y="3946860"/>
            <a:chExt cx="524024" cy="551475"/>
          </a:xfrm>
        </p:grpSpPr>
        <p:grpSp>
          <p:nvGrpSpPr>
            <p:cNvPr id="27" name="Group 26">
              <a:extLst>
                <a:ext uri="{FF2B5EF4-FFF2-40B4-BE49-F238E27FC236}">
                  <a16:creationId xmlns:a16="http://schemas.microsoft.com/office/drawing/2014/main" id="{B8AD41D3-3D36-5147-AFF7-5672123A1B14}"/>
                </a:ext>
              </a:extLst>
            </p:cNvPr>
            <p:cNvGrpSpPr/>
            <p:nvPr/>
          </p:nvGrpSpPr>
          <p:grpSpPr>
            <a:xfrm>
              <a:off x="1992957" y="3946860"/>
              <a:ext cx="431662" cy="496654"/>
              <a:chOff x="786472" y="4572218"/>
              <a:chExt cx="459449" cy="528625"/>
            </a:xfrm>
          </p:grpSpPr>
          <p:sp>
            <p:nvSpPr>
              <p:cNvPr id="30" name="Freeform 33">
                <a:extLst>
                  <a:ext uri="{FF2B5EF4-FFF2-40B4-BE49-F238E27FC236}">
                    <a16:creationId xmlns:a16="http://schemas.microsoft.com/office/drawing/2014/main" id="{17BB3111-66AB-A74C-B9AD-9D183CC988F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FFFFFF"/>
              </a:solidFill>
              <a:ln w="19050" cap="rnd">
                <a:solidFill>
                  <a:schemeClr val="tx2"/>
                </a:solidFill>
                <a:prstDash val="solid"/>
                <a:round/>
                <a:headEnd/>
                <a:tailEnd/>
              </a:ln>
            </p:spPr>
            <p:txBody>
              <a:bodyPr vert="horz" wrap="square" lIns="91440" tIns="45720" rIns="91440" bIns="45720" numCol="1" rtlCol="0" anchor="t" anchorCtr="0" compatLnSpc="1">
                <a:prstTxWarp prst="textNoShape">
                  <a:avLst/>
                </a:prstTxWarp>
              </a:bodyPr>
              <a:lstStyle/>
              <a:p>
                <a:pPr rtl="0"/>
                <a:endParaRPr lang="en-US">
                  <a:solidFill>
                    <a:schemeClr val="bg1"/>
                  </a:solidFill>
                  <a:latin typeface="Amazon Ember Cd RC" charset="0"/>
                  <a:ea typeface="Amazon Ember Cd RC" charset="0"/>
                  <a:cs typeface="Amazon Ember Cd RC" charset="0"/>
                </a:endParaRPr>
              </a:p>
            </p:txBody>
          </p:sp>
          <p:sp>
            <p:nvSpPr>
              <p:cNvPr id="31" name="Oval 30">
                <a:extLst>
                  <a:ext uri="{FF2B5EF4-FFF2-40B4-BE49-F238E27FC236}">
                    <a16:creationId xmlns:a16="http://schemas.microsoft.com/office/drawing/2014/main" id="{0D40DD5E-E127-8E4C-8AA6-8856EBE0A871}"/>
                  </a:ext>
                </a:extLst>
              </p:cNvPr>
              <p:cNvSpPr>
                <a:spLocks noChangeArrowheads="1"/>
              </p:cNvSpPr>
              <p:nvPr/>
            </p:nvSpPr>
            <p:spPr bwMode="auto">
              <a:xfrm>
                <a:off x="786472" y="4572218"/>
                <a:ext cx="459449" cy="139898"/>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solidFill>
                    <a:schemeClr val="bg1"/>
                  </a:solidFill>
                  <a:latin typeface="Amazon Ember Cd RC" charset="0"/>
                  <a:ea typeface="Amazon Ember Cd RC" charset="0"/>
                  <a:cs typeface="Amazon Ember Cd RC" charset="0"/>
                </a:endParaRPr>
              </a:p>
            </p:txBody>
          </p:sp>
          <p:sp>
            <p:nvSpPr>
              <p:cNvPr id="32" name="Freeform 31">
                <a:extLst>
                  <a:ext uri="{FF2B5EF4-FFF2-40B4-BE49-F238E27FC236}">
                    <a16:creationId xmlns:a16="http://schemas.microsoft.com/office/drawing/2014/main" id="{43B3C7DE-EE4E-244D-958B-AF33DDBECD5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solidFill>
                    <a:schemeClr val="bg1"/>
                  </a:solidFill>
                  <a:latin typeface="Amazon Ember Cd RC" charset="0"/>
                  <a:ea typeface="Amazon Ember Cd RC" charset="0"/>
                  <a:cs typeface="Amazon Ember Cd RC" charset="0"/>
                </a:endParaRPr>
              </a:p>
            </p:txBody>
          </p:sp>
          <p:sp>
            <p:nvSpPr>
              <p:cNvPr id="33" name="Freeform 32">
                <a:extLst>
                  <a:ext uri="{FF2B5EF4-FFF2-40B4-BE49-F238E27FC236}">
                    <a16:creationId xmlns:a16="http://schemas.microsoft.com/office/drawing/2014/main" id="{FDDADA2C-A617-544F-9CA5-34C560DD308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solidFill>
                    <a:schemeClr val="bg1"/>
                  </a:solidFill>
                  <a:latin typeface="Amazon Ember Cd RC" charset="0"/>
                  <a:ea typeface="Amazon Ember Cd RC" charset="0"/>
                  <a:cs typeface="Amazon Ember Cd RC" charset="0"/>
                </a:endParaRPr>
              </a:p>
            </p:txBody>
          </p:sp>
        </p:grpSp>
        <p:sp>
          <p:nvSpPr>
            <p:cNvPr id="28" name="Oval 27">
              <a:extLst>
                <a:ext uri="{FF2B5EF4-FFF2-40B4-BE49-F238E27FC236}">
                  <a16:creationId xmlns:a16="http://schemas.microsoft.com/office/drawing/2014/main" id="{205DFB6E-34A9-824E-8A38-0B114A5ACE27}"/>
                </a:ext>
              </a:extLst>
            </p:cNvPr>
            <p:cNvSpPr/>
            <p:nvPr/>
          </p:nvSpPr>
          <p:spPr>
            <a:xfrm>
              <a:off x="2253903" y="4235257"/>
              <a:ext cx="263078" cy="263078"/>
            </a:xfrm>
            <a:prstGeom prst="ellipse">
              <a:avLst/>
            </a:prstGeom>
            <a:solidFill>
              <a:schemeClr val="bg1"/>
            </a:solidFill>
            <a:ln w="19050" cap="rnd">
              <a:solidFill>
                <a:schemeClr val="tx2"/>
              </a:solidFill>
              <a:prstDash val="solid"/>
              <a:round/>
              <a:headEnd/>
              <a:tailEnd/>
            </a:ln>
          </p:spPr>
          <p:txBody>
            <a:bodyPr vert="horz" wrap="square" lIns="91440" tIns="45720" rIns="91440" bIns="45720" numCol="1" rtlCol="0" anchor="t" anchorCtr="0" compatLnSpc="1">
              <a:prstTxWarp prst="textNoShape">
                <a:avLst/>
              </a:prstTxWarp>
            </a:bodyPr>
            <a:lstStyle/>
            <a:p>
              <a:pPr rtl="0"/>
              <a:endParaRPr lang="en-US">
                <a:solidFill>
                  <a:schemeClr val="bg1"/>
                </a:solidFill>
                <a:latin typeface="Amazon Ember Cd RC" charset="0"/>
                <a:ea typeface="Amazon Ember Cd RC" charset="0"/>
                <a:cs typeface="Amazon Ember Cd RC" charset="0"/>
              </a:endParaRPr>
            </a:p>
          </p:txBody>
        </p:sp>
        <p:cxnSp>
          <p:nvCxnSpPr>
            <p:cNvPr id="29" name="Straight Connector 28">
              <a:extLst>
                <a:ext uri="{FF2B5EF4-FFF2-40B4-BE49-F238E27FC236}">
                  <a16:creationId xmlns:a16="http://schemas.microsoft.com/office/drawing/2014/main" id="{F809F67F-5816-6E48-BC47-639227F8E81E}"/>
                </a:ext>
              </a:extLst>
            </p:cNvPr>
            <p:cNvCxnSpPr>
              <a:cxnSpLocks/>
            </p:cNvCxnSpPr>
            <p:nvPr/>
          </p:nvCxnSpPr>
          <p:spPr>
            <a:xfrm flipV="1">
              <a:off x="2381250" y="4347635"/>
              <a:ext cx="88106" cy="57678"/>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34" name="TextBox 33">
            <a:extLst>
              <a:ext uri="{FF2B5EF4-FFF2-40B4-BE49-F238E27FC236}">
                <a16:creationId xmlns:a16="http://schemas.microsoft.com/office/drawing/2014/main" id="{2C79069D-BFDE-6546-919F-288A8E07CF66}"/>
              </a:ext>
            </a:extLst>
          </p:cNvPr>
          <p:cNvSpPr txBox="1"/>
          <p:nvPr/>
        </p:nvSpPr>
        <p:spPr>
          <a:xfrm>
            <a:off x="4718740" y="2477841"/>
            <a:ext cx="2301904"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Neptune</a:t>
            </a:r>
          </a:p>
        </p:txBody>
      </p:sp>
      <p:pic>
        <p:nvPicPr>
          <p:cNvPr id="35" name="Graphic 10">
            <a:extLst>
              <a:ext uri="{FF2B5EF4-FFF2-40B4-BE49-F238E27FC236}">
                <a16:creationId xmlns:a16="http://schemas.microsoft.com/office/drawing/2014/main" id="{92AEF313-0F6F-5049-8B86-A0F61F65C50F}"/>
              </a:ext>
            </a:extLst>
          </p:cNvPr>
          <p:cNvPicPr>
            <a:picLocks noChangeAspect="1"/>
          </p:cNvPicPr>
          <p:nvPr/>
        </p:nvPicPr>
        <p:blipFill>
          <a:blip r:embed="rId4"/>
          <a:stretch>
            <a:fillRect/>
          </a:stretch>
        </p:blipFill>
        <p:spPr>
          <a:xfrm>
            <a:off x="5521698" y="1700138"/>
            <a:ext cx="711200" cy="711200"/>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501" y="2950629"/>
            <a:ext cx="5752381" cy="3136508"/>
          </a:xfrm>
          <a:prstGeom prst="rect">
            <a:avLst/>
          </a:prstGeom>
        </p:spPr>
      </p:pic>
      <p:sp>
        <p:nvSpPr>
          <p:cNvPr id="52" name="Rectangle 51"/>
          <p:cNvSpPr/>
          <p:nvPr/>
        </p:nvSpPr>
        <p:spPr>
          <a:xfrm>
            <a:off x="4224042" y="5902471"/>
            <a:ext cx="3291298" cy="369332"/>
          </a:xfrm>
          <a:prstGeom prst="rect">
            <a:avLst/>
          </a:prstGeom>
        </p:spPr>
        <p:txBody>
          <a:bodyPr wrap="square" rtlCol="0">
            <a:spAutoFit/>
          </a:bodyPr>
          <a:lstStyle/>
          <a:p>
            <a:pPr algn="ctr" rtl="0"/>
            <a:r>
              <a:rPr lang="pt-br" b="1">
                <a:solidFill>
                  <a:srgbClr val="232F3E"/>
                </a:solidFill>
              </a:rPr>
              <a:t>Exemplo de redes sociais</a:t>
            </a:r>
            <a:endParaRPr lang="en-US" b="1">
              <a:solidFill>
                <a:srgbClr val="232F3E"/>
              </a:solidFill>
              <a:effectLst/>
            </a:endParaRPr>
          </a:p>
        </p:txBody>
      </p:sp>
    </p:spTree>
    <p:custDataLst>
      <p:tags r:id="rId1"/>
    </p:custDataLst>
    <p:extLst>
      <p:ext uri="{BB962C8B-B14F-4D97-AF65-F5344CB8AC3E}">
        <p14:creationId xmlns:p14="http://schemas.microsoft.com/office/powerpoint/2010/main" val="2156011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DynamoDB</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12</a:t>
            </a:fld>
            <a:endParaRPr lang="en-US"/>
          </a:p>
        </p:txBody>
      </p:sp>
      <p:sp>
        <p:nvSpPr>
          <p:cNvPr id="11" name="TextBox 10"/>
          <p:cNvSpPr txBox="1"/>
          <p:nvPr/>
        </p:nvSpPr>
        <p:spPr>
          <a:xfrm>
            <a:off x="2013654" y="2579471"/>
            <a:ext cx="1708089"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Totalmente gerenciado</a:t>
            </a:r>
          </a:p>
        </p:txBody>
      </p:sp>
      <p:sp>
        <p:nvSpPr>
          <p:cNvPr id="13" name="TextBox 12"/>
          <p:cNvSpPr txBox="1"/>
          <p:nvPr/>
        </p:nvSpPr>
        <p:spPr>
          <a:xfrm>
            <a:off x="2084017" y="5054826"/>
            <a:ext cx="1809796" cy="646331"/>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Performance rápida e consistente</a:t>
            </a:r>
          </a:p>
        </p:txBody>
      </p:sp>
      <p:sp>
        <p:nvSpPr>
          <p:cNvPr id="15" name="TextBox 14"/>
          <p:cNvSpPr txBox="1"/>
          <p:nvPr/>
        </p:nvSpPr>
        <p:spPr>
          <a:xfrm>
            <a:off x="8211426" y="2355675"/>
            <a:ext cx="1604860" cy="646331"/>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Controle de acesso minucioso</a:t>
            </a:r>
          </a:p>
        </p:txBody>
      </p:sp>
      <p:sp>
        <p:nvSpPr>
          <p:cNvPr id="18" name="TextBox 17"/>
          <p:cNvSpPr txBox="1"/>
          <p:nvPr/>
        </p:nvSpPr>
        <p:spPr>
          <a:xfrm>
            <a:off x="8211426" y="5225180"/>
            <a:ext cx="1022188"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Flexível</a:t>
            </a:r>
          </a:p>
        </p:txBody>
      </p:sp>
      <p:pic>
        <p:nvPicPr>
          <p:cNvPr id="26" name="Picture 12" descr="Flexibl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53410" y="4800477"/>
            <a:ext cx="1613376" cy="11550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Fine-grained Access Contro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036044" y="2111561"/>
            <a:ext cx="1584781" cy="113455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Fully Manage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1162" y="2197539"/>
            <a:ext cx="1530742" cy="1095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ast, Consistent Performance"/>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3048" y="4800477"/>
            <a:ext cx="1468856" cy="105757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20" name="TextBox 19">
            <a:extLst>
              <a:ext uri="{FF2B5EF4-FFF2-40B4-BE49-F238E27FC236}">
                <a16:creationId xmlns:a16="http://schemas.microsoft.com/office/drawing/2014/main" id="{82DF82FE-B12C-2944-9A6B-C577B61F9A00}"/>
              </a:ext>
            </a:extLst>
          </p:cNvPr>
          <p:cNvSpPr txBox="1"/>
          <p:nvPr/>
        </p:nvSpPr>
        <p:spPr>
          <a:xfrm>
            <a:off x="4814977" y="4663440"/>
            <a:ext cx="2562047"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DynamoDB</a:t>
            </a:r>
          </a:p>
        </p:txBody>
      </p:sp>
      <p:pic>
        <p:nvPicPr>
          <p:cNvPr id="21" name="Graphic 43">
            <a:extLst>
              <a:ext uri="{FF2B5EF4-FFF2-40B4-BE49-F238E27FC236}">
                <a16:creationId xmlns:a16="http://schemas.microsoft.com/office/drawing/2014/main" id="{EFCEDACD-5190-384D-953B-DE4FE39A9255}"/>
              </a:ext>
            </a:extLst>
          </p:cNvPr>
          <p:cNvPicPr>
            <a:picLocks noChangeAspect="1"/>
          </p:cNvPicPr>
          <p:nvPr/>
        </p:nvPicPr>
        <p:blipFill>
          <a:blip r:embed="rId8"/>
          <a:stretch>
            <a:fillRect/>
          </a:stretch>
        </p:blipFill>
        <p:spPr>
          <a:xfrm>
            <a:off x="5410200" y="3246120"/>
            <a:ext cx="1371600" cy="1371600"/>
          </a:xfrm>
          <a:prstGeom prst="rect">
            <a:avLst/>
          </a:prstGeom>
        </p:spPr>
      </p:pic>
      <p:cxnSp>
        <p:nvCxnSpPr>
          <p:cNvPr id="30" name="Elbow Connector 29"/>
          <p:cNvCxnSpPr/>
          <p:nvPr/>
        </p:nvCxnSpPr>
        <p:spPr>
          <a:xfrm flipV="1">
            <a:off x="6857022" y="2697116"/>
            <a:ext cx="1214308" cy="1074260"/>
          </a:xfrm>
          <a:prstGeom prst="bentConnector3">
            <a:avLst>
              <a:gd name="adj1" fmla="val 50000"/>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7259CF5-9E24-C445-A1DF-4ACB37E70876}"/>
              </a:ext>
            </a:extLst>
          </p:cNvPr>
          <p:cNvCxnSpPr>
            <a:cxnSpLocks/>
          </p:cNvCxnSpPr>
          <p:nvPr/>
        </p:nvCxnSpPr>
        <p:spPr>
          <a:xfrm>
            <a:off x="3941501" y="2752875"/>
            <a:ext cx="1356154" cy="1053015"/>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F7259CF5-9E24-C445-A1DF-4ACB37E70876}"/>
              </a:ext>
            </a:extLst>
          </p:cNvPr>
          <p:cNvCxnSpPr>
            <a:cxnSpLocks/>
          </p:cNvCxnSpPr>
          <p:nvPr/>
        </p:nvCxnSpPr>
        <p:spPr>
          <a:xfrm flipV="1">
            <a:off x="3981291" y="4228788"/>
            <a:ext cx="1298759" cy="1181058"/>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7259CF5-9E24-C445-A1DF-4ACB37E70876}"/>
              </a:ext>
            </a:extLst>
          </p:cNvPr>
          <p:cNvCxnSpPr>
            <a:cxnSpLocks/>
          </p:cNvCxnSpPr>
          <p:nvPr/>
        </p:nvCxnSpPr>
        <p:spPr>
          <a:xfrm flipH="1" flipV="1">
            <a:off x="6813432" y="4226162"/>
            <a:ext cx="1257898" cy="1183684"/>
          </a:xfrm>
          <a:prstGeom prst="bentConnector3">
            <a:avLst>
              <a:gd name="adj1" fmla="val 45456"/>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363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Introdução ao</a:t>
            </a:r>
            <a:r>
              <a:rPr lang="en-US"/>
              <a:t/>
            </a:r>
            <a:br>
              <a:rPr lang="en-US"/>
            </a:br>
            <a:r>
              <a:rPr lang="pt-br"/>
              <a:t>Amazon DynamoDB</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13</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74167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ea typeface="Amazon Ember" panose="020B0603020204020204" pitchFamily="34" charset="0"/>
                <a:cs typeface="Amazon Ember" panose="020B0603020204020204" pitchFamily="34" charset="0"/>
              </a:rPr>
              <a:t>Amazon DynamoDB</a:t>
            </a:r>
            <a:r>
              <a:rPr lang="en-US" dirty="0">
                <a:ea typeface="Amazon Ember" panose="020B0603020204020204" pitchFamily="34" charset="0"/>
                <a:cs typeface="Amazon Ember" panose="020B0603020204020204" pitchFamily="34" charset="0"/>
              </a:rPr>
              <a:t> </a:t>
            </a:r>
            <a:r>
              <a:rPr lang="pt-br" dirty="0"/>
              <a:t>tabelas e partições</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14</a:t>
            </a:fld>
            <a:endParaRPr lang="en-US"/>
          </a:p>
        </p:txBody>
      </p:sp>
      <p:grpSp>
        <p:nvGrpSpPr>
          <p:cNvPr id="87" name="Group 86"/>
          <p:cNvGrpSpPr/>
          <p:nvPr/>
        </p:nvGrpSpPr>
        <p:grpSpPr>
          <a:xfrm>
            <a:off x="5585189" y="1213764"/>
            <a:ext cx="921855" cy="673988"/>
            <a:chOff x="6785811" y="930573"/>
            <a:chExt cx="691391" cy="505491"/>
          </a:xfrm>
        </p:grpSpPr>
        <p:cxnSp>
          <p:nvCxnSpPr>
            <p:cNvPr id="64" name="Straight Arrow Connector 63"/>
            <p:cNvCxnSpPr>
              <a:stCxn id="65" idx="2"/>
            </p:cNvCxnSpPr>
            <p:nvPr/>
          </p:nvCxnSpPr>
          <p:spPr>
            <a:xfrm flipH="1">
              <a:off x="7124470" y="1276822"/>
              <a:ext cx="7036" cy="15924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6785811" y="930573"/>
              <a:ext cx="691391" cy="346249"/>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Tabela</a:t>
              </a:r>
            </a:p>
          </p:txBody>
        </p:sp>
      </p:grpSp>
      <p:grpSp>
        <p:nvGrpSpPr>
          <p:cNvPr id="91" name="Group 90"/>
          <p:cNvGrpSpPr/>
          <p:nvPr/>
        </p:nvGrpSpPr>
        <p:grpSpPr>
          <a:xfrm>
            <a:off x="941931" y="1860100"/>
            <a:ext cx="6072232" cy="1594861"/>
            <a:chOff x="593559" y="898358"/>
            <a:chExt cx="5559418" cy="1957137"/>
          </a:xfrm>
        </p:grpSpPr>
        <p:sp>
          <p:nvSpPr>
            <p:cNvPr id="60" name="Rounded Rectangle 59"/>
            <p:cNvSpPr/>
            <p:nvPr/>
          </p:nvSpPr>
          <p:spPr>
            <a:xfrm>
              <a:off x="593559" y="898358"/>
              <a:ext cx="5559418" cy="1957137"/>
            </a:xfrm>
            <a:prstGeom prst="roundRect">
              <a:avLst>
                <a:gd name="adj" fmla="val 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grpSp>
          <p:nvGrpSpPr>
            <p:cNvPr id="49" name="Group 48"/>
            <p:cNvGrpSpPr/>
            <p:nvPr/>
          </p:nvGrpSpPr>
          <p:grpSpPr>
            <a:xfrm>
              <a:off x="818444" y="1111957"/>
              <a:ext cx="5156201" cy="365760"/>
              <a:chOff x="818444" y="1111957"/>
              <a:chExt cx="5156201" cy="365760"/>
            </a:xfrm>
          </p:grpSpPr>
          <p:sp>
            <p:nvSpPr>
              <p:cNvPr id="28" name="Rectangle 27"/>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1" name="Rounded Rectangle 30"/>
              <p:cNvSpPr/>
              <p:nvPr/>
            </p:nvSpPr>
            <p:spPr>
              <a:xfrm>
                <a:off x="860777" y="1162249"/>
                <a:ext cx="618068" cy="265176"/>
              </a:xfrm>
              <a:prstGeom prst="roundRect">
                <a:avLst/>
              </a:prstGeom>
              <a:solidFill>
                <a:schemeClr val="accent3"/>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4" name="Rounded Rectangle 33"/>
              <p:cNvSpPr/>
              <p:nvPr/>
            </p:nvSpPr>
            <p:spPr>
              <a:xfrm>
                <a:off x="1614313" y="1162249"/>
                <a:ext cx="618068" cy="265176"/>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5" name="Rounded Rectangle 34"/>
              <p:cNvSpPr/>
              <p:nvPr/>
            </p:nvSpPr>
            <p:spPr>
              <a:xfrm>
                <a:off x="2353737" y="1162249"/>
                <a:ext cx="618068" cy="265176"/>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grpSp>
        <p:grpSp>
          <p:nvGrpSpPr>
            <p:cNvPr id="50" name="Group 49"/>
            <p:cNvGrpSpPr/>
            <p:nvPr/>
          </p:nvGrpSpPr>
          <p:grpSpPr>
            <a:xfrm>
              <a:off x="824087" y="1727202"/>
              <a:ext cx="5156201" cy="365760"/>
              <a:chOff x="818444" y="1111957"/>
              <a:chExt cx="5156201" cy="365760"/>
            </a:xfrm>
          </p:grpSpPr>
          <p:sp>
            <p:nvSpPr>
              <p:cNvPr id="51" name="Rectangle 50"/>
              <p:cNvSpPr/>
              <p:nvPr/>
            </p:nvSpPr>
            <p:spPr>
              <a:xfrm>
                <a:off x="818444" y="1111957"/>
                <a:ext cx="5156201" cy="365760"/>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2" name="Rounded Rectangle 51"/>
              <p:cNvSpPr/>
              <p:nvPr/>
            </p:nvSpPr>
            <p:spPr>
              <a:xfrm>
                <a:off x="860777" y="1162249"/>
                <a:ext cx="618068" cy="265176"/>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3" name="Rounded Rectangle 52"/>
              <p:cNvSpPr/>
              <p:nvPr/>
            </p:nvSpPr>
            <p:spPr>
              <a:xfrm>
                <a:off x="1614313" y="1162249"/>
                <a:ext cx="618068" cy="265176"/>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4" name="Rounded Rectangle 53"/>
              <p:cNvSpPr/>
              <p:nvPr/>
            </p:nvSpPr>
            <p:spPr>
              <a:xfrm>
                <a:off x="2353737" y="1162249"/>
                <a:ext cx="618068" cy="265176"/>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grpSp>
        <p:grpSp>
          <p:nvGrpSpPr>
            <p:cNvPr id="55" name="Group 54"/>
            <p:cNvGrpSpPr/>
            <p:nvPr/>
          </p:nvGrpSpPr>
          <p:grpSpPr>
            <a:xfrm>
              <a:off x="835376" y="2302935"/>
              <a:ext cx="5156201" cy="365760"/>
              <a:chOff x="818444" y="1111957"/>
              <a:chExt cx="5156201" cy="365760"/>
            </a:xfrm>
          </p:grpSpPr>
          <p:sp>
            <p:nvSpPr>
              <p:cNvPr id="56" name="Rectangle 55"/>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7" name="Rounded Rectangle 56"/>
              <p:cNvSpPr/>
              <p:nvPr/>
            </p:nvSpPr>
            <p:spPr>
              <a:xfrm>
                <a:off x="860777" y="1162249"/>
                <a:ext cx="618068" cy="265176"/>
              </a:xfrm>
              <a:prstGeom prst="round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8" name="Rounded Rectangle 57"/>
              <p:cNvSpPr/>
              <p:nvPr/>
            </p:nvSpPr>
            <p:spPr>
              <a:xfrm>
                <a:off x="1614313" y="1162249"/>
                <a:ext cx="618068" cy="265176"/>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9" name="Rounded Rectangle 58"/>
              <p:cNvSpPr/>
              <p:nvPr/>
            </p:nvSpPr>
            <p:spPr>
              <a:xfrm>
                <a:off x="2353737" y="1162249"/>
                <a:ext cx="618068" cy="265176"/>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grpSp>
        <p:sp>
          <p:nvSpPr>
            <p:cNvPr id="76" name="Rounded Rectangle 75"/>
            <p:cNvSpPr/>
            <p:nvPr/>
          </p:nvSpPr>
          <p:spPr>
            <a:xfrm>
              <a:off x="3121378" y="1777495"/>
              <a:ext cx="618068" cy="265177"/>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77" name="Rounded Rectangle 76"/>
            <p:cNvSpPr/>
            <p:nvPr/>
          </p:nvSpPr>
          <p:spPr>
            <a:xfrm>
              <a:off x="3132668" y="2353228"/>
              <a:ext cx="618068" cy="265177"/>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78" name="Rounded Rectangle 77"/>
            <p:cNvSpPr/>
            <p:nvPr/>
          </p:nvSpPr>
          <p:spPr>
            <a:xfrm>
              <a:off x="3878031" y="1777495"/>
              <a:ext cx="618068" cy="265177"/>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79" name="Rounded Rectangle 78"/>
            <p:cNvSpPr/>
            <p:nvPr/>
          </p:nvSpPr>
          <p:spPr>
            <a:xfrm>
              <a:off x="4640027" y="1777495"/>
              <a:ext cx="618068" cy="265177"/>
            </a:xfrm>
            <a:prstGeom prst="roundRect">
              <a:avLst/>
            </a:prstGeom>
            <a:solidFill>
              <a:schemeClr val="accent6"/>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grpSp>
      <p:sp>
        <p:nvSpPr>
          <p:cNvPr id="72" name="TextBox 71"/>
          <p:cNvSpPr txBox="1"/>
          <p:nvPr/>
        </p:nvSpPr>
        <p:spPr>
          <a:xfrm>
            <a:off x="10578833" y="2441404"/>
            <a:ext cx="936475"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Itens</a:t>
            </a:r>
          </a:p>
        </p:txBody>
      </p:sp>
      <p:cxnSp>
        <p:nvCxnSpPr>
          <p:cNvPr id="81" name="Straight Arrow Connector 80"/>
          <p:cNvCxnSpPr>
            <a:stCxn id="57" idx="2"/>
            <a:endCxn id="83" idx="0"/>
          </p:cNvCxnSpPr>
          <p:nvPr/>
        </p:nvCxnSpPr>
        <p:spPr>
          <a:xfrm>
            <a:off x="1589832" y="3261757"/>
            <a:ext cx="6620" cy="1326529"/>
          </a:xfrm>
          <a:prstGeom prst="straightConnector1">
            <a:avLst/>
          </a:prstGeom>
          <a:ln>
            <a:tailEnd type="arrow" w="med" len="sm"/>
          </a:ln>
        </p:spPr>
        <p:style>
          <a:lnRef idx="2">
            <a:schemeClr val="dk1"/>
          </a:lnRef>
          <a:fillRef idx="0">
            <a:schemeClr val="dk1"/>
          </a:fillRef>
          <a:effectRef idx="1">
            <a:schemeClr val="dk1"/>
          </a:effectRef>
          <a:fontRef idx="minor">
            <a:schemeClr val="tx1"/>
          </a:fontRef>
        </p:style>
      </p:cxnSp>
      <p:sp>
        <p:nvSpPr>
          <p:cNvPr id="83" name="TextBox 82"/>
          <p:cNvSpPr txBox="1"/>
          <p:nvPr/>
        </p:nvSpPr>
        <p:spPr>
          <a:xfrm>
            <a:off x="567452" y="4588286"/>
            <a:ext cx="2057999" cy="830997"/>
          </a:xfrm>
          <a:prstGeom prst="rect">
            <a:avLst/>
          </a:prstGeom>
          <a:noFill/>
        </p:spPr>
        <p:txBody>
          <a:bodyPr wrap="none" rtlCol="0">
            <a:spAutoFit/>
          </a:bodyPr>
          <a:lstStyle/>
          <a:p>
            <a:pPr rtl="0"/>
            <a:r>
              <a:rPr lang="pt-br" sz="2400">
                <a:solidFill>
                  <a:srgbClr val="000000"/>
                </a:solidFill>
                <a:latin typeface="Amazon Ember Light" charset="0"/>
                <a:ea typeface="Amazon Ember Light" charset="0"/>
                <a:cs typeface="Amazon Ember Light" charset="0"/>
              </a:rPr>
              <a:t>Chave de partição</a:t>
            </a:r>
            <a:endParaRPr lang="en-US" sz="2400">
              <a:solidFill>
                <a:srgbClr val="000000"/>
              </a:solidFill>
              <a:latin typeface="Amazon Ember Light" panose="020B0403020204020204"/>
              <a:ea typeface="Amazon Ember Light" charset="0"/>
              <a:cs typeface="Amazon Ember Light" charset="0"/>
            </a:endParaRPr>
          </a:p>
          <a:p>
            <a:pPr rtl="0"/>
            <a:r>
              <a:rPr lang="pt-br" sz="2400">
                <a:latin typeface="Amazon Ember Light" charset="0"/>
                <a:ea typeface="Amazon Ember Light" charset="0"/>
                <a:cs typeface="Amazon Ember Light" charset="0"/>
              </a:rPr>
              <a:t>(Obrigatório)</a:t>
            </a:r>
          </a:p>
        </p:txBody>
      </p:sp>
      <p:cxnSp>
        <p:nvCxnSpPr>
          <p:cNvPr id="85" name="Straight Arrow Connector 84"/>
          <p:cNvCxnSpPr>
            <a:endCxn id="86" idx="0"/>
          </p:cNvCxnSpPr>
          <p:nvPr/>
        </p:nvCxnSpPr>
        <p:spPr>
          <a:xfrm>
            <a:off x="2625451" y="3305220"/>
            <a:ext cx="1" cy="353937"/>
          </a:xfrm>
          <a:prstGeom prst="straightConnector1">
            <a:avLst/>
          </a:prstGeom>
          <a:ln>
            <a:tailEnd type="arrow" w="med" len="sm"/>
          </a:ln>
        </p:spPr>
        <p:style>
          <a:lnRef idx="2">
            <a:schemeClr val="dk1"/>
          </a:lnRef>
          <a:fillRef idx="0">
            <a:schemeClr val="dk1"/>
          </a:fillRef>
          <a:effectRef idx="1">
            <a:schemeClr val="dk1"/>
          </a:effectRef>
          <a:fontRef idx="minor">
            <a:schemeClr val="tx1"/>
          </a:fontRef>
        </p:style>
      </p:cxnSp>
      <p:sp>
        <p:nvSpPr>
          <p:cNvPr id="86" name="TextBox 85"/>
          <p:cNvSpPr txBox="1"/>
          <p:nvPr/>
        </p:nvSpPr>
        <p:spPr>
          <a:xfrm>
            <a:off x="1790126" y="3659157"/>
            <a:ext cx="1670651" cy="830998"/>
          </a:xfrm>
          <a:prstGeom prst="rect">
            <a:avLst/>
          </a:prstGeom>
          <a:noFill/>
        </p:spPr>
        <p:txBody>
          <a:bodyPr wrap="none" rtlCol="0">
            <a:spAutoFit/>
          </a:bodyPr>
          <a:lstStyle/>
          <a:p>
            <a:pPr rtl="0"/>
            <a:r>
              <a:rPr lang="pt-br" sz="2400" dirty="0">
                <a:solidFill>
                  <a:srgbClr val="000000"/>
                </a:solidFill>
                <a:latin typeface="Amazon Ember Light" charset="0"/>
                <a:ea typeface="Amazon Ember Light" charset="0"/>
                <a:cs typeface="Amazon Ember Light" charset="0"/>
              </a:rPr>
              <a:t>Chave de classificação</a:t>
            </a:r>
            <a:endParaRPr lang="en-US" sz="2400" dirty="0">
              <a:solidFill>
                <a:srgbClr val="000000"/>
              </a:solidFill>
              <a:latin typeface="Amazon Ember Light" panose="020B0403020204020204"/>
              <a:ea typeface="Amazon Ember Light" charset="0"/>
              <a:cs typeface="Amazon Ember Light" charset="0"/>
            </a:endParaRPr>
          </a:p>
          <a:p>
            <a:pPr rtl="0"/>
            <a:r>
              <a:rPr lang="pt-br" sz="2400" dirty="0">
                <a:latin typeface="Amazon Ember Light" charset="0"/>
                <a:ea typeface="Amazon Ember Light" charset="0"/>
                <a:cs typeface="Amazon Ember Light" charset="0"/>
              </a:rPr>
              <a:t>(Opcional)</a:t>
            </a:r>
          </a:p>
        </p:txBody>
      </p:sp>
      <p:cxnSp>
        <p:nvCxnSpPr>
          <p:cNvPr id="40" name="Straight Arrow Connector 39"/>
          <p:cNvCxnSpPr>
            <a:stCxn id="43" idx="2"/>
          </p:cNvCxnSpPr>
          <p:nvPr/>
        </p:nvCxnSpPr>
        <p:spPr>
          <a:xfrm>
            <a:off x="3193267" y="1643785"/>
            <a:ext cx="0" cy="395077"/>
          </a:xfrm>
          <a:prstGeom prst="straightConnector1">
            <a:avLst/>
          </a:prstGeom>
          <a:ln>
            <a:tailEnd type="arrow" w="med" len="sm"/>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2432482" y="1182119"/>
            <a:ext cx="1521570" cy="461666"/>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Atributos</a:t>
            </a:r>
          </a:p>
        </p:txBody>
      </p:sp>
      <p:graphicFrame>
        <p:nvGraphicFramePr>
          <p:cNvPr id="3" name="Diagram 2"/>
          <p:cNvGraphicFramePr/>
          <p:nvPr>
            <p:extLst>
              <p:ext uri="{D42A27DB-BD31-4B8C-83A1-F6EECF244321}">
                <p14:modId xmlns:p14="http://schemas.microsoft.com/office/powerpoint/2010/main" val="1505331546"/>
              </p:ext>
            </p:extLst>
          </p:nvPr>
        </p:nvGraphicFramePr>
        <p:xfrm>
          <a:off x="7462141" y="3305220"/>
          <a:ext cx="4678276" cy="3370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5" name="TextBox 44"/>
          <p:cNvSpPr txBox="1"/>
          <p:nvPr/>
        </p:nvSpPr>
        <p:spPr>
          <a:xfrm>
            <a:off x="3246353" y="4588286"/>
            <a:ext cx="4507653" cy="1200329"/>
          </a:xfrm>
          <a:prstGeom prst="rect">
            <a:avLst/>
          </a:prstGeom>
          <a:noFill/>
        </p:spPr>
        <p:txBody>
          <a:bodyPr wrap="square" rtlCol="0">
            <a:spAutoFit/>
          </a:bodyPr>
          <a:lstStyle/>
          <a:p>
            <a:pPr algn="ctr" rtl="0"/>
            <a:r>
              <a:rPr lang="pt-br" sz="2400" dirty="0">
                <a:latin typeface="Amazon Ember Light" charset="0"/>
                <a:ea typeface="Amazon Ember Light" charset="0"/>
                <a:cs typeface="Amazon Ember Light" charset="0"/>
              </a:rPr>
              <a:t>Os dados da tabela são armazenados em partições</a:t>
            </a:r>
            <a:br>
              <a:rPr lang="pt-br" sz="2400" dirty="0">
                <a:latin typeface="Amazon Ember Light" charset="0"/>
                <a:ea typeface="Amazon Ember Light" charset="0"/>
                <a:cs typeface="Amazon Ember Light" charset="0"/>
              </a:rPr>
            </a:br>
            <a:r>
              <a:rPr lang="pt-br" sz="2400" dirty="0">
                <a:latin typeface="Amazon Ember Light" charset="0"/>
                <a:ea typeface="Amazon Ember Light" charset="0"/>
                <a:cs typeface="Amazon Ember Light" charset="0"/>
              </a:rPr>
              <a:t>com base na </a:t>
            </a:r>
            <a:r>
              <a:rPr lang="pt-br" sz="2400" dirty="0">
                <a:solidFill>
                  <a:srgbClr val="000000"/>
                </a:solidFill>
                <a:latin typeface="Amazon Ember Light" charset="0"/>
                <a:ea typeface="Amazon Ember Light" charset="0"/>
                <a:cs typeface="Amazon Ember Light" charset="0"/>
              </a:rPr>
              <a:t>chave de partição</a:t>
            </a:r>
            <a:r>
              <a:rPr lang="pt-br" sz="2400" dirty="0">
                <a:latin typeface="Amazon Ember Light" charset="0"/>
                <a:ea typeface="Amazon Ember Light" charset="0"/>
                <a:cs typeface="Amazon Ember Light" charset="0"/>
              </a:rPr>
              <a:t>.</a:t>
            </a:r>
          </a:p>
        </p:txBody>
      </p:sp>
      <p:sp>
        <p:nvSpPr>
          <p:cNvPr id="4" name="Down Arrow 3"/>
          <p:cNvSpPr/>
          <p:nvPr/>
        </p:nvSpPr>
        <p:spPr>
          <a:xfrm>
            <a:off x="5495061" y="3917674"/>
            <a:ext cx="301108" cy="4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8" name="Down Arrow 47"/>
          <p:cNvSpPr/>
          <p:nvPr/>
        </p:nvSpPr>
        <p:spPr>
          <a:xfrm rot="16200000">
            <a:off x="7870871" y="4727680"/>
            <a:ext cx="301108" cy="4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 name="Footer Placeholder 5"/>
          <p:cNvSpPr>
            <a:spLocks noGrp="1"/>
          </p:cNvSpPr>
          <p:nvPr>
            <p:ph type="ftr" sz="quarter" idx="3"/>
          </p:nvPr>
        </p:nvSpPr>
        <p:spPr/>
        <p:txBody>
          <a:bodyPr rtlCol="0"/>
          <a:lstStyle/>
          <a:p>
            <a:pPr rtl="0">
              <a:defRPr/>
            </a:pPr>
            <a:r>
              <a:rPr lang="pt-br"/>
              <a:t>© 2020 Amazon Web Services, Inc. ou suas afiliadas. Todos os direitos reservados.</a:t>
            </a:r>
          </a:p>
        </p:txBody>
      </p:sp>
      <p:grpSp>
        <p:nvGrpSpPr>
          <p:cNvPr id="67" name="Group 66">
            <a:extLst>
              <a:ext uri="{FF2B5EF4-FFF2-40B4-BE49-F238E27FC236}">
                <a16:creationId xmlns:a16="http://schemas.microsoft.com/office/drawing/2014/main" id="{0F7A8665-1D25-444D-8830-7F9604E381F9}"/>
              </a:ext>
            </a:extLst>
          </p:cNvPr>
          <p:cNvGrpSpPr/>
          <p:nvPr/>
        </p:nvGrpSpPr>
        <p:grpSpPr>
          <a:xfrm>
            <a:off x="6887782" y="2152932"/>
            <a:ext cx="3685155" cy="990073"/>
            <a:chOff x="2684662" y="1051134"/>
            <a:chExt cx="1579255" cy="331243"/>
          </a:xfrm>
        </p:grpSpPr>
        <p:sp>
          <p:nvSpPr>
            <p:cNvPr id="69" name="Freeform 68">
              <a:extLst>
                <a:ext uri="{FF2B5EF4-FFF2-40B4-BE49-F238E27FC236}">
                  <a16:creationId xmlns:a16="http://schemas.microsoft.com/office/drawing/2014/main" id="{31C3D1B0-0DA3-BF4D-A631-69FD5F72D9F0}"/>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70" name="Straight Arrow Connector 69">
              <a:extLst>
                <a:ext uri="{FF2B5EF4-FFF2-40B4-BE49-F238E27FC236}">
                  <a16:creationId xmlns:a16="http://schemas.microsoft.com/office/drawing/2014/main" id="{3E65DC20-99BD-D54C-9536-EFAE2B384D86}"/>
                </a:ext>
              </a:extLst>
            </p:cNvPr>
            <p:cNvCxnSpPr>
              <a:cxnSpLocks/>
            </p:cNvCxnSpPr>
            <p:nvPr/>
          </p:nvCxnSpPr>
          <p:spPr>
            <a:xfrm flipV="1">
              <a:off x="2691493" y="1216272"/>
              <a:ext cx="1572424" cy="3683"/>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7185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Graphic spid="3" grpId="0">
        <p:bldAsOne/>
      </p:bldGraphic>
      <p:bldP spid="45" grpId="0"/>
      <p:bldP spid="4"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44778346"/>
              </p:ext>
            </p:extLst>
          </p:nvPr>
        </p:nvGraphicFramePr>
        <p:xfrm>
          <a:off x="6358795" y="3039478"/>
          <a:ext cx="4910804" cy="2245359"/>
        </p:xfrm>
        <a:graphic>
          <a:graphicData uri="http://schemas.openxmlformats.org/drawingml/2006/table">
            <a:tbl>
              <a:tblPr firstRow="1" bandRow="1">
                <a:tableStyleId>{69012ECD-51FC-41F1-AA8D-1B2483CD663E}</a:tableStyleId>
              </a:tblPr>
              <a:tblGrid>
                <a:gridCol w="1655705">
                  <a:extLst>
                    <a:ext uri="{9D8B030D-6E8A-4147-A177-3AD203B41FA5}">
                      <a16:colId xmlns:a16="http://schemas.microsoft.com/office/drawing/2014/main" val="20000"/>
                    </a:ext>
                  </a:extLst>
                </a:gridCol>
                <a:gridCol w="2384508">
                  <a:extLst>
                    <a:ext uri="{9D8B030D-6E8A-4147-A177-3AD203B41FA5}">
                      <a16:colId xmlns:a16="http://schemas.microsoft.com/office/drawing/2014/main" val="20001"/>
                    </a:ext>
                  </a:extLst>
                </a:gridCol>
                <a:gridCol w="870591">
                  <a:extLst>
                    <a:ext uri="{9D8B030D-6E8A-4147-A177-3AD203B41FA5}">
                      <a16:colId xmlns:a16="http://schemas.microsoft.com/office/drawing/2014/main" val="20002"/>
                    </a:ext>
                  </a:extLst>
                </a:gridCol>
              </a:tblGrid>
              <a:tr h="619760">
                <a:tc>
                  <a:txBody>
                    <a:bodyPr/>
                    <a:lstStyle/>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SensorId </a:t>
                      </a:r>
                      <a:br>
                        <a:rPr lang="pt-br" sz="1400" b="0" i="0" dirty="0">
                          <a:solidFill>
                            <a:schemeClr val="tx1"/>
                          </a:solidFill>
                          <a:latin typeface="Amazon Ember" panose="02000000000000000000" pitchFamily="2" charset="0"/>
                          <a:ea typeface="Amazon Ember" panose="02000000000000000000" pitchFamily="2" charset="0"/>
                          <a:cs typeface="Amazon Ember Light" charset="0"/>
                        </a:rPr>
                      </a:b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Time (Tempo)</a:t>
                      </a:r>
                    </a:p>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Chave de classificação</a:t>
                      </a: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Value (Valor)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94453">
                <a:tc>
                  <a:txBody>
                    <a:bodyPr/>
                    <a:lstStyle/>
                    <a:p>
                      <a:pPr rtl="0"/>
                      <a:r>
                        <a:rPr lang="pt-br" sz="1600" b="0" i="0">
                          <a:latin typeface="Amazon Ember Light" charset="0"/>
                          <a:ea typeface="Amazon Ember Light" charset="0"/>
                          <a:cs typeface="Amazon Ember Light" charset="0"/>
                        </a:rPr>
                        <a:t>SensorA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kern="1200">
                          <a:effectLst/>
                          <a:latin typeface="Amazon Ember Light" charset="0"/>
                          <a:ea typeface="Amazon Ember Light" charset="0"/>
                          <a:cs typeface="Amazon Ember Light" charset="0"/>
                        </a:rPr>
                        <a:t>2018-01-03T10:15:30</a:t>
                      </a:r>
                      <a:endParaRPr lang="en-US" sz="1600" b="0" i="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30</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pPr rtl="0"/>
                      <a:r>
                        <a:rPr lang="pt-br" sz="1600" b="0" i="0">
                          <a:latin typeface="Amazon Ember Light" charset="0"/>
                          <a:ea typeface="Amazon Ember Light" charset="0"/>
                          <a:cs typeface="Amazon Ember Light" charset="0"/>
                        </a:rPr>
                        <a:t>SensorA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2018-01-04T10:19:30</a:t>
                      </a:r>
                      <a:endParaRPr lang="en-US" sz="1600" b="0" i="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35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453">
                <a:tc>
                  <a:txBody>
                    <a:bodyPr/>
                    <a:lstStyle/>
                    <a:p>
                      <a:pPr rtl="0"/>
                      <a:r>
                        <a:rPr lang="pt-br" sz="1600" b="0" i="0">
                          <a:latin typeface="Amazon Ember Light" charset="0"/>
                          <a:ea typeface="Amazon Ember Light" charset="0"/>
                          <a:cs typeface="Amazon Ember Light" charset="0"/>
                        </a:rPr>
                        <a:t>SensorB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2018-03-04T11:21:20</a:t>
                      </a:r>
                      <a:endParaRPr lang="en-US" sz="1600" b="0" i="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dirty="0">
                          <a:latin typeface="Amazon Ember Light" charset="0"/>
                          <a:ea typeface="Amazon Ember Light" charset="0"/>
                          <a:cs typeface="Amazon Ember Light" charset="0"/>
                        </a:rPr>
                        <a:t>28</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36940560"/>
              </p:ext>
            </p:extLst>
          </p:nvPr>
        </p:nvGraphicFramePr>
        <p:xfrm>
          <a:off x="691772" y="3039478"/>
          <a:ext cx="4910804" cy="1750906"/>
        </p:xfrm>
        <a:graphic>
          <a:graphicData uri="http://schemas.openxmlformats.org/drawingml/2006/table">
            <a:tbl>
              <a:tblPr firstRow="1" bandRow="1">
                <a:tableStyleId>{69012ECD-51FC-41F1-AA8D-1B2483CD663E}</a:tableStyleId>
              </a:tblPr>
              <a:tblGrid>
                <a:gridCol w="1655705">
                  <a:extLst>
                    <a:ext uri="{9D8B030D-6E8A-4147-A177-3AD203B41FA5}">
                      <a16:colId xmlns:a16="http://schemas.microsoft.com/office/drawing/2014/main" val="20000"/>
                    </a:ext>
                  </a:extLst>
                </a:gridCol>
                <a:gridCol w="1497660">
                  <a:extLst>
                    <a:ext uri="{9D8B030D-6E8A-4147-A177-3AD203B41FA5}">
                      <a16:colId xmlns:a16="http://schemas.microsoft.com/office/drawing/2014/main" val="20001"/>
                    </a:ext>
                  </a:extLst>
                </a:gridCol>
                <a:gridCol w="1757439">
                  <a:extLst>
                    <a:ext uri="{9D8B030D-6E8A-4147-A177-3AD203B41FA5}">
                      <a16:colId xmlns:a16="http://schemas.microsoft.com/office/drawing/2014/main" val="20002"/>
                    </a:ext>
                  </a:extLst>
                </a:gridCol>
              </a:tblGrid>
              <a:tr h="619760">
                <a:tc>
                  <a:txBody>
                    <a:bodyPr/>
                    <a:lstStyle/>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SensorId</a:t>
                      </a:r>
                    </a:p>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rtl="0"/>
                      <a:r>
                        <a:rPr lang="pt-br" sz="1400" b="0" i="0">
                          <a:solidFill>
                            <a:schemeClr val="bg2"/>
                          </a:solidFill>
                          <a:latin typeface="Amazon Ember" panose="02000000000000000000" pitchFamily="2" charset="0"/>
                          <a:ea typeface="Amazon Ember" panose="02000000000000000000" pitchFamily="2" charset="0"/>
                          <a:cs typeface="Amazon Ember Light" charset="0"/>
                        </a:rPr>
                        <a:t>Latitude</a:t>
                      </a:r>
                      <a:endParaRPr lang="en-US" sz="14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Longitude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94453">
                <a:tc>
                  <a:txBody>
                    <a:bodyPr/>
                    <a:lstStyle/>
                    <a:p>
                      <a:pPr rtl="0"/>
                      <a:r>
                        <a:rPr lang="pt-br" sz="1600" b="0" i="0">
                          <a:latin typeface="Amazon Ember Light" charset="0"/>
                          <a:ea typeface="Amazon Ember Light" charset="0"/>
                          <a:cs typeface="Amazon Ember Light" charset="0"/>
                        </a:rPr>
                        <a:t>SensorA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kern="1200">
                          <a:effectLst/>
                          <a:latin typeface="Amazon Ember Light" charset="0"/>
                          <a:ea typeface="Amazon Ember Light" charset="0"/>
                          <a:cs typeface="Amazon Ember Light" charset="0"/>
                        </a:rPr>
                        <a:t>40.712784</a:t>
                      </a:r>
                      <a:endParaRPr lang="en-US" sz="1600" b="0" i="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-74.005941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pPr rtl="0"/>
                      <a:r>
                        <a:rPr lang="pt-br" sz="1600" b="0" i="0">
                          <a:latin typeface="Amazon Ember Light" charset="0"/>
                          <a:ea typeface="Amazon Ember Light" charset="0"/>
                          <a:cs typeface="Amazon Ember Light" charset="0"/>
                        </a:rPr>
                        <a:t>SensorB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35.689488</a:t>
                      </a:r>
                      <a:endParaRPr lang="en-US" sz="1600" b="0" i="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dirty="0">
                          <a:latin typeface="Amazon Ember Light" charset="0"/>
                          <a:ea typeface="Amazon Ember Light" charset="0"/>
                          <a:cs typeface="Amazon Ember Light" charset="0"/>
                        </a:rPr>
                        <a:t>139.691706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575718" y="4714347"/>
            <a:ext cx="3142592" cy="461665"/>
          </a:xfrm>
          <a:prstGeom prst="rect">
            <a:avLst/>
          </a:prstGeom>
          <a:noFill/>
        </p:spPr>
        <p:txBody>
          <a:bodyPr wrap="none" rtlCol="0">
            <a:spAutoFit/>
          </a:bodyPr>
          <a:lstStyle/>
          <a:p>
            <a:pPr rtl="0"/>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Tabela</a:t>
            </a:r>
            <a:r>
              <a:rPr lang="pt-b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err="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SensorLocation</a:t>
            </a:r>
            <a:endParaRPr lang="en-US" sz="24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p:cNvSpPr txBox="1"/>
          <p:nvPr/>
        </p:nvSpPr>
        <p:spPr>
          <a:xfrm>
            <a:off x="7173812" y="5218129"/>
            <a:ext cx="3140603" cy="461665"/>
          </a:xfrm>
          <a:prstGeom prst="rect">
            <a:avLst/>
          </a:prstGeom>
          <a:noFill/>
        </p:spPr>
        <p:txBody>
          <a:bodyPr wrap="none" rtlCol="0">
            <a:spAutoFit/>
          </a:bodyPr>
          <a:lstStyle/>
          <a:p>
            <a:pPr rtl="0"/>
            <a:r>
              <a:rPr lang="pt-br" sz="2400" dirty="0">
                <a:latin typeface="Amazon Ember Light" panose="020B0403020204020204" pitchFamily="34" charset="0"/>
                <a:ea typeface="Amazon Ember Light" panose="020B0403020204020204" pitchFamily="34" charset="0"/>
                <a:cs typeface="Amazon Ember Light" panose="020B0403020204020204" pitchFamily="34" charset="0"/>
              </a:rPr>
              <a:t>Tabela</a:t>
            </a:r>
            <a:r>
              <a:rPr lang="pt-br"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pt-br" sz="2400" dirty="0" err="1">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SensorReadings</a:t>
            </a:r>
            <a:endParaRPr lang="en-US" sz="24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Title 1"/>
          <p:cNvSpPr>
            <a:spLocks noGrp="1"/>
          </p:cNvSpPr>
          <p:nvPr>
            <p:ph type="title"/>
          </p:nvPr>
        </p:nvSpPr>
        <p:spPr>
          <a:xfrm>
            <a:off x="419100" y="365125"/>
            <a:ext cx="7431809" cy="474119"/>
          </a:xfrm>
        </p:spPr>
        <p:txBody>
          <a:bodyPr rtlCol="0">
            <a:noAutofit/>
          </a:bodyPr>
          <a:lstStyle/>
          <a:p>
            <a:pPr rtl="0"/>
            <a:r>
              <a:rPr lang="pt-br" dirty="0">
                <a:solidFill>
                  <a:srgbClr val="FFFFFF"/>
                </a:solidFill>
              </a:rPr>
              <a:t>Chaves primárias</a:t>
            </a:r>
            <a:r>
              <a:rPr lang="pt-br" dirty="0"/>
              <a:t>: identifica exclusivamente um </a:t>
            </a:r>
            <a:r>
              <a:rPr lang="pt-br" dirty="0">
                <a:solidFill>
                  <a:srgbClr val="FFFFFF"/>
                </a:solidFill>
              </a:rPr>
              <a:t>item</a:t>
            </a:r>
            <a:endParaRPr lang="en-US" dirty="0">
              <a:solidFill>
                <a:srgbClr val="FFFFFF"/>
              </a:solidFill>
              <a:latin typeface="Amazon Ember Light" panose="020B0403020204020204"/>
            </a:endParaRP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15</a:t>
            </a:fld>
            <a:endParaRPr lang="en-US"/>
          </a:p>
        </p:txBody>
      </p:sp>
      <p:cxnSp>
        <p:nvCxnSpPr>
          <p:cNvPr id="16" name="Straight Arrow Connector 15"/>
          <p:cNvCxnSpPr/>
          <p:nvPr/>
        </p:nvCxnSpPr>
        <p:spPr>
          <a:xfrm>
            <a:off x="5659313" y="3901559"/>
            <a:ext cx="648682"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5659313" y="3904099"/>
            <a:ext cx="648682" cy="443495"/>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5" name="TextBox 24"/>
          <p:cNvSpPr txBox="1"/>
          <p:nvPr/>
        </p:nvSpPr>
        <p:spPr>
          <a:xfrm>
            <a:off x="691772" y="2117671"/>
            <a:ext cx="3126177" cy="461665"/>
          </a:xfrm>
          <a:prstGeom prst="rect">
            <a:avLst/>
          </a:prstGeom>
          <a:noFill/>
        </p:spPr>
        <p:txBody>
          <a:bodyPr wrap="none" rtlCol="0">
            <a:spAutoFit/>
          </a:bodyPr>
          <a:lstStyle/>
          <a:p>
            <a:pPr rtl="0"/>
            <a:r>
              <a:rPr lang="pt-br" sz="2400">
                <a:latin typeface="Amazon Ember" panose="02000000000000000000" pitchFamily="2" charset="0"/>
                <a:ea typeface="Amazon Ember" panose="02000000000000000000" pitchFamily="2" charset="0"/>
              </a:rPr>
              <a:t>Chave primária</a:t>
            </a:r>
            <a:r>
              <a:rPr lang="pt-br" sz="2400">
                <a:solidFill>
                  <a:srgbClr val="000000"/>
                </a:solidFill>
                <a:latin typeface="Amazon Ember" panose="02000000000000000000" pitchFamily="2" charset="0"/>
                <a:ea typeface="Amazon Ember" panose="02000000000000000000" pitchFamily="2" charset="0"/>
              </a:rPr>
              <a:t> da partição</a:t>
            </a:r>
            <a:endParaRPr lang="en-US" sz="2400">
              <a:solidFill>
                <a:srgbClr val="000000"/>
              </a:solidFill>
              <a:latin typeface="Amazon Ember" panose="02000000000000000000"/>
              <a:ea typeface="Amazon Ember" panose="02000000000000000000" pitchFamily="2" charset="0"/>
            </a:endParaRPr>
          </a:p>
        </p:txBody>
      </p:sp>
      <p:sp>
        <p:nvSpPr>
          <p:cNvPr id="27" name="Right Brace 26"/>
          <p:cNvSpPr/>
          <p:nvPr/>
        </p:nvSpPr>
        <p:spPr>
          <a:xfrm rot="16200000">
            <a:off x="8242322" y="783465"/>
            <a:ext cx="239952" cy="400700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a:p>
        </p:txBody>
      </p:sp>
      <p:sp>
        <p:nvSpPr>
          <p:cNvPr id="28" name="TextBox 27"/>
          <p:cNvSpPr txBox="1"/>
          <p:nvPr/>
        </p:nvSpPr>
        <p:spPr>
          <a:xfrm>
            <a:off x="6162767" y="2117671"/>
            <a:ext cx="4357282" cy="461665"/>
          </a:xfrm>
          <a:prstGeom prst="rect">
            <a:avLst/>
          </a:prstGeom>
          <a:noFill/>
        </p:spPr>
        <p:txBody>
          <a:bodyPr wrap="none" rtlCol="0">
            <a:spAutoFit/>
          </a:bodyPr>
          <a:lstStyle/>
          <a:p>
            <a:pPr algn="ctr" rtl="0"/>
            <a:r>
              <a:rPr lang="pt-br" sz="2400">
                <a:latin typeface="Amazon Ember" panose="02000000000000000000" pitchFamily="2" charset="0"/>
                <a:ea typeface="Amazon Ember" panose="02000000000000000000" pitchFamily="2" charset="0"/>
              </a:rPr>
              <a:t>Particiona e classifica a </a:t>
            </a:r>
            <a:r>
              <a:rPr lang="pt-br" sz="2400">
                <a:solidFill>
                  <a:srgbClr val="000000"/>
                </a:solidFill>
                <a:latin typeface="Amazon Ember" panose="02000000000000000000" pitchFamily="2" charset="0"/>
                <a:ea typeface="Amazon Ember" panose="02000000000000000000" pitchFamily="2" charset="0"/>
              </a:rPr>
              <a:t>chave primária</a:t>
            </a:r>
            <a:endParaRPr lang="en-US" sz="2400">
              <a:solidFill>
                <a:srgbClr val="000000"/>
              </a:solidFill>
              <a:latin typeface="Amazon Ember" panose="02000000000000000000"/>
              <a:ea typeface="Amazon Ember" panose="02000000000000000000" pitchFamily="2" charset="0"/>
            </a:endParaRPr>
          </a:p>
        </p:txBody>
      </p:sp>
      <p:cxnSp>
        <p:nvCxnSpPr>
          <p:cNvPr id="29" name="Straight Arrow Connector 28"/>
          <p:cNvCxnSpPr/>
          <p:nvPr/>
        </p:nvCxnSpPr>
        <p:spPr>
          <a:xfrm>
            <a:off x="1575718" y="2579336"/>
            <a:ext cx="0" cy="37251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849556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p:txBody>
          <a:bodyPr rtlCol="0"/>
          <a:lstStyle/>
          <a:p>
            <a:pPr rtl="0"/>
            <a:r>
              <a:rPr lang="pt-br" dirty="0"/>
              <a:t>Itens e </a:t>
            </a:r>
            <a:r>
              <a:rPr lang="pt-br" dirty="0">
                <a:solidFill>
                  <a:srgbClr val="FFFFFF"/>
                </a:solidFill>
              </a:rPr>
              <a:t>tipos de atributo</a:t>
            </a:r>
            <a:endParaRPr lang="en-US" dirty="0">
              <a:solidFill>
                <a:srgbClr val="FFFFFF"/>
              </a:solidFill>
              <a:latin typeface="Amazon Ember Light" panose="020B0403020204020204"/>
            </a:endParaRP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16</a:t>
            </a:fld>
            <a:endParaRPr lang="en-US"/>
          </a:p>
        </p:txBody>
      </p:sp>
      <p:sp>
        <p:nvSpPr>
          <p:cNvPr id="10" name="Content Placeholder 9"/>
          <p:cNvSpPr>
            <a:spLocks noGrp="1"/>
          </p:cNvSpPr>
          <p:nvPr>
            <p:ph idx="4294967295"/>
          </p:nvPr>
        </p:nvSpPr>
        <p:spPr>
          <a:xfrm>
            <a:off x="366798" y="1549295"/>
            <a:ext cx="2320983" cy="359883"/>
          </a:xfrm>
        </p:spPr>
        <p:txBody>
          <a:bodyPr rtlCol="0">
            <a:noAutofit/>
          </a:bodyPr>
          <a:lstStyle/>
          <a:p>
            <a:pPr marL="0" indent="0" rtl="0">
              <a:buNone/>
            </a:pPr>
            <a:r>
              <a:rPr lang="pt-br" sz="2000" dirty="0"/>
              <a:t>Item</a:t>
            </a:r>
            <a:r>
              <a:rPr lang="pt-br" sz="2000" dirty="0">
                <a:solidFill>
                  <a:srgbClr val="000000"/>
                </a:solidFill>
              </a:rPr>
              <a:t> de chave-valor</a:t>
            </a:r>
            <a:endParaRPr lang="en-US" sz="2000" dirty="0">
              <a:solidFill>
                <a:srgbClr val="000000"/>
              </a:solidFill>
              <a:latin typeface="Amazon Ember Light" panose="020B0403020204020204"/>
            </a:endParaRPr>
          </a:p>
        </p:txBody>
      </p:sp>
      <p:sp>
        <p:nvSpPr>
          <p:cNvPr id="6" name="Content Placeholder 2"/>
          <p:cNvSpPr txBox="1">
            <a:spLocks/>
          </p:cNvSpPr>
          <p:nvPr/>
        </p:nvSpPr>
        <p:spPr>
          <a:xfrm>
            <a:off x="3789762" y="2370148"/>
            <a:ext cx="4211952" cy="3904881"/>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rtl="0">
              <a:buNone/>
            </a:pPr>
            <a:r>
              <a:rPr lang="pt-br" sz="1600">
                <a:latin typeface="Amazon Ember Light" charset="0"/>
                <a:ea typeface="Amazon Ember Light" charset="0"/>
                <a:cs typeface="Amazon Ember Light" charset="0"/>
              </a:rPr>
              <a:t>{</a:t>
            </a:r>
          </a:p>
          <a:p>
            <a:pPr marL="0" indent="0" rtl="0">
              <a:buNone/>
            </a:pPr>
            <a:r>
              <a:rPr lang="pt-br" sz="1600">
                <a:latin typeface="Amazon Ember Light" charset="0"/>
                <a:ea typeface="Amazon Ember Light" charset="0"/>
                <a:cs typeface="Amazon Ember Light" charset="0"/>
              </a:rPr>
              <a:t>  "person_id</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 123,</a:t>
            </a:r>
          </a:p>
          <a:p>
            <a:pPr marL="0" indent="0" rtl="0">
              <a:buNone/>
            </a:pPr>
            <a:r>
              <a:rPr lang="pt-br" sz="1600">
                <a:latin typeface="Amazon Ember Light" charset="0"/>
                <a:ea typeface="Amazon Ember Light" charset="0"/>
                <a:cs typeface="Amazon Ember Light" charset="0"/>
              </a:rPr>
              <a:t>  "last_name</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 “Doe</a:t>
            </a:r>
            <a:r>
              <a:rPr lang="pt-br" sz="1600">
                <a:solidFill>
                  <a:srgbClr val="000000"/>
                </a:solidFill>
                <a:latin typeface="Amazon Ember Light" charset="0"/>
                <a:ea typeface="Amazon Ember Light" charset="0"/>
                <a:cs typeface="Amazon Ember Light" charset="0"/>
              </a:rPr>
              <a:t>",</a:t>
            </a:r>
            <a:endParaRPr lang="en-US" sz="1600">
              <a:solidFill>
                <a:srgbClr val="000000"/>
              </a:solidFill>
              <a:latin typeface="Amazon Ember Light" panose="020B0403020204020204"/>
              <a:ea typeface="Amazon Ember Light" charset="0"/>
              <a:cs typeface="Amazon Ember Light" charset="0"/>
            </a:endParaRPr>
          </a:p>
          <a:p>
            <a:pPr marL="0" indent="0" rtl="0">
              <a:buNone/>
            </a:pPr>
            <a:r>
              <a:rPr lang="pt-br" sz="1600">
                <a:latin typeface="Amazon Ember Light" charset="0"/>
                <a:ea typeface="Amazon Ember Light" charset="0"/>
                <a:cs typeface="Amazon Ember Light" charset="0"/>
              </a:rPr>
              <a:t>  "first_name</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 "John</a:t>
            </a:r>
            <a:r>
              <a:rPr lang="pt-br" sz="1600">
                <a:solidFill>
                  <a:srgbClr val="000000"/>
                </a:solidFill>
                <a:latin typeface="Amazon Ember Light" charset="0"/>
                <a:ea typeface="Amazon Ember Light" charset="0"/>
                <a:cs typeface="Amazon Ember Light" charset="0"/>
              </a:rPr>
              <a:t>",</a:t>
            </a:r>
            <a:endParaRPr lang="en-US" sz="1600">
              <a:solidFill>
                <a:srgbClr val="000000"/>
              </a:solidFill>
              <a:latin typeface="Amazon Ember Light" panose="020B0403020204020204"/>
              <a:ea typeface="Amazon Ember Light" charset="0"/>
              <a:cs typeface="Amazon Ember Light" charset="0"/>
            </a:endParaRPr>
          </a:p>
          <a:p>
            <a:pPr marL="0" indent="0" rtl="0">
              <a:buNone/>
            </a:pPr>
            <a:r>
              <a:rPr lang="pt-br" sz="1600">
                <a:latin typeface="Amazon Ember Light" charset="0"/>
                <a:ea typeface="Amazon Ember Light" charset="0"/>
                <a:cs typeface="Amazon Ember Light" charset="0"/>
              </a:rPr>
              <a:t>  "next_anniversary</a:t>
            </a:r>
            <a:r>
              <a:rPr lang="pt-br" sz="1600">
                <a:solidFill>
                  <a:srgbClr val="000000"/>
                </a:solidFill>
                <a:latin typeface="Amazon Ember Light" charset="0"/>
                <a:ea typeface="Amazon Ember Light" charset="0"/>
                <a:cs typeface="Amazon Ember Light" charset="0"/>
              </a:rPr>
              <a:t>" :</a:t>
            </a:r>
            <a:endParaRPr lang="en-US" sz="1600">
              <a:solidFill>
                <a:srgbClr val="000000"/>
              </a:solidFill>
              <a:latin typeface="Amazon Ember Light" panose="020B0403020204020204"/>
              <a:ea typeface="Amazon Ember Light" charset="0"/>
              <a:cs typeface="Amazon Ember Light" charset="0"/>
            </a:endParaRPr>
          </a:p>
          <a:p>
            <a:pPr marL="0" indent="0" rtl="0">
              <a:buNone/>
            </a:pPr>
            <a:r>
              <a:rPr lang="pt-br" sz="1600">
                <a:latin typeface="Amazon Ember Light" charset="0"/>
                <a:ea typeface="Amazon Ember Light" charset="0"/>
                <a:cs typeface="Amazon Ember Light" charset="0"/>
              </a:rPr>
              <a:t>  {</a:t>
            </a:r>
          </a:p>
          <a:p>
            <a:pPr marL="0" indent="0" rtl="0">
              <a:buNone/>
            </a:pPr>
            <a:r>
              <a:rPr lang="pt-br" sz="1600">
                <a:latin typeface="Amazon Ember Light" charset="0"/>
                <a:ea typeface="Amazon Ember Light" charset="0"/>
                <a:cs typeface="Amazon Ember Light" charset="0"/>
              </a:rPr>
              <a:t>    "year</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 2018,</a:t>
            </a:r>
          </a:p>
          <a:p>
            <a:pPr marL="0" indent="0" rtl="0">
              <a:buNone/>
            </a:pPr>
            <a:r>
              <a:rPr lang="pt-br" sz="1600">
                <a:latin typeface="Amazon Ember Light" charset="0"/>
                <a:ea typeface="Amazon Ember Light" charset="0"/>
                <a:cs typeface="Amazon Ember Light" charset="0"/>
              </a:rPr>
              <a:t>    "month</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 5,</a:t>
            </a:r>
          </a:p>
          <a:p>
            <a:pPr marL="0" indent="0" rtl="0">
              <a:buNone/>
            </a:pPr>
            <a:r>
              <a:rPr lang="pt-br" sz="1600">
                <a:latin typeface="Amazon Ember Light" charset="0"/>
                <a:ea typeface="Amazon Ember Light" charset="0"/>
                <a:cs typeface="Amazon Ember Light" charset="0"/>
              </a:rPr>
              <a:t>    "day</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 30</a:t>
            </a:r>
          </a:p>
          <a:p>
            <a:pPr marL="0" indent="0" rtl="0">
              <a:buNone/>
            </a:pPr>
            <a:r>
              <a:rPr lang="pt-br" sz="1600">
                <a:latin typeface="Amazon Ember Light" charset="0"/>
                <a:ea typeface="Amazon Ember Light" charset="0"/>
                <a:cs typeface="Amazon Ember Light" charset="0"/>
              </a:rPr>
              <a:t>  },</a:t>
            </a:r>
          </a:p>
          <a:p>
            <a:pPr marL="0" indent="0" rtl="0">
              <a:buNone/>
            </a:pPr>
            <a:r>
              <a:rPr lang="pt-br" sz="1600">
                <a:latin typeface="Amazon Ember Light" charset="0"/>
                <a:ea typeface="Amazon Ember Light" charset="0"/>
                <a:cs typeface="Amazon Ember Light" charset="0"/>
              </a:rPr>
              <a:t>  "children</a:t>
            </a:r>
            <a:r>
              <a:rPr lang="pt-br" sz="1600">
                <a:solidFill>
                  <a:srgbClr val="000000"/>
                </a:solidFill>
                <a:latin typeface="Amazon Ember Light" charset="0"/>
                <a:ea typeface="Amazon Ember Light" charset="0"/>
                <a:cs typeface="Amazon Ember Light" charset="0"/>
              </a:rPr>
              <a:t>"  :</a:t>
            </a:r>
            <a:endParaRPr lang="en-US" sz="1600">
              <a:solidFill>
                <a:srgbClr val="000000"/>
              </a:solidFill>
              <a:latin typeface="Amazon Ember Light" panose="020B0403020204020204"/>
              <a:ea typeface="Amazon Ember Light" charset="0"/>
              <a:cs typeface="Amazon Ember Light" charset="0"/>
            </a:endParaRPr>
          </a:p>
          <a:p>
            <a:pPr marL="0" indent="0" rtl="0">
              <a:buNone/>
            </a:pPr>
            <a:r>
              <a:rPr lang="pt-br" sz="1600">
                <a:latin typeface="Amazon Ember Light" charset="0"/>
                <a:ea typeface="Amazon Ember Light" charset="0"/>
                <a:cs typeface="Amazon Ember Light" charset="0"/>
              </a:rPr>
              <a:t>    [“Dick</a:t>
            </a:r>
            <a:r>
              <a:rPr lang="pt-br" sz="1600">
                <a:solidFill>
                  <a:srgbClr val="000000"/>
                </a:solidFill>
                <a:latin typeface="Amazon Ember Light" charset="0"/>
                <a:ea typeface="Amazon Ember Light" charset="0"/>
                <a:cs typeface="Amazon Ember Light" charset="0"/>
              </a:rPr>
              <a:t>",</a:t>
            </a:r>
            <a:r>
              <a:rPr lang="pt-br" sz="1600">
                <a:latin typeface="Amazon Ember Light" charset="0"/>
                <a:ea typeface="Amazon Ember Light" charset="0"/>
                <a:cs typeface="Amazon Ember Light" charset="0"/>
              </a:rPr>
              <a:t> “Harry</a:t>
            </a:r>
            <a:r>
              <a:rPr lang="pt-br" sz="1600">
                <a:solidFill>
                  <a:srgbClr val="000000"/>
                </a:solidFill>
                <a:latin typeface="Amazon Ember Light" charset="0"/>
                <a:ea typeface="Amazon Ember Light" charset="0"/>
                <a:cs typeface="Amazon Ember Light" charset="0"/>
              </a:rPr>
              <a:t>",</a:t>
            </a:r>
            <a:r>
              <a:rPr lang="pt-br" sz="1600">
                <a:latin typeface="Amazon Ember Light" charset="0"/>
                <a:ea typeface="Amazon Ember Light" charset="0"/>
                <a:cs typeface="Amazon Ember Light" charset="0"/>
              </a:rPr>
              <a:t> “Jane</a:t>
            </a:r>
            <a:r>
              <a:rPr lang="pt-br" sz="1600">
                <a:solidFill>
                  <a:srgbClr val="000000"/>
                </a:solidFill>
                <a:latin typeface="Amazon Ember Light" charset="0"/>
                <a:ea typeface="Amazon Ember Light" charset="0"/>
                <a:cs typeface="Amazon Ember Light" charset="0"/>
              </a:rPr>
              <a:t>”,</a:t>
            </a:r>
            <a:r>
              <a:rPr lang="pt-br" sz="1600">
                <a:latin typeface="Amazon Ember Light" charset="0"/>
                <a:ea typeface="Amazon Ember Light" charset="0"/>
                <a:cs typeface="Amazon Ember Light" charset="0"/>
              </a:rPr>
              <a:t> “Mary</a:t>
            </a:r>
            <a:r>
              <a:rPr lang="pt-br" sz="1600">
                <a:solidFill>
                  <a:srgbClr val="000000"/>
                </a:solidFill>
                <a:latin typeface="Amazon Ember Light" charset="0"/>
                <a:ea typeface="Amazon Ember Light" charset="0"/>
                <a:cs typeface="Amazon Ember Light" charset="0"/>
              </a:rPr>
              <a:t>" ]</a:t>
            </a:r>
            <a:endParaRPr lang="en-US" sz="1600">
              <a:solidFill>
                <a:srgbClr val="000000"/>
              </a:solidFill>
              <a:latin typeface="Amazon Ember Light" panose="020B0403020204020204"/>
              <a:ea typeface="Amazon Ember Light" charset="0"/>
              <a:cs typeface="Amazon Ember Light" charset="0"/>
            </a:endParaRPr>
          </a:p>
          <a:p>
            <a:pPr marL="0" indent="0" rtl="0">
              <a:buNone/>
            </a:pPr>
            <a:r>
              <a:rPr lang="pt-br" sz="1600">
                <a:latin typeface="Amazon Ember Light" charset="0"/>
                <a:ea typeface="Amazon Ember Light" charset="0"/>
                <a:cs typeface="Amazon Ember Light" charset="0"/>
              </a:rPr>
              <a:t>}</a:t>
            </a:r>
          </a:p>
        </p:txBody>
      </p:sp>
      <p:cxnSp>
        <p:nvCxnSpPr>
          <p:cNvPr id="18" name="Straight Arrow Connector 17"/>
          <p:cNvCxnSpPr/>
          <p:nvPr/>
        </p:nvCxnSpPr>
        <p:spPr>
          <a:xfrm flipV="1">
            <a:off x="8801984" y="2227719"/>
            <a:ext cx="0" cy="517890"/>
          </a:xfrm>
          <a:prstGeom prst="straightConnector1">
            <a:avLst/>
          </a:prstGeom>
          <a:ln w="12700">
            <a:solidFill>
              <a:schemeClr val="tx1"/>
            </a:solidFill>
            <a:tailEnd type="arrow" w="med" len="sm"/>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8343151" y="2745609"/>
            <a:ext cx="899605" cy="420564"/>
          </a:xfrm>
          <a:prstGeom prst="rect">
            <a:avLst/>
          </a:prstGeom>
          <a:noFill/>
        </p:spPr>
        <p:txBody>
          <a:bodyPr wrap="none" rtlCol="0">
            <a:spAutoFit/>
          </a:bodyPr>
          <a:lstStyle/>
          <a:p>
            <a:pPr rtl="0"/>
            <a:r>
              <a:rPr lang="pt-br" sz="2133">
                <a:latin typeface="Amazon Ember Light" charset="0"/>
                <a:ea typeface="Amazon Ember Light" charset="0"/>
                <a:cs typeface="Amazon Ember Light" charset="0"/>
              </a:rPr>
              <a:t>String</a:t>
            </a:r>
          </a:p>
        </p:txBody>
      </p:sp>
      <p:sp>
        <p:nvSpPr>
          <p:cNvPr id="22" name="TextBox 21"/>
          <p:cNvSpPr txBox="1"/>
          <p:nvPr/>
        </p:nvSpPr>
        <p:spPr>
          <a:xfrm>
            <a:off x="9295816" y="3166173"/>
            <a:ext cx="1157689" cy="420564"/>
          </a:xfrm>
          <a:prstGeom prst="rect">
            <a:avLst/>
          </a:prstGeom>
          <a:noFill/>
        </p:spPr>
        <p:txBody>
          <a:bodyPr wrap="none" rtlCol="0">
            <a:spAutoFit/>
          </a:bodyPr>
          <a:lstStyle/>
          <a:p>
            <a:pPr rtl="0"/>
            <a:r>
              <a:rPr lang="pt-br" sz="2133">
                <a:latin typeface="Amazon Ember Light" charset="0"/>
                <a:ea typeface="Amazon Ember Light" charset="0"/>
                <a:cs typeface="Amazon Ember Light" charset="0"/>
              </a:rPr>
              <a:t>Número</a:t>
            </a:r>
          </a:p>
        </p:txBody>
      </p:sp>
      <p:sp>
        <p:nvSpPr>
          <p:cNvPr id="24" name="TextBox 23"/>
          <p:cNvSpPr txBox="1"/>
          <p:nvPr/>
        </p:nvSpPr>
        <p:spPr>
          <a:xfrm>
            <a:off x="10363188" y="2745609"/>
            <a:ext cx="1189749" cy="420564"/>
          </a:xfrm>
          <a:prstGeom prst="rect">
            <a:avLst/>
          </a:prstGeom>
          <a:noFill/>
        </p:spPr>
        <p:txBody>
          <a:bodyPr wrap="none" rtlCol="0">
            <a:spAutoFit/>
          </a:bodyPr>
          <a:lstStyle/>
          <a:p>
            <a:pPr rtl="0"/>
            <a:r>
              <a:rPr lang="pt-br" sz="2133">
                <a:latin typeface="Amazon Ember Light" charset="0"/>
                <a:ea typeface="Amazon Ember Light" charset="0"/>
                <a:cs typeface="Amazon Ember Light" charset="0"/>
              </a:rPr>
              <a:t>Booleano</a:t>
            </a:r>
          </a:p>
        </p:txBody>
      </p:sp>
      <p:sp>
        <p:nvSpPr>
          <p:cNvPr id="25" name="Rounded Rectangle 24"/>
          <p:cNvSpPr/>
          <p:nvPr/>
        </p:nvSpPr>
        <p:spPr>
          <a:xfrm>
            <a:off x="6877321" y="2288827"/>
            <a:ext cx="1295112" cy="602075"/>
          </a:xfrm>
          <a:prstGeom prst="roundRect">
            <a:avLst>
              <a:gd name="adj" fmla="val 0"/>
            </a:avLst>
          </a:prstGeom>
          <a:no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r>
              <a:rPr lang="pt-br" sz="2400">
                <a:solidFill>
                  <a:schemeClr val="tx1"/>
                </a:solidFill>
                <a:latin typeface="Amazon Ember Light" charset="0"/>
                <a:ea typeface="Amazon Ember Light" charset="0"/>
                <a:cs typeface="Amazon Ember Light" charset="0"/>
              </a:rPr>
              <a:t>JSON</a:t>
            </a:r>
          </a:p>
        </p:txBody>
      </p:sp>
      <p:cxnSp>
        <p:nvCxnSpPr>
          <p:cNvPr id="26" name="Straight Arrow Connector 25"/>
          <p:cNvCxnSpPr/>
          <p:nvPr/>
        </p:nvCxnSpPr>
        <p:spPr>
          <a:xfrm flipH="1">
            <a:off x="5912013" y="4148697"/>
            <a:ext cx="2682240" cy="0"/>
          </a:xfrm>
          <a:prstGeom prst="straightConnector1">
            <a:avLst/>
          </a:prstGeom>
          <a:ln w="12700">
            <a:solidFill>
              <a:schemeClr val="tx1"/>
            </a:solidFill>
            <a:tailEnd type="arrow" w="med" len="sm"/>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8710664" y="3922917"/>
            <a:ext cx="716863" cy="420564"/>
          </a:xfrm>
          <a:prstGeom prst="rect">
            <a:avLst/>
          </a:prstGeom>
          <a:noFill/>
        </p:spPr>
        <p:txBody>
          <a:bodyPr wrap="none" rtlCol="0">
            <a:spAutoFit/>
          </a:bodyPr>
          <a:lstStyle/>
          <a:p>
            <a:pPr rtl="0"/>
            <a:r>
              <a:rPr lang="pt-br" sz="2133">
                <a:latin typeface="Amazon Ember Light" charset="0"/>
                <a:ea typeface="Amazon Ember Light" charset="0"/>
                <a:cs typeface="Amazon Ember Light" charset="0"/>
              </a:rPr>
              <a:t>Mapa</a:t>
            </a:r>
          </a:p>
        </p:txBody>
      </p:sp>
      <p:cxnSp>
        <p:nvCxnSpPr>
          <p:cNvPr id="28" name="Straight Arrow Connector 27"/>
          <p:cNvCxnSpPr/>
          <p:nvPr/>
        </p:nvCxnSpPr>
        <p:spPr>
          <a:xfrm flipH="1">
            <a:off x="7010400" y="5787731"/>
            <a:ext cx="1505582" cy="0"/>
          </a:xfrm>
          <a:prstGeom prst="straightConnector1">
            <a:avLst/>
          </a:prstGeom>
          <a:ln w="12700">
            <a:solidFill>
              <a:schemeClr val="tx1"/>
            </a:solidFill>
            <a:tailEnd type="arrow" w="med" len="sm"/>
          </a:ln>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8710663" y="5561951"/>
            <a:ext cx="716863" cy="420564"/>
          </a:xfrm>
          <a:prstGeom prst="rect">
            <a:avLst/>
          </a:prstGeom>
          <a:noFill/>
        </p:spPr>
        <p:txBody>
          <a:bodyPr wrap="square" rtlCol="0">
            <a:spAutoFit/>
          </a:bodyPr>
          <a:lstStyle/>
          <a:p>
            <a:pPr rtl="0"/>
            <a:r>
              <a:rPr lang="pt-br" sz="2133">
                <a:latin typeface="Amazon Ember Light" charset="0"/>
                <a:ea typeface="Amazon Ember Light" charset="0"/>
                <a:cs typeface="Amazon Ember Light" charset="0"/>
              </a:rPr>
              <a:t>Lista</a:t>
            </a:r>
          </a:p>
        </p:txBody>
      </p:sp>
      <p:graphicFrame>
        <p:nvGraphicFramePr>
          <p:cNvPr id="2" name="Table 1"/>
          <p:cNvGraphicFramePr>
            <a:graphicFrameLocks noGrp="1"/>
          </p:cNvGraphicFramePr>
          <p:nvPr>
            <p:extLst>
              <p:ext uri="{D42A27DB-BD31-4B8C-83A1-F6EECF244321}">
                <p14:modId xmlns:p14="http://schemas.microsoft.com/office/powerpoint/2010/main" val="412547839"/>
              </p:ext>
            </p:extLst>
          </p:nvPr>
        </p:nvGraphicFramePr>
        <p:xfrm>
          <a:off x="3775390" y="1358397"/>
          <a:ext cx="8128000" cy="741680"/>
        </p:xfrm>
        <a:graphic>
          <a:graphicData uri="http://schemas.openxmlformats.org/drawingml/2006/table">
            <a:tbl>
              <a:tblPr firstRow="1" bandRow="1">
                <a:effectLst/>
                <a:tableStyleId>{7DF18680-E054-41AD-8BC1-D1AEF772440D}</a:tableStyleId>
              </a:tblPr>
              <a:tblGrid>
                <a:gridCol w="1625600">
                  <a:extLst>
                    <a:ext uri="{9D8B030D-6E8A-4147-A177-3AD203B41FA5}">
                      <a16:colId xmlns:a16="http://schemas.microsoft.com/office/drawing/2014/main" val="20000"/>
                    </a:ext>
                  </a:extLst>
                </a:gridCol>
                <a:gridCol w="2345740">
                  <a:extLst>
                    <a:ext uri="{9D8B030D-6E8A-4147-A177-3AD203B41FA5}">
                      <a16:colId xmlns:a16="http://schemas.microsoft.com/office/drawing/2014/main" val="20001"/>
                    </a:ext>
                  </a:extLst>
                </a:gridCol>
                <a:gridCol w="1665027">
                  <a:extLst>
                    <a:ext uri="{9D8B030D-6E8A-4147-A177-3AD203B41FA5}">
                      <a16:colId xmlns:a16="http://schemas.microsoft.com/office/drawing/2014/main" val="20002"/>
                    </a:ext>
                  </a:extLst>
                </a:gridCol>
                <a:gridCol w="866033">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pPr algn="ctr" rtl="0"/>
                      <a:r>
                        <a:rPr lang="pt-br" b="0">
                          <a:solidFill>
                            <a:schemeClr val="tx1"/>
                          </a:solidFill>
                          <a:latin typeface="Amazon Ember" panose="02000000000000000000" pitchFamily="2" charset="0"/>
                          <a:ea typeface="Amazon Ember" panose="02000000000000000000" pitchFamily="2" charset="0"/>
                        </a:rPr>
                        <a:t>ItemNumber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b="0">
                          <a:solidFill>
                            <a:schemeClr val="bg2"/>
                          </a:solidFill>
                          <a:latin typeface="Amazon Ember" panose="02000000000000000000" pitchFamily="2" charset="0"/>
                          <a:ea typeface="Amazon Ember" panose="02000000000000000000" pitchFamily="2" charset="0"/>
                        </a:rPr>
                        <a:t>Título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b="0">
                          <a:solidFill>
                            <a:schemeClr val="bg2"/>
                          </a:solidFill>
                          <a:latin typeface="Amazon Ember" panose="02000000000000000000" pitchFamily="2" charset="0"/>
                          <a:ea typeface="Amazon Ember" panose="02000000000000000000" pitchFamily="2" charset="0"/>
                        </a:rPr>
                        <a:t>Agente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b="0">
                          <a:solidFill>
                            <a:schemeClr val="bg2"/>
                          </a:solidFill>
                          <a:latin typeface="Amazon Ember" panose="02000000000000000000" pitchFamily="2" charset="0"/>
                          <a:ea typeface="Amazon Ember" panose="02000000000000000000" pitchFamily="2" charset="0"/>
                        </a:rPr>
                        <a:t>Preço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b="0">
                          <a:solidFill>
                            <a:schemeClr val="bg2"/>
                          </a:solidFill>
                          <a:latin typeface="Amazon Ember" panose="02000000000000000000" pitchFamily="2" charset="0"/>
                          <a:ea typeface="Amazon Ember" panose="02000000000000000000" pitchFamily="2" charset="0"/>
                        </a:rPr>
                        <a:t>InCirculation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70840">
                <a:tc>
                  <a:txBody>
                    <a:bodyPr/>
                    <a:lstStyle/>
                    <a:p>
                      <a:pPr rtl="0"/>
                      <a:r>
                        <a:rPr lang="pt-br">
                          <a:latin typeface="Amazon Ember Light"/>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a:solidFill>
                            <a:schemeClr val="tx1"/>
                          </a:solidFill>
                          <a:latin typeface="Amazon Ember Light"/>
                        </a:rPr>
                        <a:t>"Meu vídeo favorito"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a:solidFill>
                            <a:schemeClr val="tx1"/>
                          </a:solidFill>
                          <a:latin typeface="Amazon Ember Light"/>
                        </a:rPr>
                        <a:t>"James Smith"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a:latin typeface="Amazon Ember Light"/>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a:latin typeface="Amazon Ember Light"/>
                        </a:rPr>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cxnSp>
        <p:nvCxnSpPr>
          <p:cNvPr id="31" name="Straight Arrow Connector 30"/>
          <p:cNvCxnSpPr/>
          <p:nvPr/>
        </p:nvCxnSpPr>
        <p:spPr>
          <a:xfrm flipV="1">
            <a:off x="9867690" y="2265819"/>
            <a:ext cx="0" cy="900354"/>
          </a:xfrm>
          <a:prstGeom prst="straightConnector1">
            <a:avLst/>
          </a:prstGeom>
          <a:ln w="12700">
            <a:solidFill>
              <a:schemeClr val="tx1"/>
            </a:solidFill>
            <a:tailEnd type="arrow" w="med" len="sm"/>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flipV="1">
            <a:off x="10920831" y="2265819"/>
            <a:ext cx="0" cy="517890"/>
          </a:xfrm>
          <a:prstGeom prst="straightConnector1">
            <a:avLst/>
          </a:prstGeom>
          <a:ln w="12700">
            <a:solidFill>
              <a:schemeClr val="tx1"/>
            </a:solidFill>
            <a:tailEnd type="arrow" w="med" len="sm"/>
          </a:ln>
        </p:spPr>
        <p:style>
          <a:lnRef idx="3">
            <a:schemeClr val="accent1"/>
          </a:lnRef>
          <a:fillRef idx="0">
            <a:schemeClr val="accent1"/>
          </a:fillRef>
          <a:effectRef idx="2">
            <a:schemeClr val="accent1"/>
          </a:effectRef>
          <a:fontRef idx="minor">
            <a:schemeClr val="tx1"/>
          </a:fontRef>
        </p:style>
      </p:cxnSp>
      <p:sp>
        <p:nvSpPr>
          <p:cNvPr id="19" name="Content Placeholder 9"/>
          <p:cNvSpPr txBox="1">
            <a:spLocks/>
          </p:cNvSpPr>
          <p:nvPr/>
        </p:nvSpPr>
        <p:spPr>
          <a:xfrm>
            <a:off x="419100" y="3863468"/>
            <a:ext cx="1958114" cy="365798"/>
          </a:xfrm>
          <a:prstGeom prst="rect">
            <a:avLst/>
          </a:prstGeom>
        </p:spPr>
        <p:txBody>
          <a:bodyPr vert="horz" wrap="none" lIns="91440" tIns="45720" rIns="91440" bIns="45720" rtlCol="0">
            <a:noAutofit/>
          </a:bodyPr>
          <a:lstStyle>
            <a:lvl1pPr marL="339725" indent="-339725"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rtl="0">
              <a:buNone/>
            </a:pPr>
            <a:r>
              <a:rPr lang="pt-br" sz="2000"/>
              <a:t>Item do documento</a:t>
            </a:r>
          </a:p>
          <a:p>
            <a:pPr marL="0" indent="0" rtl="0">
              <a:buFontTx/>
              <a:buNone/>
            </a:pPr>
            <a:endParaRPr lang="en-US"/>
          </a:p>
          <a:p>
            <a:pPr rtl="0"/>
            <a:endParaRPr lang="en-US"/>
          </a:p>
        </p:txBody>
      </p:sp>
      <p:cxnSp>
        <p:nvCxnSpPr>
          <p:cNvPr id="5" name="Straight Arrow Connector 4"/>
          <p:cNvCxnSpPr>
            <a:cxnSpLocks/>
            <a:stCxn id="10" idx="3"/>
          </p:cNvCxnSpPr>
          <p:nvPr/>
        </p:nvCxnSpPr>
        <p:spPr>
          <a:xfrm>
            <a:off x="2687781" y="1729237"/>
            <a:ext cx="985570" cy="0"/>
          </a:xfrm>
          <a:prstGeom prst="straightConnector1">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2687781" y="4064767"/>
            <a:ext cx="985570" cy="0"/>
          </a:xfrm>
          <a:prstGeom prst="straightConnector1">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p:txBody>
          <a:bodyPr rtlCol="0"/>
          <a:lstStyle/>
          <a:p>
            <a:pPr rtl="0">
              <a:defRPr/>
            </a:pPr>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103784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solidFill>
                  <a:srgbClr val="FFFFFF"/>
                </a:solidFill>
              </a:rPr>
              <a:t>Consistência</a:t>
            </a:r>
            <a:r>
              <a:rPr lang="pt-br"/>
              <a:t> de leitura e gravação</a:t>
            </a:r>
          </a:p>
        </p:txBody>
      </p:sp>
      <p:sp>
        <p:nvSpPr>
          <p:cNvPr id="3" name="Content Placeholder 2"/>
          <p:cNvSpPr>
            <a:spLocks noGrp="1"/>
          </p:cNvSpPr>
          <p:nvPr>
            <p:ph idx="1"/>
          </p:nvPr>
        </p:nvSpPr>
        <p:spPr>
          <a:xfrm>
            <a:off x="419100" y="1528175"/>
            <a:ext cx="10537075" cy="4648788"/>
          </a:xfrm>
        </p:spPr>
        <p:txBody>
          <a:bodyPr rtlCol="0">
            <a:normAutofit fontScale="92500" lnSpcReduction="10000"/>
          </a:bodyPr>
          <a:lstStyle/>
          <a:p>
            <a:pPr marL="0" indent="0" rtl="0">
              <a:buNone/>
            </a:pPr>
            <a:r>
              <a:rPr lang="pt-br" dirty="0">
                <a:solidFill>
                  <a:srgbClr val="000000"/>
                </a:solidFill>
              </a:rPr>
              <a:t>O DynamoDB </a:t>
            </a:r>
            <a:r>
              <a:rPr lang="pt-br" dirty="0"/>
              <a:t>mantém várias cópias de dados para</a:t>
            </a:r>
            <a:r>
              <a:rPr lang="pt-br" dirty="0">
                <a:solidFill>
                  <a:srgbClr val="000000"/>
                </a:solidFill>
              </a:rPr>
              <a:t> durabilidade</a:t>
            </a:r>
            <a:r>
              <a:rPr lang="pt-br" dirty="0">
                <a:solidFill>
                  <a:srgbClr val="000000"/>
                </a:solidFill>
                <a:latin typeface="Amazon Ember Light" panose="020B0403020204020204"/>
              </a:rPr>
              <a:t>. </a:t>
            </a:r>
          </a:p>
          <a:p>
            <a:pPr marL="0" indent="0" rtl="0">
              <a:buNone/>
            </a:pPr>
            <a:r>
              <a:rPr lang="pt-br" dirty="0"/>
              <a:t>Todas as cópias geralmente são consistentes dentro de um segundo após a operação de gravação. Você pode especificar o nível de consistência desejado ao ler dados.</a:t>
            </a:r>
            <a:r>
              <a:rPr lang="en-US" dirty="0"/>
              <a:t/>
            </a:r>
            <a:br>
              <a:rPr lang="en-US" dirty="0"/>
            </a:br>
            <a:endParaRPr lang="en-US" dirty="0"/>
          </a:p>
          <a:p>
            <a:pPr rtl="0"/>
            <a:r>
              <a:rPr lang="pt-br" dirty="0"/>
              <a:t>Níveis de consistência de</a:t>
            </a:r>
            <a:r>
              <a:rPr lang="pt-br" dirty="0">
                <a:solidFill>
                  <a:srgbClr val="000000"/>
                </a:solidFill>
              </a:rPr>
              <a:t> leitura</a:t>
            </a:r>
            <a:endParaRPr lang="en-US" dirty="0">
              <a:solidFill>
                <a:srgbClr val="000000"/>
              </a:solidFill>
              <a:latin typeface="Amazon Ember Light" panose="020B0403020204020204"/>
            </a:endParaRPr>
          </a:p>
          <a:p>
            <a:pPr lvl="1" rtl="0">
              <a:buClr>
                <a:schemeClr val="accent1"/>
              </a:buClr>
            </a:pPr>
            <a:r>
              <a:rPr lang="pt-br" dirty="0">
                <a:solidFill>
                  <a:schemeClr val="accent6"/>
                </a:solidFill>
                <a:ea typeface="Amazon Ember" panose="02000000000000000000" pitchFamily="2" charset="0"/>
              </a:rPr>
              <a:t>Eventualmente</a:t>
            </a:r>
            <a:r>
              <a:rPr lang="pt-br" dirty="0">
                <a:solidFill>
                  <a:schemeClr val="accent2"/>
                </a:solidFill>
                <a:ea typeface="Amazon Ember" panose="02000000000000000000" pitchFamily="2" charset="0"/>
              </a:rPr>
              <a:t> </a:t>
            </a:r>
            <a:r>
              <a:rPr lang="pt-br" dirty="0">
                <a:solidFill>
                  <a:schemeClr val="accent6"/>
                </a:solidFill>
                <a:ea typeface="Amazon Ember" panose="02000000000000000000" pitchFamily="2" charset="0"/>
              </a:rPr>
              <a:t> consistente</a:t>
            </a:r>
            <a:r>
              <a:rPr lang="pt-br" dirty="0"/>
              <a:t> </a:t>
            </a:r>
          </a:p>
          <a:p>
            <a:pPr lvl="1" rtl="0">
              <a:buClr>
                <a:schemeClr val="accent1"/>
              </a:buClr>
            </a:pPr>
            <a:r>
              <a:rPr lang="pt-br" dirty="0">
                <a:solidFill>
                  <a:schemeClr val="accent6"/>
                </a:solidFill>
                <a:ea typeface="Amazon Ember" panose="02000000000000000000" pitchFamily="2" charset="0"/>
              </a:rPr>
              <a:t>Fortemente</a:t>
            </a:r>
            <a:r>
              <a:rPr lang="pt-br" dirty="0">
                <a:solidFill>
                  <a:schemeClr val="accent2"/>
                </a:solidFill>
                <a:ea typeface="Amazon Ember" panose="02000000000000000000" pitchFamily="2" charset="0"/>
              </a:rPr>
              <a:t> </a:t>
            </a:r>
            <a:r>
              <a:rPr lang="pt-br" dirty="0">
                <a:solidFill>
                  <a:schemeClr val="accent6"/>
                </a:solidFill>
                <a:ea typeface="Amazon Ember" panose="02000000000000000000" pitchFamily="2" charset="0"/>
              </a:rPr>
              <a:t> consistente</a:t>
            </a:r>
            <a:r>
              <a:rPr lang="pt-br" dirty="0">
                <a:solidFill>
                  <a:schemeClr val="accent2"/>
                </a:solidFill>
                <a:ea typeface="Amazon Ember" panose="02000000000000000000" pitchFamily="2" charset="0"/>
              </a:rPr>
              <a:t> </a:t>
            </a:r>
          </a:p>
          <a:p>
            <a:pPr lvl="1" rtl="0">
              <a:buClr>
                <a:schemeClr val="accent1"/>
              </a:buClr>
            </a:pPr>
            <a:r>
              <a:rPr lang="pt-br" dirty="0">
                <a:solidFill>
                  <a:schemeClr val="accent6"/>
                </a:solidFill>
                <a:ea typeface="Amazon Ember" panose="02000000000000000000" pitchFamily="2" charset="0"/>
              </a:rPr>
              <a:t>Transacional</a:t>
            </a:r>
            <a:r>
              <a:rPr lang="pt-br" dirty="0">
                <a:solidFill>
                  <a:schemeClr val="accent2"/>
                </a:solidFill>
                <a:latin typeface="Amazon Ember" panose="02000000000000000000" pitchFamily="2" charset="0"/>
                <a:ea typeface="Amazon Ember" panose="02000000000000000000" pitchFamily="2" charset="0"/>
              </a:rPr>
              <a:t> </a:t>
            </a:r>
            <a:endParaRPr lang="en-US" dirty="0"/>
          </a:p>
          <a:p>
            <a:pPr rtl="0"/>
            <a:r>
              <a:rPr lang="pt-br" dirty="0"/>
              <a:t>Níveis de consistência de</a:t>
            </a:r>
            <a:r>
              <a:rPr lang="pt-br" dirty="0">
                <a:solidFill>
                  <a:srgbClr val="000000"/>
                </a:solidFill>
              </a:rPr>
              <a:t> gravação</a:t>
            </a:r>
            <a:endParaRPr lang="en-US" dirty="0">
              <a:solidFill>
                <a:srgbClr val="000000"/>
              </a:solidFill>
              <a:latin typeface="Amazon Ember Light" panose="020B0403020204020204"/>
            </a:endParaRPr>
          </a:p>
          <a:p>
            <a:pPr lvl="1" rtl="0">
              <a:buClr>
                <a:schemeClr val="accent1"/>
              </a:buClr>
            </a:pPr>
            <a:r>
              <a:rPr lang="pt-br" dirty="0">
                <a:solidFill>
                  <a:schemeClr val="accent6"/>
                </a:solidFill>
                <a:ea typeface="Amazon Ember" panose="02000000000000000000" pitchFamily="2" charset="0"/>
              </a:rPr>
              <a:t>Padrão</a:t>
            </a:r>
            <a:r>
              <a:rPr lang="pt-br" dirty="0">
                <a:solidFill>
                  <a:schemeClr val="accent1"/>
                </a:solidFill>
                <a:latin typeface="Amazon Ember" panose="02000000000000000000" pitchFamily="2" charset="0"/>
                <a:ea typeface="Amazon Ember" panose="02000000000000000000" pitchFamily="2" charset="0"/>
              </a:rPr>
              <a:t> </a:t>
            </a:r>
          </a:p>
          <a:p>
            <a:pPr lvl="1" rtl="0">
              <a:buClr>
                <a:schemeClr val="accent1"/>
              </a:buClr>
            </a:pPr>
            <a:r>
              <a:rPr lang="pt-br" dirty="0">
                <a:solidFill>
                  <a:schemeClr val="accent6"/>
                </a:solidFill>
                <a:ea typeface="Amazon Ember" panose="02000000000000000000" pitchFamily="2" charset="0"/>
              </a:rPr>
              <a:t>Transacional</a:t>
            </a:r>
            <a:endParaRPr lang="en-US" dirty="0">
              <a:solidFill>
                <a:srgbClr val="000000"/>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17</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963684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Taxa de transferência de leitura e gravação</a:t>
            </a:r>
          </a:p>
        </p:txBody>
      </p:sp>
      <p:sp>
        <p:nvSpPr>
          <p:cNvPr id="3" name="Content Placeholder 2"/>
          <p:cNvSpPr>
            <a:spLocks noGrp="1"/>
          </p:cNvSpPr>
          <p:nvPr>
            <p:ph idx="1"/>
          </p:nvPr>
        </p:nvSpPr>
        <p:spPr>
          <a:xfrm>
            <a:off x="419100" y="1528175"/>
            <a:ext cx="9356667" cy="4648788"/>
          </a:xfrm>
        </p:spPr>
        <p:txBody>
          <a:bodyPr rtlCol="0"/>
          <a:lstStyle/>
          <a:p>
            <a:pPr rtl="0">
              <a:buClr>
                <a:schemeClr val="accent1"/>
              </a:buClr>
            </a:pPr>
            <a:r>
              <a:rPr lang="pt-br" dirty="0">
                <a:solidFill>
                  <a:schemeClr val="accent6"/>
                </a:solidFill>
                <a:latin typeface="+mj-lt"/>
                <a:ea typeface="Amazon Ember" panose="02000000000000000000" pitchFamily="2" charset="0"/>
              </a:rPr>
              <a:t>Unidade de capacidade de leitura (RCU)</a:t>
            </a:r>
            <a:r>
              <a:rPr lang="pt-br" dirty="0">
                <a:latin typeface="+mj-lt"/>
              </a:rPr>
              <a:t>:</a:t>
            </a:r>
            <a:r>
              <a:rPr lang="pt-br" dirty="0">
                <a:solidFill>
                  <a:schemeClr val="accent6"/>
                </a:solidFill>
                <a:latin typeface="+mj-lt"/>
                <a:ea typeface="Amazon Ember" panose="02000000000000000000" pitchFamily="2" charset="0"/>
              </a:rPr>
              <a:t> </a:t>
            </a:r>
            <a:r>
              <a:rPr lang="pt-br" dirty="0">
                <a:solidFill>
                  <a:srgbClr val="000000"/>
                </a:solidFill>
              </a:rPr>
              <a:t>número de leituras fortemente consistentes </a:t>
            </a:r>
            <a:r>
              <a:rPr lang="pt-br" dirty="0"/>
              <a:t>por segundo de itens com tamanho de até 4 KB</a:t>
            </a:r>
          </a:p>
          <a:p>
            <a:pPr lvl="1" rtl="0">
              <a:buClr>
                <a:schemeClr val="accent1"/>
              </a:buClr>
            </a:pPr>
            <a:r>
              <a:rPr lang="pt-br" dirty="0"/>
              <a:t>Leituras eventualmente consistentes usam metade da capacidade de leitura provisionada</a:t>
            </a:r>
          </a:p>
          <a:p>
            <a:pPr lvl="1" rtl="0">
              <a:buClr>
                <a:schemeClr val="accent1"/>
              </a:buClr>
            </a:pPr>
            <a:endParaRPr lang="en-US" b="1" dirty="0">
              <a:solidFill>
                <a:schemeClr val="accent2"/>
              </a:solidFill>
            </a:endParaRPr>
          </a:p>
          <a:p>
            <a:pPr rtl="0">
              <a:buClr>
                <a:schemeClr val="accent1"/>
              </a:buClr>
            </a:pPr>
            <a:r>
              <a:rPr lang="pt-br" dirty="0">
                <a:solidFill>
                  <a:schemeClr val="accent6"/>
                </a:solidFill>
                <a:latin typeface="+mj-lt"/>
                <a:ea typeface="Amazon Ember" panose="02000000000000000000" pitchFamily="2" charset="0"/>
              </a:rPr>
              <a:t>Unidade de capacidade de gravação (WCU)</a:t>
            </a:r>
            <a:r>
              <a:rPr lang="pt-br" dirty="0">
                <a:latin typeface="+mj-lt"/>
              </a:rPr>
              <a:t>:</a:t>
            </a:r>
            <a:r>
              <a:rPr lang="pt-br" dirty="0">
                <a:solidFill>
                  <a:schemeClr val="accent6"/>
                </a:solidFill>
                <a:latin typeface="+mj-lt"/>
                <a:ea typeface="Amazon Ember" panose="02000000000000000000" pitchFamily="2" charset="0"/>
              </a:rPr>
              <a:t> </a:t>
            </a:r>
            <a:r>
              <a:rPr lang="pt-br" dirty="0">
                <a:solidFill>
                  <a:srgbClr val="000000"/>
                </a:solidFill>
              </a:rPr>
              <a:t>Número de </a:t>
            </a:r>
            <a:r>
              <a:rPr lang="pt-br" dirty="0"/>
              <a:t> </a:t>
            </a:r>
            <a:r>
              <a:rPr lang="pt-br" dirty="0">
                <a:solidFill>
                  <a:srgbClr val="000000"/>
                </a:solidFill>
              </a:rPr>
              <a:t>gravações de 1 KB</a:t>
            </a:r>
            <a:r>
              <a:rPr lang="pt-br" dirty="0"/>
              <a:t> por segundo</a:t>
            </a:r>
          </a:p>
          <a:p>
            <a:pPr rtl="0">
              <a:buClr>
                <a:schemeClr val="accent1"/>
              </a:buClr>
            </a:pPr>
            <a:endParaRPr lang="en-US" dirty="0"/>
          </a:p>
          <a:p>
            <a:pPr marL="0" indent="0" rtl="0">
              <a:buClr>
                <a:schemeClr val="accent1"/>
              </a:buClr>
              <a:buNone/>
            </a:pPr>
            <a:r>
              <a:rPr lang="pt-br" dirty="0"/>
              <a:t>Observação: A taxa de transferência é dividida uniformemente entre partições. </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18</a:t>
            </a:fld>
            <a:endParaRPr lang="en-US"/>
          </a:p>
        </p:txBody>
      </p:sp>
      <p:sp>
        <p:nvSpPr>
          <p:cNvPr id="6" name="Footer Placeholder 5"/>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grpSp>
        <p:nvGrpSpPr>
          <p:cNvPr id="7" name="Group 6"/>
          <p:cNvGrpSpPr/>
          <p:nvPr/>
        </p:nvGrpSpPr>
        <p:grpSpPr>
          <a:xfrm>
            <a:off x="10343312" y="1627215"/>
            <a:ext cx="1421313" cy="1411838"/>
            <a:chOff x="1313894" y="1897725"/>
            <a:chExt cx="1415095" cy="1405661"/>
          </a:xfrm>
        </p:grpSpPr>
        <p:pic>
          <p:nvPicPr>
            <p:cNvPr id="2050"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60959" y="2702311"/>
              <a:ext cx="739263" cy="398359"/>
            </a:xfrm>
            <a:prstGeom prst="rect">
              <a:avLst/>
            </a:prstGeom>
            <a:noFill/>
          </p:spPr>
          <p:txBody>
            <a:bodyPr wrap="none" rtlCol="0">
              <a:spAutoFit/>
            </a:bodyPr>
            <a:lstStyle/>
            <a:p>
              <a:pPr rtl="0"/>
              <a:r>
                <a:rPr lang="pt-br" sz="2000">
                  <a:latin typeface="Amazon Ember Light" charset="0"/>
                  <a:ea typeface="Amazon Ember Light" charset="0"/>
                  <a:cs typeface="Amazon Ember Light" charset="0"/>
                </a:rPr>
                <a:t>RCU</a:t>
              </a:r>
              <a:endParaRPr lang="en-US" sz="2400">
                <a:latin typeface="Amazon Ember Light" charset="0"/>
                <a:ea typeface="Amazon Ember Light" charset="0"/>
                <a:cs typeface="Amazon Ember Light" charset="0"/>
              </a:endParaRPr>
            </a:p>
          </p:txBody>
        </p:sp>
      </p:grpSp>
      <p:grpSp>
        <p:nvGrpSpPr>
          <p:cNvPr id="12" name="Group 11"/>
          <p:cNvGrpSpPr/>
          <p:nvPr/>
        </p:nvGrpSpPr>
        <p:grpSpPr>
          <a:xfrm>
            <a:off x="10343313" y="3674206"/>
            <a:ext cx="1421313" cy="1411838"/>
            <a:chOff x="1313894" y="1897725"/>
            <a:chExt cx="1415095" cy="1405661"/>
          </a:xfrm>
        </p:grpSpPr>
        <p:pic>
          <p:nvPicPr>
            <p:cNvPr id="14"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60959" y="2702311"/>
              <a:ext cx="795123" cy="398359"/>
            </a:xfrm>
            <a:prstGeom prst="rect">
              <a:avLst/>
            </a:prstGeom>
            <a:noFill/>
          </p:spPr>
          <p:txBody>
            <a:bodyPr wrap="none" rtlCol="0">
              <a:spAutoFit/>
            </a:bodyPr>
            <a:lstStyle/>
            <a:p>
              <a:pPr rtl="0"/>
              <a:r>
                <a:rPr lang="pt-br" sz="2000">
                  <a:latin typeface="Amazon Ember Light" charset="0"/>
                  <a:ea typeface="Amazon Ember Light" charset="0"/>
                  <a:cs typeface="Amazon Ember Light" charset="0"/>
                </a:rPr>
                <a:t>WCU</a:t>
              </a:r>
              <a:endParaRPr lang="en-US" sz="240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4007589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Índices</a:t>
            </a:r>
            <a:r>
              <a:rPr lang="pt-br">
                <a:solidFill>
                  <a:srgbClr val="FFFFFF"/>
                </a:solidFill>
              </a:rPr>
              <a:t> secundários</a:t>
            </a:r>
            <a:endParaRPr lang="en-US">
              <a:solidFill>
                <a:srgbClr val="FFFFFF"/>
              </a:solidFill>
              <a:latin typeface="Amazon Ember Light" panose="020B0403020204020204"/>
            </a:endParaRPr>
          </a:p>
        </p:txBody>
      </p:sp>
      <p:sp>
        <p:nvSpPr>
          <p:cNvPr id="3" name="Content Placeholder 2"/>
          <p:cNvSpPr>
            <a:spLocks noGrp="1"/>
          </p:cNvSpPr>
          <p:nvPr>
            <p:ph idx="1"/>
          </p:nvPr>
        </p:nvSpPr>
        <p:spPr/>
        <p:txBody>
          <a:bodyPr rtlCol="0">
            <a:normAutofit/>
          </a:bodyPr>
          <a:lstStyle/>
          <a:p>
            <a:pPr rtl="0"/>
            <a:r>
              <a:rPr lang="pt-br">
                <a:solidFill>
                  <a:srgbClr val="000000"/>
                </a:solidFill>
              </a:rPr>
              <a:t>Permite</a:t>
            </a:r>
            <a:r>
              <a:rPr lang="pt-br"/>
              <a:t> consultar dados com base em atributos de chave não primária.</a:t>
            </a:r>
          </a:p>
          <a:p>
            <a:pPr lvl="1" rtl="0"/>
            <a:r>
              <a:rPr lang="pt-br"/>
              <a:t>Um índice secundário define uma chave alternativa.</a:t>
            </a:r>
          </a:p>
          <a:p>
            <a:pPr rtl="0"/>
            <a:r>
              <a:rPr lang="pt-br"/>
              <a:t>Contém:</a:t>
            </a:r>
          </a:p>
          <a:p>
            <a:pPr lvl="1" rtl="0"/>
            <a:r>
              <a:rPr lang="pt-br"/>
              <a:t>Atributos de chave alternativas</a:t>
            </a:r>
          </a:p>
          <a:p>
            <a:pPr lvl="1" rtl="0"/>
            <a:r>
              <a:rPr lang="pt-br"/>
              <a:t>Atributos de chave primária</a:t>
            </a:r>
          </a:p>
          <a:p>
            <a:pPr lvl="1" rtl="0"/>
            <a:r>
              <a:rPr lang="pt-br"/>
              <a:t>Subconjunto opcional de outros atributos da tabela base (atributos</a:t>
            </a:r>
            <a:r>
              <a:rPr lang="pt-br">
                <a:solidFill>
                  <a:schemeClr val="accent6"/>
                </a:solidFill>
                <a:latin typeface="+mn-lt"/>
                <a:ea typeface="Amazon Ember" panose="02000000000000000000" pitchFamily="2" charset="0"/>
              </a:rPr>
              <a:t>projetados</a:t>
            </a:r>
            <a:r>
              <a:rPr lang="pt-br"/>
              <a:t>)</a:t>
            </a:r>
          </a:p>
          <a:p>
            <a:pPr rtl="0"/>
            <a:r>
              <a:rPr lang="pt-br"/>
              <a:t>Pode ser um dos dois </a:t>
            </a:r>
            <a:r>
              <a:rPr lang="pt-br">
                <a:solidFill>
                  <a:srgbClr val="000000"/>
                </a:solidFill>
              </a:rPr>
              <a:t>tipos</a:t>
            </a:r>
            <a:r>
              <a:rPr lang="pt-br"/>
              <a:t>:</a:t>
            </a:r>
          </a:p>
          <a:p>
            <a:pPr lvl="1" rtl="0"/>
            <a:r>
              <a:rPr lang="pt-br">
                <a:solidFill>
                  <a:srgbClr val="000000"/>
                </a:solidFill>
              </a:rPr>
              <a:t>Índice secundário global</a:t>
            </a:r>
            <a:r>
              <a:rPr lang="pt-br"/>
              <a:t> (GSI)</a:t>
            </a:r>
          </a:p>
          <a:p>
            <a:pPr lvl="1" rtl="0"/>
            <a:r>
              <a:rPr lang="pt-br">
                <a:solidFill>
                  <a:srgbClr val="000000"/>
                </a:solidFill>
              </a:rPr>
              <a:t>Índice secundário local</a:t>
            </a:r>
            <a:r>
              <a:rPr lang="pt-br"/>
              <a:t> (LSI)</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19</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35773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t>Visão geral do módulo</a:t>
            </a:r>
          </a:p>
        </p:txBody>
      </p:sp>
      <p:sp>
        <p:nvSpPr>
          <p:cNvPr id="3" name="Content Placeholder 2"/>
          <p:cNvSpPr>
            <a:spLocks noGrp="1"/>
          </p:cNvSpPr>
          <p:nvPr>
            <p:ph idx="1"/>
          </p:nvPr>
        </p:nvSpPr>
        <p:spPr/>
        <p:txBody>
          <a:bodyPr rtlCol="0">
            <a:normAutofit fontScale="92500" lnSpcReduction="20000"/>
          </a:bodyPr>
          <a:lstStyle/>
          <a:p>
            <a:pPr marL="223837" indent="-342900" rtl="0"/>
            <a:r>
              <a:rPr lang="pt-br" dirty="0"/>
              <a:t>Introdução às opções de banco de dados AWS </a:t>
            </a:r>
          </a:p>
          <a:p>
            <a:pPr marL="223837" indent="-342900" rtl="0"/>
            <a:r>
              <a:rPr lang="pt-br" dirty="0"/>
              <a:t>Introduction to Amazon DynamoDB (Introdução ao Amazon DynamoDB)</a:t>
            </a:r>
          </a:p>
          <a:p>
            <a:pPr marL="223837" indent="-342900" rtl="0"/>
            <a:r>
              <a:rPr lang="pt-br" dirty="0"/>
              <a:t>Developing with Amazon DynamoDB (Desenvolver com o Amazon DynamoDB)</a:t>
            </a:r>
          </a:p>
          <a:p>
            <a:pPr marL="223837" indent="-342900" rtl="0"/>
            <a:r>
              <a:rPr lang="pt-br" dirty="0">
                <a:solidFill>
                  <a:srgbClr val="000000"/>
                </a:solidFill>
              </a:rPr>
              <a:t>Melhores práticas</a:t>
            </a:r>
            <a:endParaRPr lang="en-US" dirty="0">
              <a:solidFill>
                <a:srgbClr val="000000"/>
              </a:solidFill>
              <a:latin typeface="Amazon Ember Light" panose="020B0403020204020204"/>
            </a:endParaRPr>
          </a:p>
          <a:p>
            <a:pPr marL="223837" indent="-342900" rtl="0"/>
            <a:r>
              <a:rPr lang="pt-br" dirty="0"/>
              <a:t>Solução de problemas</a:t>
            </a:r>
          </a:p>
          <a:p>
            <a:pPr marL="223837" indent="-342900" rtl="0"/>
            <a:r>
              <a:rPr lang="pt-br" dirty="0"/>
              <a:t>Cenário do curso</a:t>
            </a:r>
          </a:p>
          <a:p>
            <a:pPr marL="223837" indent="-342900" rtl="0"/>
            <a:r>
              <a:rPr lang="pt-br" dirty="0"/>
              <a:t>Resumo</a:t>
            </a:r>
          </a:p>
          <a:p>
            <a:pPr rtl="0"/>
            <a:endParaRPr lang="en-US" dirty="0"/>
          </a:p>
          <a:p>
            <a:pPr marL="0" indent="0" rtl="0">
              <a:buNone/>
            </a:pPr>
            <a:r>
              <a:rPr lang="pt-br" b="1" dirty="0"/>
              <a:t>Laboratório</a:t>
            </a:r>
          </a:p>
          <a:p>
            <a:pPr marL="223837" indent="-342900" rtl="0"/>
            <a:r>
              <a:rPr lang="pt-br" dirty="0"/>
              <a:t>Desenvolvimento de </a:t>
            </a:r>
            <a:r>
              <a:rPr lang="pt-br" dirty="0">
                <a:solidFill>
                  <a:srgbClr val="000000"/>
                </a:solidFill>
              </a:rPr>
              <a:t>soluções</a:t>
            </a:r>
            <a:r>
              <a:rPr lang="pt-br" dirty="0"/>
              <a:t> </a:t>
            </a:r>
            <a:r>
              <a:rPr lang="pt-br" dirty="0">
                <a:solidFill>
                  <a:srgbClr val="000000"/>
                </a:solidFill>
              </a:rPr>
              <a:t> NoSQL </a:t>
            </a:r>
            <a:r>
              <a:rPr lang="pt-br" dirty="0"/>
              <a:t>flexíveis com o Amazon DynamoDB</a:t>
            </a:r>
          </a:p>
          <a:p>
            <a:pPr rtl="0"/>
            <a:endParaRPr lang="en-US" dirty="0"/>
          </a:p>
          <a:p>
            <a:pPr rtl="0"/>
            <a:endParaRPr lang="en-US" dirty="0"/>
          </a:p>
          <a:p>
            <a:pPr rtl="0"/>
            <a:endParaRPr lang="en-US"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a:t>
            </a:fld>
            <a:endParaRPr lang="en-US"/>
          </a:p>
        </p:txBody>
      </p:sp>
      <p:sp>
        <p:nvSpPr>
          <p:cNvPr id="13" name="Rounded Rectangle 12"/>
          <p:cNvSpPr/>
          <p:nvPr/>
        </p:nvSpPr>
        <p:spPr>
          <a:xfrm>
            <a:off x="10089780" y="4686418"/>
            <a:ext cx="1848473" cy="730327"/>
          </a:xfrm>
          <a:prstGeom prst="roundRect">
            <a:avLst/>
          </a:prstGeom>
          <a:ln>
            <a:noFill/>
          </a:ln>
        </p:spPr>
        <p:style>
          <a:lnRef idx="1">
            <a:schemeClr val="dk1"/>
          </a:lnRef>
          <a:fillRef idx="3">
            <a:schemeClr val="dk1"/>
          </a:fillRef>
          <a:effectRef idx="2">
            <a:schemeClr val="dk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pt-br" dirty="0">
                <a:latin typeface="Amazon Ember" charset="0"/>
              </a:rPr>
              <a:t>LABORATÓRIOS</a:t>
            </a:r>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815747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73765" y="5515629"/>
            <a:ext cx="3134191" cy="738664"/>
          </a:xfrm>
          <a:prstGeom prst="rect">
            <a:avLst/>
          </a:prstGeom>
          <a:noFill/>
        </p:spPr>
        <p:txBody>
          <a:bodyPr wrap="none" rtlCol="0">
            <a:spAutoFit/>
          </a:bodyPr>
          <a:lstStyle/>
          <a:p>
            <a:pPr algn="ctr" rtl="0"/>
            <a:r>
              <a:rPr lang="pt-br" sz="2400" dirty="0">
                <a:solidFill>
                  <a:srgbClr val="000000"/>
                </a:solidFill>
                <a:latin typeface="Amazon Ember Light" charset="0"/>
                <a:ea typeface="Amazon Ember Light" charset="0"/>
                <a:cs typeface="Amazon Ember Light" charset="0"/>
              </a:rPr>
              <a:t>Índice secundário local</a:t>
            </a:r>
            <a:endParaRPr lang="en-US" sz="2400" dirty="0">
              <a:solidFill>
                <a:srgbClr val="000000"/>
              </a:solidFill>
              <a:latin typeface="Amazon Ember Light" panose="020B0403020204020204"/>
              <a:ea typeface="Amazon Ember Light" charset="0"/>
              <a:cs typeface="Amazon Ember Light" charset="0"/>
            </a:endParaRPr>
          </a:p>
          <a:p>
            <a:pPr algn="ctr" rtl="0"/>
            <a:r>
              <a:rPr lang="pt-br" dirty="0">
                <a:latin typeface="Amazon Ember Light" charset="0"/>
                <a:ea typeface="Amazon Ember Light" charset="0"/>
                <a:cs typeface="Amazon Ember Light" charset="0"/>
              </a:rPr>
              <a:t>Chave de partição e </a:t>
            </a:r>
            <a:r>
              <a:rPr lang="pt-br" dirty="0">
                <a:solidFill>
                  <a:srgbClr val="000000"/>
                </a:solidFill>
                <a:latin typeface="Amazon Ember Light" charset="0"/>
                <a:ea typeface="Amazon Ember Light" charset="0"/>
                <a:cs typeface="Amazon Ember Light" charset="0"/>
              </a:rPr>
              <a:t>chave de classificação</a:t>
            </a:r>
            <a:endParaRPr lang="en-US" dirty="0">
              <a:solidFill>
                <a:srgbClr val="000000"/>
              </a:solidFill>
              <a:latin typeface="Amazon Ember Light" panose="020B0403020204020204"/>
              <a:ea typeface="Amazon Ember Light" charset="0"/>
              <a:cs typeface="Amazon Ember Light" charset="0"/>
            </a:endParaRPr>
          </a:p>
        </p:txBody>
      </p:sp>
      <p:grpSp>
        <p:nvGrpSpPr>
          <p:cNvPr id="22" name="Group 21"/>
          <p:cNvGrpSpPr/>
          <p:nvPr/>
        </p:nvGrpSpPr>
        <p:grpSpPr>
          <a:xfrm>
            <a:off x="574156" y="1626083"/>
            <a:ext cx="3362300" cy="3889547"/>
            <a:chOff x="5538472" y="2398394"/>
            <a:chExt cx="1919115" cy="2221574"/>
          </a:xfrm>
        </p:grpSpPr>
        <p:sp>
          <p:nvSpPr>
            <p:cNvPr id="70" name="Flowchart: Magnetic Disk 69"/>
            <p:cNvSpPr/>
            <p:nvPr/>
          </p:nvSpPr>
          <p:spPr>
            <a:xfrm>
              <a:off x="5538472" y="2398394"/>
              <a:ext cx="1919115" cy="2221574"/>
            </a:xfrm>
            <a:prstGeom prst="flowChartMagneticDisk">
              <a:avLst/>
            </a:prstGeom>
            <a:solidFill>
              <a:schemeClr val="accent2"/>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66" name="TextBox 65"/>
            <p:cNvSpPr txBox="1"/>
            <p:nvPr/>
          </p:nvSpPr>
          <p:spPr>
            <a:xfrm>
              <a:off x="5686188" y="3184500"/>
              <a:ext cx="699207" cy="228529"/>
            </a:xfrm>
            <a:prstGeom prst="rect">
              <a:avLst/>
            </a:prstGeom>
            <a:noFill/>
          </p:spPr>
          <p:txBody>
            <a:bodyPr wrap="none" rtlCol="0">
              <a:spAutoFit/>
            </a:bodyPr>
            <a:lstStyle/>
            <a:p>
              <a:pPr rtl="0"/>
              <a:r>
                <a:rPr lang="pt-br" sz="2000">
                  <a:solidFill>
                    <a:schemeClr val="accent1"/>
                  </a:solidFill>
                  <a:latin typeface="Amazon Ember" panose="02000000000000000000" pitchFamily="2" charset="0"/>
                  <a:ea typeface="Amazon Ember" panose="02000000000000000000" pitchFamily="2" charset="0"/>
                  <a:cs typeface="Amazon Ember Light" charset="0"/>
                </a:rPr>
                <a:t>LSI: John</a:t>
              </a:r>
            </a:p>
          </p:txBody>
        </p:sp>
        <p:sp>
          <p:nvSpPr>
            <p:cNvPr id="68" name="TextBox 67"/>
            <p:cNvSpPr txBox="1"/>
            <p:nvPr/>
          </p:nvSpPr>
          <p:spPr>
            <a:xfrm>
              <a:off x="6663172" y="3186700"/>
              <a:ext cx="708357" cy="228529"/>
            </a:xfrm>
            <a:prstGeom prst="rect">
              <a:avLst/>
            </a:prstGeom>
            <a:noFill/>
          </p:spPr>
          <p:txBody>
            <a:bodyPr wrap="none" rtlCol="0">
              <a:spAutoFit/>
            </a:bodyPr>
            <a:lstStyle/>
            <a:p>
              <a:pPr rtl="0"/>
              <a:r>
                <a:rPr lang="pt-br" sz="2000">
                  <a:solidFill>
                    <a:schemeClr val="accent1"/>
                  </a:solidFill>
                  <a:latin typeface="Amazon Ember" panose="02000000000000000000" pitchFamily="2" charset="0"/>
                  <a:ea typeface="Amazon Ember" panose="02000000000000000000" pitchFamily="2" charset="0"/>
                  <a:cs typeface="Amazon Ember Light" charset="0"/>
                </a:rPr>
                <a:t>LSI: Mary</a:t>
              </a:r>
            </a:p>
          </p:txBody>
        </p:sp>
      </p:grpSp>
      <p:sp>
        <p:nvSpPr>
          <p:cNvPr id="45" name="Rounded Rectangle 44"/>
          <p:cNvSpPr/>
          <p:nvPr/>
        </p:nvSpPr>
        <p:spPr>
          <a:xfrm>
            <a:off x="2392479" y="3425296"/>
            <a:ext cx="1408823" cy="1493172"/>
          </a:xfrm>
          <a:prstGeom prst="roundRect">
            <a:avLst>
              <a:gd name="adj" fmla="val 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61" name="Rectangle 60"/>
          <p:cNvSpPr/>
          <p:nvPr/>
        </p:nvSpPr>
        <p:spPr>
          <a:xfrm>
            <a:off x="2448126" y="3588259"/>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62" name="Rounded Rectangle 61"/>
          <p:cNvSpPr/>
          <p:nvPr/>
        </p:nvSpPr>
        <p:spPr>
          <a:xfrm>
            <a:off x="2458601" y="3621221"/>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63" name="Rounded Rectangle 62"/>
          <p:cNvSpPr/>
          <p:nvPr/>
        </p:nvSpPr>
        <p:spPr>
          <a:xfrm>
            <a:off x="2645060" y="3621221"/>
            <a:ext cx="152938" cy="2023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64" name="Rounded Rectangle 63"/>
          <p:cNvSpPr/>
          <p:nvPr/>
        </p:nvSpPr>
        <p:spPr>
          <a:xfrm>
            <a:off x="2828026" y="362122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7" name="Rectangle 56"/>
          <p:cNvSpPr/>
          <p:nvPr/>
        </p:nvSpPr>
        <p:spPr>
          <a:xfrm>
            <a:off x="2449522" y="4057652"/>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8" name="Rounded Rectangle 57"/>
          <p:cNvSpPr/>
          <p:nvPr/>
        </p:nvSpPr>
        <p:spPr>
          <a:xfrm>
            <a:off x="2459997" y="4089551"/>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9" name="Rounded Rectangle 58"/>
          <p:cNvSpPr/>
          <p:nvPr/>
        </p:nvSpPr>
        <p:spPr>
          <a:xfrm>
            <a:off x="2646456" y="4089551"/>
            <a:ext cx="152938" cy="2023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60" name="Rounded Rectangle 59"/>
          <p:cNvSpPr/>
          <p:nvPr/>
        </p:nvSpPr>
        <p:spPr>
          <a:xfrm>
            <a:off x="2829422"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3" name="Rectangle 52"/>
          <p:cNvSpPr/>
          <p:nvPr/>
        </p:nvSpPr>
        <p:spPr>
          <a:xfrm>
            <a:off x="2452315" y="4496900"/>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4" name="Rounded Rectangle 53"/>
          <p:cNvSpPr/>
          <p:nvPr/>
        </p:nvSpPr>
        <p:spPr>
          <a:xfrm>
            <a:off x="2462790" y="4535270"/>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5" name="Rounded Rectangle 54"/>
          <p:cNvSpPr/>
          <p:nvPr/>
        </p:nvSpPr>
        <p:spPr>
          <a:xfrm>
            <a:off x="2649249" y="4535270"/>
            <a:ext cx="152938" cy="2023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6" name="Rounded Rectangle 55"/>
          <p:cNvSpPr/>
          <p:nvPr/>
        </p:nvSpPr>
        <p:spPr>
          <a:xfrm>
            <a:off x="2832215" y="4535270"/>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49" name="Rounded Rectangle 48"/>
          <p:cNvSpPr/>
          <p:nvPr/>
        </p:nvSpPr>
        <p:spPr>
          <a:xfrm>
            <a:off x="3017975"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0" name="Rounded Rectangle 49"/>
          <p:cNvSpPr/>
          <p:nvPr/>
        </p:nvSpPr>
        <p:spPr>
          <a:xfrm>
            <a:off x="3020768" y="4535270"/>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1" name="Rounded Rectangle 50"/>
          <p:cNvSpPr/>
          <p:nvPr/>
        </p:nvSpPr>
        <p:spPr>
          <a:xfrm>
            <a:off x="3205204"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52" name="Rounded Rectangle 51"/>
          <p:cNvSpPr/>
          <p:nvPr/>
        </p:nvSpPr>
        <p:spPr>
          <a:xfrm>
            <a:off x="3393756"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25" name="Rounded Rectangle 24"/>
          <p:cNvSpPr/>
          <p:nvPr/>
        </p:nvSpPr>
        <p:spPr>
          <a:xfrm>
            <a:off x="721228" y="3454940"/>
            <a:ext cx="1408821" cy="1493172"/>
          </a:xfrm>
          <a:prstGeom prst="roundRect">
            <a:avLst>
              <a:gd name="adj" fmla="val 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41" name="Rectangle 40"/>
          <p:cNvSpPr/>
          <p:nvPr/>
        </p:nvSpPr>
        <p:spPr>
          <a:xfrm>
            <a:off x="796644" y="3617903"/>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42" name="Rounded Rectangle 41"/>
          <p:cNvSpPr/>
          <p:nvPr/>
        </p:nvSpPr>
        <p:spPr>
          <a:xfrm>
            <a:off x="807119" y="3650865"/>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43" name="Rounded Rectangle 42"/>
          <p:cNvSpPr/>
          <p:nvPr/>
        </p:nvSpPr>
        <p:spPr>
          <a:xfrm>
            <a:off x="993578" y="3650865"/>
            <a:ext cx="152938" cy="2023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44" name="Rounded Rectangle 43"/>
          <p:cNvSpPr/>
          <p:nvPr/>
        </p:nvSpPr>
        <p:spPr>
          <a:xfrm>
            <a:off x="1176544" y="3650865"/>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7" name="Rectangle 36"/>
          <p:cNvSpPr/>
          <p:nvPr/>
        </p:nvSpPr>
        <p:spPr>
          <a:xfrm>
            <a:off x="798041" y="4057652"/>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8" name="Rounded Rectangle 37"/>
          <p:cNvSpPr/>
          <p:nvPr/>
        </p:nvSpPr>
        <p:spPr>
          <a:xfrm>
            <a:off x="808516" y="4089551"/>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9" name="Rounded Rectangle 38"/>
          <p:cNvSpPr/>
          <p:nvPr/>
        </p:nvSpPr>
        <p:spPr>
          <a:xfrm>
            <a:off x="994975" y="4089551"/>
            <a:ext cx="152938" cy="2023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40" name="Rounded Rectangle 39"/>
          <p:cNvSpPr/>
          <p:nvPr/>
        </p:nvSpPr>
        <p:spPr>
          <a:xfrm>
            <a:off x="1177941"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3" name="Rectangle 32"/>
          <p:cNvSpPr/>
          <p:nvPr/>
        </p:nvSpPr>
        <p:spPr>
          <a:xfrm>
            <a:off x="800834" y="4526544"/>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4" name="Rounded Rectangle 33"/>
          <p:cNvSpPr/>
          <p:nvPr/>
        </p:nvSpPr>
        <p:spPr>
          <a:xfrm>
            <a:off x="811309" y="4535270"/>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5" name="Rounded Rectangle 34"/>
          <p:cNvSpPr/>
          <p:nvPr/>
        </p:nvSpPr>
        <p:spPr>
          <a:xfrm>
            <a:off x="997768" y="4535270"/>
            <a:ext cx="152938" cy="2023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6" name="Rounded Rectangle 35"/>
          <p:cNvSpPr/>
          <p:nvPr/>
        </p:nvSpPr>
        <p:spPr>
          <a:xfrm>
            <a:off x="1180734" y="4535270"/>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29" name="Rounded Rectangle 28"/>
          <p:cNvSpPr/>
          <p:nvPr/>
        </p:nvSpPr>
        <p:spPr>
          <a:xfrm>
            <a:off x="1366493"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0" name="Rounded Rectangle 29"/>
          <p:cNvSpPr/>
          <p:nvPr/>
        </p:nvSpPr>
        <p:spPr>
          <a:xfrm>
            <a:off x="1369287" y="4535270"/>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1" name="Rounded Rectangle 30"/>
          <p:cNvSpPr/>
          <p:nvPr/>
        </p:nvSpPr>
        <p:spPr>
          <a:xfrm>
            <a:off x="1553723"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32" name="Rounded Rectangle 31"/>
          <p:cNvSpPr/>
          <p:nvPr/>
        </p:nvSpPr>
        <p:spPr>
          <a:xfrm>
            <a:off x="1742275"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20" name="Rounded Rectangle 19"/>
          <p:cNvSpPr/>
          <p:nvPr/>
        </p:nvSpPr>
        <p:spPr>
          <a:xfrm>
            <a:off x="1364315" y="3650865"/>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21" name="Rounded Rectangle 20"/>
          <p:cNvSpPr/>
          <p:nvPr/>
        </p:nvSpPr>
        <p:spPr>
          <a:xfrm>
            <a:off x="3014910" y="362122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grpSp>
        <p:nvGrpSpPr>
          <p:cNvPr id="8" name="Group 7"/>
          <p:cNvGrpSpPr/>
          <p:nvPr/>
        </p:nvGrpSpPr>
        <p:grpSpPr>
          <a:xfrm>
            <a:off x="3996103" y="3006256"/>
            <a:ext cx="1438444" cy="2254977"/>
            <a:chOff x="273840" y="2704185"/>
            <a:chExt cx="542660" cy="850700"/>
          </a:xfrm>
        </p:grpSpPr>
        <p:grpSp>
          <p:nvGrpSpPr>
            <p:cNvPr id="11" name="Group 10"/>
            <p:cNvGrpSpPr/>
            <p:nvPr/>
          </p:nvGrpSpPr>
          <p:grpSpPr>
            <a:xfrm>
              <a:off x="273840" y="2704185"/>
              <a:ext cx="536400" cy="373862"/>
              <a:chOff x="1313894" y="1897725"/>
              <a:chExt cx="1415095" cy="1405661"/>
            </a:xfrm>
          </p:grpSpPr>
          <p:pic>
            <p:nvPicPr>
              <p:cNvPr id="15"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749133" y="2631484"/>
                <a:ext cx="756242" cy="640844"/>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RCU</a:t>
                </a:r>
              </a:p>
            </p:txBody>
          </p:sp>
        </p:grpSp>
        <p:grpSp>
          <p:nvGrpSpPr>
            <p:cNvPr id="12" name="Group 11"/>
            <p:cNvGrpSpPr/>
            <p:nvPr/>
          </p:nvGrpSpPr>
          <p:grpSpPr>
            <a:xfrm>
              <a:off x="295271" y="3174645"/>
              <a:ext cx="521229" cy="380240"/>
              <a:chOff x="6118193" y="1897725"/>
              <a:chExt cx="1415095" cy="1405661"/>
            </a:xfrm>
          </p:grpSpPr>
          <p:pic>
            <p:nvPicPr>
              <p:cNvPr id="13"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193"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464096" y="2667451"/>
                <a:ext cx="865895" cy="630097"/>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WCU</a:t>
                </a:r>
              </a:p>
            </p:txBody>
          </p:sp>
        </p:grpSp>
      </p:grpSp>
      <p:graphicFrame>
        <p:nvGraphicFramePr>
          <p:cNvPr id="76" name="Table 75"/>
          <p:cNvGraphicFramePr>
            <a:graphicFrameLocks noGrp="1"/>
          </p:cNvGraphicFramePr>
          <p:nvPr>
            <p:extLst>
              <p:ext uri="{D42A27DB-BD31-4B8C-83A1-F6EECF244321}">
                <p14:modId xmlns:p14="http://schemas.microsoft.com/office/powerpoint/2010/main" val="3648973218"/>
              </p:ext>
            </p:extLst>
          </p:nvPr>
        </p:nvGraphicFramePr>
        <p:xfrm>
          <a:off x="7042837" y="1604903"/>
          <a:ext cx="4910804" cy="2245359"/>
        </p:xfrm>
        <a:graphic>
          <a:graphicData uri="http://schemas.openxmlformats.org/drawingml/2006/table">
            <a:tbl>
              <a:tblPr firstRow="1" bandRow="1">
                <a:tableStyleId>{69012ECD-51FC-41F1-AA8D-1B2483CD663E}</a:tableStyleId>
              </a:tblPr>
              <a:tblGrid>
                <a:gridCol w="1655705">
                  <a:extLst>
                    <a:ext uri="{9D8B030D-6E8A-4147-A177-3AD203B41FA5}">
                      <a16:colId xmlns:a16="http://schemas.microsoft.com/office/drawing/2014/main" val="20000"/>
                    </a:ext>
                  </a:extLst>
                </a:gridCol>
                <a:gridCol w="1497660">
                  <a:extLst>
                    <a:ext uri="{9D8B030D-6E8A-4147-A177-3AD203B41FA5}">
                      <a16:colId xmlns:a16="http://schemas.microsoft.com/office/drawing/2014/main" val="20001"/>
                    </a:ext>
                  </a:extLst>
                </a:gridCol>
                <a:gridCol w="1757439">
                  <a:extLst>
                    <a:ext uri="{9D8B030D-6E8A-4147-A177-3AD203B41FA5}">
                      <a16:colId xmlns:a16="http://schemas.microsoft.com/office/drawing/2014/main" val="20002"/>
                    </a:ext>
                  </a:extLst>
                </a:gridCol>
              </a:tblGrid>
              <a:tr h="619760">
                <a:tc>
                  <a:txBody>
                    <a:bodyPr/>
                    <a:lstStyle/>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RepId</a:t>
                      </a:r>
                      <a:endParaRPr lang="en-US" sz="1400" b="0" i="0" baseline="0" dirty="0">
                        <a:solidFill>
                          <a:schemeClr val="tx1"/>
                        </a:solidFill>
                        <a:latin typeface="Amazon Ember" panose="02000000000000000000" pitchFamily="2" charset="0"/>
                        <a:ea typeface="Amazon Ember" panose="02000000000000000000" pitchFamily="2" charset="0"/>
                        <a:cs typeface="Amazon Ember Light" charset="0"/>
                      </a:endParaRPr>
                    </a:p>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TravelerId (</a:t>
                      </a:r>
                      <a:r>
                        <a:rPr lang="pt-br" sz="1400" b="0" i="0" u="none" dirty="0">
                          <a:solidFill>
                            <a:schemeClr val="bg2"/>
                          </a:solidFill>
                          <a:latin typeface="Amazon Ember" panose="02000000000000000000" pitchFamily="2" charset="0"/>
                          <a:ea typeface="Amazon Ember" panose="02000000000000000000" pitchFamily="2" charset="0"/>
                          <a:cs typeface="Amazon Ember Light" charset="0"/>
                        </a:rPr>
                        <a:t>Chave de classificação</a:t>
                      </a:r>
                      <a:r>
                        <a:rPr lang="pt-br" sz="1400" b="0" i="0" dirty="0">
                          <a:solidFill>
                            <a:schemeClr val="bg2"/>
                          </a:solidFill>
                          <a:latin typeface="Amazon Ember" panose="02000000000000000000" pitchFamily="2" charset="0"/>
                          <a:ea typeface="Amazon Ember" panose="02000000000000000000" pitchFamily="2" charset="0"/>
                          <a:cs typeface="Amazon Ember Light" charset="0"/>
                        </a:rPr>
                        <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ContactDate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94453">
                <a:tc>
                  <a:txBody>
                    <a:bodyPr/>
                    <a:lstStyle/>
                    <a:p>
                      <a:pPr rtl="0"/>
                      <a:r>
                        <a:rPr lang="pt-br" sz="1600" b="0" i="0">
                          <a:latin typeface="Amazon Ember Light" charset="0"/>
                          <a:ea typeface="Amazon Ember Light" charset="0"/>
                          <a:cs typeface="Amazon Ember Light" charset="0"/>
                        </a:rPr>
                        <a:t>John Doe</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kern="1200">
                          <a:effectLst/>
                          <a:latin typeface="Amazon Ember Light" charset="0"/>
                          <a:ea typeface="Amazon Ember Light" charset="0"/>
                          <a:cs typeface="Amazon Ember Light" charset="0"/>
                        </a:rPr>
                        <a:t>1</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2018/05/01</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pPr rtl="0"/>
                      <a:r>
                        <a:rPr lang="pt-br" sz="1600" b="0" i="0">
                          <a:latin typeface="Amazon Ember Light" charset="0"/>
                          <a:ea typeface="Amazon Ember Light" charset="0"/>
                          <a:cs typeface="Amazon Ember Light" charset="0"/>
                        </a:rPr>
                        <a:t>John Doe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3</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2018/05/02</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453">
                <a:tc>
                  <a:txBody>
                    <a:bodyPr/>
                    <a:lstStyle/>
                    <a:p>
                      <a:pPr rtl="0"/>
                      <a:r>
                        <a:rPr lang="pt-br" sz="1600" b="0" i="0">
                          <a:latin typeface="Amazon Ember Light" charset="0"/>
                          <a:ea typeface="Amazon Ember Light" charset="0"/>
                          <a:cs typeface="Amazon Ember Light" charset="0"/>
                        </a:rPr>
                        <a:t>Mary Smith</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a:latin typeface="Amazon Ember Light" charset="0"/>
                          <a:ea typeface="Amazon Ember Light" charset="0"/>
                          <a:cs typeface="Amazon Ember Light" charset="0"/>
                        </a:rPr>
                        <a:t>2</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dirty="0">
                          <a:solidFill>
                            <a:srgbClr val="000000"/>
                          </a:solidFill>
                          <a:latin typeface="Amazon Ember Light" charset="0"/>
                          <a:ea typeface="Amazon Ember Light" charset="0"/>
                          <a:cs typeface="Amazon Ember Light" charset="0"/>
                        </a:rPr>
                        <a:t>2018/05/10</a:t>
                      </a:r>
                      <a:endParaRPr lang="en-US" sz="1600" b="0" i="0" u="none" dirty="0">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7" name="Table 76"/>
          <p:cNvGraphicFramePr>
            <a:graphicFrameLocks noGrp="1"/>
          </p:cNvGraphicFramePr>
          <p:nvPr>
            <p:extLst>
              <p:ext uri="{D42A27DB-BD31-4B8C-83A1-F6EECF244321}">
                <p14:modId xmlns:p14="http://schemas.microsoft.com/office/powerpoint/2010/main" val="289727366"/>
              </p:ext>
            </p:extLst>
          </p:nvPr>
        </p:nvGraphicFramePr>
        <p:xfrm>
          <a:off x="7042837" y="4274642"/>
          <a:ext cx="4849344" cy="2245359"/>
        </p:xfrm>
        <a:graphic>
          <a:graphicData uri="http://schemas.openxmlformats.org/drawingml/2006/table">
            <a:tbl>
              <a:tblPr firstRow="1" bandRow="1">
                <a:tableStyleId>{F2DE63D5-997A-4646-A377-4702673A728D}</a:tableStyleId>
              </a:tblPr>
              <a:tblGrid>
                <a:gridCol w="1565392">
                  <a:extLst>
                    <a:ext uri="{9D8B030D-6E8A-4147-A177-3AD203B41FA5}">
                      <a16:colId xmlns:a16="http://schemas.microsoft.com/office/drawing/2014/main" val="20000"/>
                    </a:ext>
                  </a:extLst>
                </a:gridCol>
                <a:gridCol w="1734603">
                  <a:extLst>
                    <a:ext uri="{9D8B030D-6E8A-4147-A177-3AD203B41FA5}">
                      <a16:colId xmlns:a16="http://schemas.microsoft.com/office/drawing/2014/main" val="20001"/>
                    </a:ext>
                  </a:extLst>
                </a:gridCol>
                <a:gridCol w="1549349">
                  <a:extLst>
                    <a:ext uri="{9D8B030D-6E8A-4147-A177-3AD203B41FA5}">
                      <a16:colId xmlns:a16="http://schemas.microsoft.com/office/drawing/2014/main" val="20002"/>
                    </a:ext>
                  </a:extLst>
                </a:gridCol>
              </a:tblGrid>
              <a:tr h="619760">
                <a:tc>
                  <a:txBody>
                    <a:bodyPr/>
                    <a:lstStyle/>
                    <a:p>
                      <a:pP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RepId </a:t>
                      </a:r>
                      <a:br>
                        <a:rPr lang="pt-br" sz="1400" b="0" i="0" dirty="0">
                          <a:solidFill>
                            <a:schemeClr val="tx1"/>
                          </a:solidFill>
                          <a:latin typeface="Amazon Ember" panose="02000000000000000000" pitchFamily="2" charset="0"/>
                          <a:ea typeface="Amazon Ember" panose="02000000000000000000" pitchFamily="2" charset="0"/>
                          <a:cs typeface="Amazon Ember Light" charset="0"/>
                        </a:rPr>
                      </a:b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ContactDate </a:t>
                      </a:r>
                      <a:br>
                        <a:rPr lang="pt-br" sz="1400" b="0" i="0" dirty="0">
                          <a:solidFill>
                            <a:schemeClr val="bg2"/>
                          </a:solidFill>
                          <a:latin typeface="Amazon Ember" panose="02000000000000000000" pitchFamily="2" charset="0"/>
                          <a:ea typeface="Amazon Ember" panose="02000000000000000000" pitchFamily="2" charset="0"/>
                          <a:cs typeface="Amazon Ember Light" charset="0"/>
                        </a:rPr>
                      </a:br>
                      <a:r>
                        <a:rPr lang="pt-br" sz="1400" b="0" i="0" dirty="0">
                          <a:solidFill>
                            <a:schemeClr val="bg2"/>
                          </a:solidFill>
                          <a:latin typeface="Amazon Ember" panose="02000000000000000000" pitchFamily="2" charset="0"/>
                          <a:ea typeface="Amazon Ember" panose="02000000000000000000" pitchFamily="2" charset="0"/>
                          <a:cs typeface="Amazon Ember Light" charset="0"/>
                        </a:rPr>
                        <a:t>(</a:t>
                      </a:r>
                      <a:r>
                        <a:rPr lang="pt-br" sz="1400" b="0" i="0" u="none" dirty="0">
                          <a:solidFill>
                            <a:schemeClr val="bg2"/>
                          </a:solidFill>
                          <a:latin typeface="Amazon Ember" panose="02000000000000000000" pitchFamily="2" charset="0"/>
                          <a:ea typeface="Amazon Ember" panose="02000000000000000000" pitchFamily="2" charset="0"/>
                          <a:cs typeface="Amazon Ember Light" charset="0"/>
                        </a:rPr>
                        <a:t>Chave de classificação</a:t>
                      </a:r>
                      <a:r>
                        <a:rPr lang="pt-br" sz="1400" b="0" i="0" dirty="0">
                          <a:solidFill>
                            <a:schemeClr val="bg2"/>
                          </a:solidFill>
                          <a:latin typeface="Amazon Ember" panose="02000000000000000000" pitchFamily="2" charset="0"/>
                          <a:ea typeface="Amazon Ember" panose="02000000000000000000" pitchFamily="2" charset="0"/>
                          <a:cs typeface="Amazon Ember Light" charset="0"/>
                        </a:rPr>
                        <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TravelerId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94453">
                <a:tc>
                  <a:txBody>
                    <a:bodyPr/>
                    <a:lstStyle/>
                    <a:p>
                      <a:pPr rtl="0"/>
                      <a:r>
                        <a:rPr lang="pt-br" sz="1600" b="0" i="0" kern="1200">
                          <a:effectLst/>
                          <a:latin typeface="Amazon Ember Light" charset="0"/>
                          <a:ea typeface="Amazon Ember Light" charset="0"/>
                          <a:cs typeface="Amazon Ember Light" charset="0"/>
                        </a:rPr>
                        <a:t>John Doe</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2018/05/01</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a:latin typeface="Amazon Ember Light" charset="0"/>
                          <a:ea typeface="Amazon Ember Light" charset="0"/>
                          <a:cs typeface="Amazon Ember Light" charset="0"/>
                        </a:rPr>
                        <a:t>John Doe</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2018/05/02</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3</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Mary Smith</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2018/05/10</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dirty="0">
                          <a:latin typeface="Amazon Ember Light" charset="0"/>
                          <a:ea typeface="Amazon Ember Light" charset="0"/>
                          <a:cs typeface="Amazon Ember Light" charset="0"/>
                        </a:rPr>
                        <a:t>2</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8" name="TextBox 77"/>
          <p:cNvSpPr txBox="1"/>
          <p:nvPr/>
        </p:nvSpPr>
        <p:spPr>
          <a:xfrm>
            <a:off x="7042837" y="1219613"/>
            <a:ext cx="2140330" cy="338554"/>
          </a:xfrm>
          <a:prstGeom prst="rect">
            <a:avLst/>
          </a:prstGeom>
          <a:noFill/>
        </p:spPr>
        <p:txBody>
          <a:bodyPr wrap="none" rtlCol="0">
            <a:spAutoFit/>
          </a:bodyPr>
          <a:lstStyle/>
          <a:p>
            <a:pPr rtl="0"/>
            <a:r>
              <a:rPr lang="pt-br" sz="1600">
                <a:latin typeface="Amazon Ember" panose="02000000000000000000" pitchFamily="2" charset="0"/>
                <a:ea typeface="Amazon Ember" panose="02000000000000000000" pitchFamily="2" charset="0"/>
                <a:cs typeface="Amazon Ember Light" charset="0"/>
              </a:rPr>
              <a:t>Tabela</a:t>
            </a:r>
            <a:r>
              <a:rPr lang="pt-br" sz="1600">
                <a:solidFill>
                  <a:srgbClr val="000000"/>
                </a:solidFill>
                <a:latin typeface="Amazon Ember" panose="02000000000000000000" pitchFamily="2" charset="0"/>
                <a:ea typeface="Amazon Ember" panose="02000000000000000000" pitchFamily="2" charset="0"/>
                <a:cs typeface="Amazon Ember Light" charset="0"/>
              </a:rPr>
              <a:t> TravelerSurvey</a:t>
            </a:r>
            <a:endParaRPr lang="en-US" sz="2400">
              <a:solidFill>
                <a:srgbClr val="000000"/>
              </a:solidFill>
              <a:latin typeface="Amazon Ember" panose="02000000000000000000" pitchFamily="2" charset="0"/>
              <a:ea typeface="Amazon Ember" panose="02000000000000000000" pitchFamily="2" charset="0"/>
              <a:cs typeface="Amazon Ember Light" charset="0"/>
            </a:endParaRPr>
          </a:p>
        </p:txBody>
      </p:sp>
      <p:sp>
        <p:nvSpPr>
          <p:cNvPr id="79" name="TextBox 78"/>
          <p:cNvSpPr txBox="1"/>
          <p:nvPr/>
        </p:nvSpPr>
        <p:spPr>
          <a:xfrm>
            <a:off x="7042837" y="3867311"/>
            <a:ext cx="5093061" cy="338554"/>
          </a:xfrm>
          <a:prstGeom prst="rect">
            <a:avLst/>
          </a:prstGeom>
          <a:noFill/>
        </p:spPr>
        <p:txBody>
          <a:bodyPr wrap="none" rtlCol="0">
            <a:spAutoFit/>
          </a:bodyPr>
          <a:lstStyle/>
          <a:p>
            <a:pPr rtl="0"/>
            <a:r>
              <a:rPr lang="pt-br" sz="1600">
                <a:latin typeface="Amazon Ember" panose="02000000000000000000" pitchFamily="2" charset="0"/>
                <a:ea typeface="Amazon Ember" panose="02000000000000000000" pitchFamily="2" charset="0"/>
                <a:cs typeface="Amazon Ember Light" charset="0"/>
              </a:rPr>
              <a:t>Índice Secundário Local</a:t>
            </a:r>
            <a:r>
              <a:rPr lang="pt-br" sz="1600">
                <a:solidFill>
                  <a:srgbClr val="000000"/>
                </a:solidFill>
                <a:latin typeface="Amazon Ember" panose="02000000000000000000" pitchFamily="2" charset="0"/>
                <a:ea typeface="Amazon Ember" panose="02000000000000000000" pitchFamily="2" charset="0"/>
                <a:cs typeface="Amazon Ember Light" charset="0"/>
              </a:rPr>
              <a:t> TravelerSurveyByRepandDate</a:t>
            </a:r>
          </a:p>
        </p:txBody>
      </p:sp>
      <p:sp>
        <p:nvSpPr>
          <p:cNvPr id="82" name="Title 1"/>
          <p:cNvSpPr>
            <a:spLocks noGrp="1"/>
          </p:cNvSpPr>
          <p:nvPr>
            <p:ph type="title"/>
          </p:nvPr>
        </p:nvSpPr>
        <p:spPr/>
        <p:txBody>
          <a:bodyPr rtlCol="0"/>
          <a:lstStyle/>
          <a:p>
            <a:pPr rtl="0"/>
            <a:r>
              <a:rPr lang="pt-br">
                <a:solidFill>
                  <a:srgbClr val="FFFFFF"/>
                </a:solidFill>
              </a:rPr>
              <a:t>Exemplo: índice secundário local</a:t>
            </a:r>
            <a:endParaRPr lang="en-US"/>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20</a:t>
            </a:fld>
            <a:endParaRPr lang="en-US"/>
          </a:p>
        </p:txBody>
      </p:sp>
      <p:sp>
        <p:nvSpPr>
          <p:cNvPr id="81" name="Right Brace 80"/>
          <p:cNvSpPr/>
          <p:nvPr/>
        </p:nvSpPr>
        <p:spPr>
          <a:xfrm>
            <a:off x="5379469" y="3010444"/>
            <a:ext cx="288531" cy="220245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a:p>
        </p:txBody>
      </p:sp>
      <p:sp>
        <p:nvSpPr>
          <p:cNvPr id="83" name="TextBox 82"/>
          <p:cNvSpPr txBox="1"/>
          <p:nvPr/>
        </p:nvSpPr>
        <p:spPr>
          <a:xfrm>
            <a:off x="5751388" y="3797163"/>
            <a:ext cx="1318263" cy="584775"/>
          </a:xfrm>
          <a:prstGeom prst="rect">
            <a:avLst/>
          </a:prstGeom>
          <a:noFill/>
        </p:spPr>
        <p:txBody>
          <a:bodyPr wrap="square" rtlCol="0">
            <a:spAutoFit/>
          </a:bodyPr>
          <a:lstStyle/>
          <a:p>
            <a:pPr algn="ctr" rtl="0"/>
            <a:r>
              <a:rPr lang="pt-br" sz="1600" dirty="0">
                <a:latin typeface="Amazon Ember Light" charset="0"/>
                <a:ea typeface="Amazon Ember Light" charset="0"/>
                <a:cs typeface="Amazon Ember Light" charset="0"/>
              </a:rPr>
              <a:t>Herdado da </a:t>
            </a:r>
            <a:r>
              <a:rPr lang="pt-br" sz="1600" dirty="0">
                <a:solidFill>
                  <a:srgbClr val="000000"/>
                </a:solidFill>
                <a:latin typeface="Amazon Ember Light" charset="0"/>
                <a:ea typeface="Amazon Ember Light" charset="0"/>
                <a:cs typeface="Amazon Ember Light" charset="0"/>
              </a:rPr>
              <a:t>tabela base</a:t>
            </a:r>
            <a:endParaRPr lang="en-US" sz="1600" dirty="0">
              <a:solidFill>
                <a:srgbClr val="000000"/>
              </a:solidFill>
              <a:latin typeface="Amazon Ember Light" panose="020B0403020204020204"/>
              <a:ea typeface="Amazon Ember Light" charset="0"/>
              <a:cs typeface="Amazon Ember Light" charset="0"/>
            </a:endParaRPr>
          </a:p>
        </p:txBody>
      </p:sp>
      <p:sp>
        <p:nvSpPr>
          <p:cNvPr id="84" name="Rectangle 83"/>
          <p:cNvSpPr/>
          <p:nvPr/>
        </p:nvSpPr>
        <p:spPr>
          <a:xfrm>
            <a:off x="672194" y="2949901"/>
            <a:ext cx="1501782" cy="21091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3" name="Rectangle 72"/>
          <p:cNvSpPr/>
          <p:nvPr/>
        </p:nvSpPr>
        <p:spPr>
          <a:xfrm>
            <a:off x="2332988" y="2949900"/>
            <a:ext cx="1501782" cy="21091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036153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lowchart: Magnetic Disk 48"/>
          <p:cNvSpPr/>
          <p:nvPr/>
        </p:nvSpPr>
        <p:spPr>
          <a:xfrm>
            <a:off x="574156" y="1626083"/>
            <a:ext cx="3362300" cy="3889547"/>
          </a:xfrm>
          <a:prstGeom prst="flowChartMagneticDisk">
            <a:avLst/>
          </a:prstGeom>
          <a:solidFill>
            <a:schemeClr val="accent2"/>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18" name="TextBox 17"/>
          <p:cNvSpPr txBox="1"/>
          <p:nvPr/>
        </p:nvSpPr>
        <p:spPr>
          <a:xfrm>
            <a:off x="47842" y="5550499"/>
            <a:ext cx="4414927" cy="707886"/>
          </a:xfrm>
          <a:prstGeom prst="rect">
            <a:avLst/>
          </a:prstGeom>
          <a:noFill/>
        </p:spPr>
        <p:txBody>
          <a:bodyPr wrap="none" rtlCol="0">
            <a:spAutoFit/>
          </a:bodyPr>
          <a:lstStyle/>
          <a:p>
            <a:pPr algn="ctr" rtl="0"/>
            <a:r>
              <a:rPr lang="pt-br" sz="2400" dirty="0">
                <a:solidFill>
                  <a:srgbClr val="000000"/>
                </a:solidFill>
                <a:latin typeface="Amazon Ember Light" charset="0"/>
                <a:ea typeface="Amazon Ember Light" charset="0"/>
                <a:cs typeface="Amazon Ember Light" charset="0"/>
              </a:rPr>
              <a:t>Índice secundário global</a:t>
            </a:r>
            <a:endParaRPr lang="en-US" sz="2400" dirty="0">
              <a:solidFill>
                <a:srgbClr val="000000"/>
              </a:solidFill>
              <a:latin typeface="Amazon Ember Light" panose="020B0403020204020204"/>
              <a:ea typeface="Amazon Ember Light" charset="0"/>
              <a:cs typeface="Amazon Ember Light" charset="0"/>
            </a:endParaRPr>
          </a:p>
          <a:p>
            <a:pPr algn="ctr" rtl="0"/>
            <a:r>
              <a:rPr lang="pt-br" sz="1600" dirty="0">
                <a:latin typeface="Amazon Ember Light" charset="0"/>
                <a:ea typeface="Amazon Ember Light" charset="0"/>
                <a:cs typeface="Amazon Ember Light" charset="0"/>
              </a:rPr>
              <a:t>Chave de partição ou chave partição e classificação</a:t>
            </a:r>
          </a:p>
        </p:txBody>
      </p:sp>
      <p:sp>
        <p:nvSpPr>
          <p:cNvPr id="11" name="TextBox 10"/>
          <p:cNvSpPr txBox="1"/>
          <p:nvPr/>
        </p:nvSpPr>
        <p:spPr>
          <a:xfrm>
            <a:off x="1896727" y="2964038"/>
            <a:ext cx="657552" cy="461666"/>
          </a:xfrm>
          <a:prstGeom prst="rect">
            <a:avLst/>
          </a:prstGeom>
          <a:noFill/>
        </p:spPr>
        <p:txBody>
          <a:bodyPr wrap="none" rtlCol="0">
            <a:spAutoFit/>
          </a:bodyPr>
          <a:lstStyle/>
          <a:p>
            <a:pPr rtl="0"/>
            <a:r>
              <a:rPr lang="pt-br" sz="2400">
                <a:solidFill>
                  <a:schemeClr val="accent1"/>
                </a:solidFill>
                <a:latin typeface="Amazon Ember" panose="02000000000000000000" pitchFamily="2" charset="0"/>
                <a:ea typeface="Amazon Ember" panose="02000000000000000000" pitchFamily="2" charset="0"/>
                <a:cs typeface="Amazon Ember Light" charset="0"/>
              </a:rPr>
              <a:t>GSI</a:t>
            </a:r>
          </a:p>
        </p:txBody>
      </p:sp>
      <p:graphicFrame>
        <p:nvGraphicFramePr>
          <p:cNvPr id="132" name="Table 131"/>
          <p:cNvGraphicFramePr>
            <a:graphicFrameLocks noGrp="1"/>
          </p:cNvGraphicFramePr>
          <p:nvPr>
            <p:extLst>
              <p:ext uri="{D42A27DB-BD31-4B8C-83A1-F6EECF244321}">
                <p14:modId xmlns:p14="http://schemas.microsoft.com/office/powerpoint/2010/main" val="3775857680"/>
              </p:ext>
            </p:extLst>
          </p:nvPr>
        </p:nvGraphicFramePr>
        <p:xfrm>
          <a:off x="7040880" y="1609344"/>
          <a:ext cx="4910804" cy="2245359"/>
        </p:xfrm>
        <a:graphic>
          <a:graphicData uri="http://schemas.openxmlformats.org/drawingml/2006/table">
            <a:tbl>
              <a:tblPr firstRow="1" bandRow="1">
                <a:tableStyleId>{69012ECD-51FC-41F1-AA8D-1B2483CD663E}</a:tableStyleId>
              </a:tblPr>
              <a:tblGrid>
                <a:gridCol w="1655705">
                  <a:extLst>
                    <a:ext uri="{9D8B030D-6E8A-4147-A177-3AD203B41FA5}">
                      <a16:colId xmlns:a16="http://schemas.microsoft.com/office/drawing/2014/main" val="20000"/>
                    </a:ext>
                  </a:extLst>
                </a:gridCol>
                <a:gridCol w="1497660">
                  <a:extLst>
                    <a:ext uri="{9D8B030D-6E8A-4147-A177-3AD203B41FA5}">
                      <a16:colId xmlns:a16="http://schemas.microsoft.com/office/drawing/2014/main" val="20001"/>
                    </a:ext>
                  </a:extLst>
                </a:gridCol>
                <a:gridCol w="1757439">
                  <a:extLst>
                    <a:ext uri="{9D8B030D-6E8A-4147-A177-3AD203B41FA5}">
                      <a16:colId xmlns:a16="http://schemas.microsoft.com/office/drawing/2014/main" val="20002"/>
                    </a:ext>
                  </a:extLst>
                </a:gridCol>
              </a:tblGrid>
              <a:tr h="619760">
                <a:tc>
                  <a:txBody>
                    <a:bodyPr/>
                    <a:lstStyle/>
                    <a:p>
                      <a:pPr rtl="0"/>
                      <a:r>
                        <a:rPr lang="pt-br" sz="1400" b="0" i="0">
                          <a:solidFill>
                            <a:schemeClr val="tx1"/>
                          </a:solidFill>
                          <a:latin typeface="Amazon Ember" panose="02000000000000000000" pitchFamily="2" charset="0"/>
                          <a:ea typeface="Amazon Ember" panose="02000000000000000000" pitchFamily="2" charset="0"/>
                          <a:cs typeface="Amazon Ember Light" charset="0"/>
                        </a:rPr>
                        <a:t>TravelerId</a:t>
                      </a:r>
                    </a:p>
                    <a:p>
                      <a:pPr rtl="0"/>
                      <a:r>
                        <a:rPr lang="pt-br" sz="1400" b="0" i="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rtl="0"/>
                      <a:r>
                        <a:rPr lang="pt-br" sz="1400" b="0" i="0">
                          <a:solidFill>
                            <a:schemeClr val="bg2"/>
                          </a:solidFill>
                          <a:latin typeface="Amazon Ember" panose="02000000000000000000" pitchFamily="2" charset="0"/>
                          <a:ea typeface="Amazon Ember" panose="02000000000000000000" pitchFamily="2" charset="0"/>
                          <a:cs typeface="Amazon Ember Light" charset="0"/>
                        </a:rPr>
                        <a:t>City (Cidade)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Date (Data)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94453">
                <a:tc>
                  <a:txBody>
                    <a:bodyPr/>
                    <a:lstStyle/>
                    <a:p>
                      <a:pPr rtl="0"/>
                      <a:r>
                        <a:rPr lang="pt-br" sz="1600" b="0" i="0">
                          <a:latin typeface="Amazon Ember Light" charset="0"/>
                          <a:ea typeface="Amazon Ember Light" charset="0"/>
                          <a:cs typeface="Amazon Ember Light"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kern="1200">
                          <a:effectLst/>
                          <a:latin typeface="Amazon Ember Light" charset="0"/>
                          <a:ea typeface="Amazon Ember Light" charset="0"/>
                          <a:cs typeface="Amazon Ember Light" charset="0"/>
                        </a:rPr>
                        <a:t>Reno</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2018/03/01</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pPr rtl="0"/>
                      <a:r>
                        <a:rPr lang="pt-br" sz="1600" b="0" i="0">
                          <a:latin typeface="Amazon Ember Light" charset="0"/>
                          <a:ea typeface="Amazon Ember Light" charset="0"/>
                          <a:cs typeface="Amazon Ember Light" charset="0"/>
                        </a:rPr>
                        <a:t>2</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Boston</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2018/04/15</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453">
                <a:tc>
                  <a:txBody>
                    <a:bodyPr/>
                    <a:lstStyle/>
                    <a:p>
                      <a:pPr rtl="0"/>
                      <a:r>
                        <a:rPr lang="pt-br" sz="1600" b="0" i="0">
                          <a:latin typeface="Amazon Ember Light" charset="0"/>
                          <a:ea typeface="Amazon Ember Light" charset="0"/>
                          <a:cs typeface="Amazon Ember Light" charset="0"/>
                        </a:rPr>
                        <a:t>3</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a:latin typeface="Amazon Ember Light" charset="0"/>
                          <a:ea typeface="Amazon Ember Light" charset="0"/>
                          <a:cs typeface="Amazon Ember Light" charset="0"/>
                        </a:rPr>
                        <a:t>Reno</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dirty="0">
                          <a:solidFill>
                            <a:srgbClr val="000000"/>
                          </a:solidFill>
                          <a:latin typeface="Amazon Ember Light" charset="0"/>
                          <a:ea typeface="Amazon Ember Light" charset="0"/>
                          <a:cs typeface="Amazon Ember Light" charset="0"/>
                        </a:rPr>
                        <a:t>2018/04/21</a:t>
                      </a:r>
                      <a:endParaRPr lang="en-US" sz="1600" b="0" i="0" u="none" dirty="0">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33" name="Table 132"/>
          <p:cNvGraphicFramePr>
            <a:graphicFrameLocks noGrp="1"/>
          </p:cNvGraphicFramePr>
          <p:nvPr>
            <p:extLst>
              <p:ext uri="{D42A27DB-BD31-4B8C-83A1-F6EECF244321}">
                <p14:modId xmlns:p14="http://schemas.microsoft.com/office/powerpoint/2010/main" val="3247769484"/>
              </p:ext>
            </p:extLst>
          </p:nvPr>
        </p:nvGraphicFramePr>
        <p:xfrm>
          <a:off x="7040880" y="4279392"/>
          <a:ext cx="4849343" cy="2245359"/>
        </p:xfrm>
        <a:graphic>
          <a:graphicData uri="http://schemas.openxmlformats.org/drawingml/2006/table">
            <a:tbl>
              <a:tblPr firstRow="1" bandRow="1">
                <a:tableStyleId>{F2DE63D5-997A-4646-A377-4702673A728D}</a:tableStyleId>
              </a:tblPr>
              <a:tblGrid>
                <a:gridCol w="1750645">
                  <a:extLst>
                    <a:ext uri="{9D8B030D-6E8A-4147-A177-3AD203B41FA5}">
                      <a16:colId xmlns:a16="http://schemas.microsoft.com/office/drawing/2014/main" val="20000"/>
                    </a:ext>
                  </a:extLst>
                </a:gridCol>
                <a:gridCol w="1549349">
                  <a:extLst>
                    <a:ext uri="{9D8B030D-6E8A-4147-A177-3AD203B41FA5}">
                      <a16:colId xmlns:a16="http://schemas.microsoft.com/office/drawing/2014/main" val="20001"/>
                    </a:ext>
                  </a:extLst>
                </a:gridCol>
                <a:gridCol w="1549349">
                  <a:extLst>
                    <a:ext uri="{9D8B030D-6E8A-4147-A177-3AD203B41FA5}">
                      <a16:colId xmlns:a16="http://schemas.microsoft.com/office/drawing/2014/main" val="20002"/>
                    </a:ext>
                  </a:extLst>
                </a:gridCol>
              </a:tblGrid>
              <a:tr h="619760">
                <a:tc>
                  <a:txBody>
                    <a:bodyPr/>
                    <a:lstStyle/>
                    <a:p>
                      <a:pPr rtl="0"/>
                      <a:r>
                        <a:rPr lang="pt-br" sz="1400" b="0" i="0">
                          <a:solidFill>
                            <a:schemeClr val="tx1"/>
                          </a:solidFill>
                          <a:latin typeface="Amazon Ember" panose="02000000000000000000" pitchFamily="2" charset="0"/>
                          <a:ea typeface="Amazon Ember" panose="02000000000000000000" pitchFamily="2" charset="0"/>
                          <a:cs typeface="Amazon Ember Light" charset="0"/>
                        </a:rPr>
                        <a:t>City (Cidade)</a:t>
                      </a:r>
                    </a:p>
                    <a:p>
                      <a:pPr marL="0" marR="0" indent="0" algn="l" defTabSz="457200" rtl="0" eaLnBrk="1" fontAlgn="auto" latinLnBrk="0" hangingPunct="1">
                        <a:lnSpc>
                          <a:spcPct val="100000"/>
                        </a:lnSpc>
                        <a:spcBef>
                          <a:spcPts val="0"/>
                        </a:spcBef>
                        <a:spcAft>
                          <a:spcPts val="0"/>
                        </a:spcAft>
                        <a:buClrTx/>
                        <a:buSzTx/>
                        <a:buFontTx/>
                        <a:buNone/>
                        <a:tabLst/>
                        <a:defRPr/>
                      </a:pPr>
                      <a:r>
                        <a:rPr lang="pt-br" sz="1400" b="0" i="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rtl="0"/>
                      <a:r>
                        <a:rPr lang="pt-br" sz="1400" b="0" i="0">
                          <a:solidFill>
                            <a:schemeClr val="tx1"/>
                          </a:solidFill>
                          <a:latin typeface="Amazon Ember" panose="02000000000000000000" pitchFamily="2" charset="0"/>
                          <a:ea typeface="Amazon Ember" panose="02000000000000000000" pitchFamily="2" charset="0"/>
                          <a:cs typeface="Amazon Ember Light" charset="0"/>
                        </a:rPr>
                        <a:t>Date (Data)</a:t>
                      </a:r>
                    </a:p>
                    <a:p>
                      <a:pPr rtl="0"/>
                      <a:r>
                        <a:rPr lang="pt-br" sz="1400" b="0" i="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a:solidFill>
                            <a:srgbClr val="000000"/>
                          </a:solidFill>
                          <a:latin typeface="Amazon Ember" panose="02000000000000000000" pitchFamily="2" charset="0"/>
                          <a:ea typeface="Amazon Ember" panose="02000000000000000000" pitchFamily="2" charset="0"/>
                          <a:cs typeface="Amazon Ember Light" charset="0"/>
                        </a:rPr>
                        <a:t>Chave de classificação</a:t>
                      </a:r>
                      <a:r>
                        <a:rPr lang="pt-br" sz="1400" b="0" i="0">
                          <a:solidFill>
                            <a:schemeClr val="tx1"/>
                          </a:solidFill>
                          <a:latin typeface="Amazon Ember" panose="02000000000000000000" pitchFamily="2" charset="0"/>
                          <a:ea typeface="Amazon Ember" panose="02000000000000000000" pitchFamily="2" charset="0"/>
                          <a:cs typeface="Amazon Ember Light" charset="0"/>
                        </a:rPr>
                        <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TravelerId</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94453">
                <a:tc>
                  <a:txBody>
                    <a:bodyPr/>
                    <a:lstStyle/>
                    <a:p>
                      <a:pPr rtl="0"/>
                      <a:r>
                        <a:rPr lang="pt-br" sz="1600" b="0" i="0" kern="1200">
                          <a:effectLst/>
                          <a:latin typeface="Amazon Ember Light" charset="0"/>
                          <a:ea typeface="Amazon Ember Light" charset="0"/>
                          <a:cs typeface="Amazon Ember Light" charset="0"/>
                        </a:rPr>
                        <a:t>Reno</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2018/03/01</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a:latin typeface="Amazon Ember Light" charset="0"/>
                          <a:ea typeface="Amazon Ember Light" charset="0"/>
                          <a:cs typeface="Amazon Ember Light" charset="0"/>
                        </a:rPr>
                        <a:t>Reno</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2018/04/21</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a:latin typeface="Amazon Ember Light" charset="0"/>
                          <a:ea typeface="Amazon Ember Light" charset="0"/>
                          <a:cs typeface="Amazon Ember Light" charset="0"/>
                        </a:rPr>
                        <a:t>3</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4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b="0" i="0" kern="1200">
                          <a:effectLst/>
                          <a:latin typeface="Amazon Ember Light" charset="0"/>
                          <a:ea typeface="Amazon Ember Light" charset="0"/>
                          <a:cs typeface="Amazon Ember Light" charset="0"/>
                        </a:rPr>
                        <a:t>Boston</a:t>
                      </a:r>
                      <a:endParaRPr lang="en-US" sz="1600" b="0" i="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u="none">
                          <a:solidFill>
                            <a:srgbClr val="000000"/>
                          </a:solidFill>
                          <a:latin typeface="Amazon Ember Light" charset="0"/>
                          <a:ea typeface="Amazon Ember Light" charset="0"/>
                          <a:cs typeface="Amazon Ember Light" charset="0"/>
                        </a:rPr>
                        <a:t>2018/04/15</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pt-br" sz="1600" b="0" i="0" dirty="0">
                          <a:latin typeface="Amazon Ember Light" charset="0"/>
                          <a:ea typeface="Amazon Ember Light" charset="0"/>
                          <a:cs typeface="Amazon Ember Light" charset="0"/>
                        </a:rPr>
                        <a:t>2</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4" name="TextBox 133"/>
          <p:cNvSpPr txBox="1"/>
          <p:nvPr/>
        </p:nvSpPr>
        <p:spPr>
          <a:xfrm>
            <a:off x="7040880" y="1216152"/>
            <a:ext cx="1869423" cy="338554"/>
          </a:xfrm>
          <a:prstGeom prst="rect">
            <a:avLst/>
          </a:prstGeom>
          <a:noFill/>
        </p:spPr>
        <p:txBody>
          <a:bodyPr wrap="none" rtlCol="0">
            <a:spAutoFit/>
          </a:bodyPr>
          <a:lstStyle/>
          <a:p>
            <a:pPr rtl="0"/>
            <a:r>
              <a:rPr lang="pt-br" sz="1600">
                <a:latin typeface="Amazon Ember" panose="02000000000000000000" pitchFamily="2" charset="0"/>
                <a:ea typeface="Amazon Ember" panose="02000000000000000000" pitchFamily="2" charset="0"/>
                <a:cs typeface="Amazon Ember Light" charset="0"/>
              </a:rPr>
              <a:t>Tabela</a:t>
            </a:r>
            <a:r>
              <a:rPr lang="pt-br" sz="1600">
                <a:solidFill>
                  <a:srgbClr val="000000"/>
                </a:solidFill>
                <a:latin typeface="Amazon Ember" panose="02000000000000000000" pitchFamily="2" charset="0"/>
                <a:ea typeface="Amazon Ember" panose="02000000000000000000" pitchFamily="2" charset="0"/>
                <a:cs typeface="Amazon Ember Light" charset="0"/>
              </a:rPr>
              <a:t> Destinations</a:t>
            </a:r>
            <a:endParaRPr lang="en-US" sz="2400">
              <a:solidFill>
                <a:srgbClr val="000000"/>
              </a:solidFill>
              <a:latin typeface="Amazon Ember" panose="02000000000000000000" pitchFamily="2" charset="0"/>
              <a:ea typeface="Amazon Ember" panose="02000000000000000000" pitchFamily="2" charset="0"/>
              <a:cs typeface="Amazon Ember Light" charset="0"/>
            </a:endParaRPr>
          </a:p>
        </p:txBody>
      </p:sp>
      <p:sp>
        <p:nvSpPr>
          <p:cNvPr id="135" name="TextBox 134"/>
          <p:cNvSpPr txBox="1"/>
          <p:nvPr/>
        </p:nvSpPr>
        <p:spPr>
          <a:xfrm>
            <a:off x="7040880" y="3867912"/>
            <a:ext cx="4089581" cy="338554"/>
          </a:xfrm>
          <a:prstGeom prst="rect">
            <a:avLst/>
          </a:prstGeom>
          <a:noFill/>
        </p:spPr>
        <p:txBody>
          <a:bodyPr wrap="none" rtlCol="0">
            <a:spAutoFit/>
          </a:bodyPr>
          <a:lstStyle/>
          <a:p>
            <a:pPr rtl="0"/>
            <a:r>
              <a:rPr lang="pt-br" sz="1600">
                <a:latin typeface="Amazon Ember" panose="02000000000000000000" pitchFamily="2" charset="0"/>
                <a:ea typeface="Amazon Ember" panose="02000000000000000000" pitchFamily="2" charset="0"/>
                <a:cs typeface="Amazon Ember Light" charset="0"/>
              </a:rPr>
              <a:t>Índice Secundário Global</a:t>
            </a:r>
            <a:r>
              <a:rPr lang="pt-br" sz="1600">
                <a:solidFill>
                  <a:srgbClr val="000000"/>
                </a:solidFill>
                <a:latin typeface="Amazon Ember" panose="02000000000000000000" pitchFamily="2" charset="0"/>
                <a:ea typeface="Amazon Ember" panose="02000000000000000000" pitchFamily="2" charset="0"/>
                <a:cs typeface="Amazon Ember Light" charset="0"/>
              </a:rPr>
              <a:t> DestinationByCity</a:t>
            </a:r>
          </a:p>
        </p:txBody>
      </p:sp>
      <p:sp>
        <p:nvSpPr>
          <p:cNvPr id="44" name="Title 1"/>
          <p:cNvSpPr>
            <a:spLocks noGrp="1"/>
          </p:cNvSpPr>
          <p:nvPr>
            <p:ph type="title"/>
          </p:nvPr>
        </p:nvSpPr>
        <p:spPr/>
        <p:txBody>
          <a:bodyPr rtlCol="0"/>
          <a:lstStyle/>
          <a:p>
            <a:pPr rtl="0"/>
            <a:r>
              <a:rPr lang="pt-br">
                <a:solidFill>
                  <a:srgbClr val="FFFFFF"/>
                </a:solidFill>
              </a:rPr>
              <a:t>Exemplo: Índice secundário global</a:t>
            </a:r>
            <a:endParaRPr lang="en-US"/>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21</a:t>
            </a:fld>
            <a:endParaRPr lang="en-US"/>
          </a:p>
        </p:txBody>
      </p:sp>
      <p:sp>
        <p:nvSpPr>
          <p:cNvPr id="4" name="Footer Placeholder 3"/>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grpSp>
        <p:nvGrpSpPr>
          <p:cNvPr id="56" name="Group 55"/>
          <p:cNvGrpSpPr/>
          <p:nvPr/>
        </p:nvGrpSpPr>
        <p:grpSpPr>
          <a:xfrm>
            <a:off x="3996103" y="3006256"/>
            <a:ext cx="1438444" cy="2254977"/>
            <a:chOff x="273840" y="2704185"/>
            <a:chExt cx="542660" cy="850700"/>
          </a:xfrm>
        </p:grpSpPr>
        <p:grpSp>
          <p:nvGrpSpPr>
            <p:cNvPr id="57" name="Group 56"/>
            <p:cNvGrpSpPr/>
            <p:nvPr/>
          </p:nvGrpSpPr>
          <p:grpSpPr>
            <a:xfrm>
              <a:off x="273840" y="2704185"/>
              <a:ext cx="536400" cy="373862"/>
              <a:chOff x="1313894" y="1897725"/>
              <a:chExt cx="1415095" cy="1405661"/>
            </a:xfrm>
          </p:grpSpPr>
          <p:pic>
            <p:nvPicPr>
              <p:cNvPr id="61"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1749133" y="2631484"/>
                <a:ext cx="756242" cy="640844"/>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RCU</a:t>
                </a:r>
              </a:p>
            </p:txBody>
          </p:sp>
        </p:grpSp>
        <p:grpSp>
          <p:nvGrpSpPr>
            <p:cNvPr id="58" name="Group 57"/>
            <p:cNvGrpSpPr/>
            <p:nvPr/>
          </p:nvGrpSpPr>
          <p:grpSpPr>
            <a:xfrm>
              <a:off x="295271" y="3174645"/>
              <a:ext cx="521229" cy="380240"/>
              <a:chOff x="6118193" y="1897725"/>
              <a:chExt cx="1415095" cy="1405661"/>
            </a:xfrm>
          </p:grpSpPr>
          <p:pic>
            <p:nvPicPr>
              <p:cNvPr id="59"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193"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6464096" y="2667451"/>
                <a:ext cx="865895" cy="630097"/>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WCU</a:t>
                </a:r>
              </a:p>
            </p:txBody>
          </p:sp>
        </p:grpSp>
      </p:grpSp>
      <p:grpSp>
        <p:nvGrpSpPr>
          <p:cNvPr id="6" name="Group 5"/>
          <p:cNvGrpSpPr/>
          <p:nvPr/>
        </p:nvGrpSpPr>
        <p:grpSpPr>
          <a:xfrm>
            <a:off x="1521093" y="3369422"/>
            <a:ext cx="1408821" cy="1493172"/>
            <a:chOff x="50505" y="3454940"/>
            <a:chExt cx="1408821" cy="1493172"/>
          </a:xfrm>
        </p:grpSpPr>
        <p:sp>
          <p:nvSpPr>
            <p:cNvPr id="69" name="Rounded Rectangle 68"/>
            <p:cNvSpPr/>
            <p:nvPr/>
          </p:nvSpPr>
          <p:spPr>
            <a:xfrm>
              <a:off x="50505" y="3454940"/>
              <a:ext cx="1408821" cy="1493172"/>
            </a:xfrm>
            <a:prstGeom prst="roundRect">
              <a:avLst>
                <a:gd name="adj" fmla="val 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70" name="Rectangle 69"/>
            <p:cNvSpPr/>
            <p:nvPr/>
          </p:nvSpPr>
          <p:spPr>
            <a:xfrm>
              <a:off x="125921" y="3617903"/>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73" name="Rounded Rectangle 72"/>
            <p:cNvSpPr/>
            <p:nvPr/>
          </p:nvSpPr>
          <p:spPr>
            <a:xfrm>
              <a:off x="136396" y="3650865"/>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1" name="Rounded Rectangle 80"/>
            <p:cNvSpPr/>
            <p:nvPr/>
          </p:nvSpPr>
          <p:spPr>
            <a:xfrm>
              <a:off x="505821" y="3650865"/>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3" name="Rectangle 82"/>
            <p:cNvSpPr/>
            <p:nvPr/>
          </p:nvSpPr>
          <p:spPr>
            <a:xfrm>
              <a:off x="127318" y="4057652"/>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4" name="Rounded Rectangle 83"/>
            <p:cNvSpPr/>
            <p:nvPr/>
          </p:nvSpPr>
          <p:spPr>
            <a:xfrm>
              <a:off x="137793" y="4089551"/>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6" name="Rounded Rectangle 85"/>
            <p:cNvSpPr/>
            <p:nvPr/>
          </p:nvSpPr>
          <p:spPr>
            <a:xfrm>
              <a:off x="507218"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7" name="Rectangle 86"/>
            <p:cNvSpPr/>
            <p:nvPr/>
          </p:nvSpPr>
          <p:spPr>
            <a:xfrm>
              <a:off x="130111" y="4526544"/>
              <a:ext cx="1275875" cy="27905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8" name="Rounded Rectangle 87"/>
            <p:cNvSpPr/>
            <p:nvPr/>
          </p:nvSpPr>
          <p:spPr>
            <a:xfrm>
              <a:off x="140586" y="4535270"/>
              <a:ext cx="152938" cy="202313"/>
            </a:xfrm>
            <a:prstGeom prst="roundRect">
              <a:avLst/>
            </a:prstGeom>
            <a:solidFill>
              <a:schemeClr val="accent3"/>
            </a:solidFill>
          </p:spPr>
          <p:style>
            <a:lnRef idx="1">
              <a:schemeClr val="accent2"/>
            </a:lnRef>
            <a:fillRef idx="3">
              <a:schemeClr val="accent2"/>
            </a:fillRef>
            <a:effectRef idx="2">
              <a:schemeClr val="accent2"/>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90" name="Rounded Rectangle 89"/>
            <p:cNvSpPr/>
            <p:nvPr/>
          </p:nvSpPr>
          <p:spPr>
            <a:xfrm>
              <a:off x="510011" y="4535270"/>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91" name="Rounded Rectangle 90"/>
            <p:cNvSpPr/>
            <p:nvPr/>
          </p:nvSpPr>
          <p:spPr>
            <a:xfrm>
              <a:off x="695770" y="4089551"/>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92" name="Rounded Rectangle 91"/>
            <p:cNvSpPr/>
            <p:nvPr/>
          </p:nvSpPr>
          <p:spPr>
            <a:xfrm>
              <a:off x="698564" y="4535270"/>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95" name="Rounded Rectangle 94"/>
            <p:cNvSpPr/>
            <p:nvPr/>
          </p:nvSpPr>
          <p:spPr>
            <a:xfrm>
              <a:off x="693592" y="3650865"/>
              <a:ext cx="152938" cy="20231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2028088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594243" y="3953393"/>
            <a:ext cx="10611558" cy="1730965"/>
          </a:xfrm>
          <a:prstGeom prst="roundRect">
            <a:avLst>
              <a:gd name="adj" fmla="val 0"/>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rtl="0"/>
            <a:endParaRPr lang="en-US" sz="2400">
              <a:solidFill>
                <a:schemeClr val="tx1"/>
              </a:solidFill>
              <a:latin typeface="Amazon Ember Light" charset="0"/>
              <a:ea typeface="Amazon Ember Light" charset="0"/>
              <a:cs typeface="Amazon Ember Light" charset="0"/>
            </a:endParaRPr>
          </a:p>
        </p:txBody>
      </p:sp>
      <p:sp>
        <p:nvSpPr>
          <p:cNvPr id="12" name="Down Arrow 11"/>
          <p:cNvSpPr/>
          <p:nvPr/>
        </p:nvSpPr>
        <p:spPr>
          <a:xfrm>
            <a:off x="5576410" y="2768569"/>
            <a:ext cx="436504" cy="1139668"/>
          </a:xfrm>
          <a:prstGeom prst="downArrow">
            <a:avLst/>
          </a:prstGeom>
          <a:solidFill>
            <a:schemeClr val="accent1">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14" name="TextBox 13"/>
          <p:cNvSpPr txBox="1"/>
          <p:nvPr/>
        </p:nvSpPr>
        <p:spPr>
          <a:xfrm>
            <a:off x="5937654" y="3167040"/>
            <a:ext cx="4532010"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Atualização assíncrona para streaming</a:t>
            </a:r>
          </a:p>
        </p:txBody>
      </p:sp>
      <p:sp>
        <p:nvSpPr>
          <p:cNvPr id="24" name="Rounded Rectangle 23"/>
          <p:cNvSpPr/>
          <p:nvPr/>
        </p:nvSpPr>
        <p:spPr>
          <a:xfrm>
            <a:off x="3800296" y="4179167"/>
            <a:ext cx="4174123" cy="1005226"/>
          </a:xfrm>
          <a:prstGeom prst="roundRect">
            <a:avLst>
              <a:gd name="adj" fmla="val 0"/>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en-US" sz="1867">
              <a:latin typeface="Amazon Ember Light" charset="0"/>
              <a:ea typeface="Amazon Ember Light" charset="0"/>
              <a:cs typeface="Amazon Ember Light" charset="0"/>
            </a:endParaRPr>
          </a:p>
        </p:txBody>
      </p:sp>
      <p:sp>
        <p:nvSpPr>
          <p:cNvPr id="15" name="Rounded Rectangle 14"/>
          <p:cNvSpPr/>
          <p:nvPr/>
        </p:nvSpPr>
        <p:spPr>
          <a:xfrm>
            <a:off x="3834158" y="4331500"/>
            <a:ext cx="3974456" cy="640395"/>
          </a:xfrm>
          <a:prstGeom prst="roundRect">
            <a:avLst>
              <a:gd name="adj" fmla="val 0"/>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rtl="0"/>
            <a:r>
              <a:rPr lang="pt-br" sz="1600">
                <a:solidFill>
                  <a:schemeClr val="tx1"/>
                </a:solidFill>
                <a:latin typeface="Amazon Ember Light" charset="0"/>
                <a:ea typeface="Amazon Ember Light" charset="0"/>
                <a:cs typeface="Amazon Ember Light" charset="0"/>
              </a:rPr>
              <a:t>Name = Jane, FavoriteExercise = Walking</a:t>
            </a:r>
          </a:p>
          <a:p>
            <a:pPr rtl="0"/>
            <a:r>
              <a:rPr lang="pt-br" sz="1600">
                <a:solidFill>
                  <a:schemeClr val="tx1"/>
                </a:solidFill>
                <a:latin typeface="Amazon Ember Light" charset="0"/>
                <a:ea typeface="Amazon Ember Light" charset="0"/>
                <a:cs typeface="Amazon Ember Light" charset="0"/>
              </a:rPr>
              <a:t>Name = Jane, FavoriteExercise = Spinning</a:t>
            </a:r>
          </a:p>
        </p:txBody>
      </p:sp>
      <p:sp>
        <p:nvSpPr>
          <p:cNvPr id="2" name="Title 1"/>
          <p:cNvSpPr>
            <a:spLocks noGrp="1"/>
          </p:cNvSpPr>
          <p:nvPr>
            <p:ph type="title"/>
          </p:nvPr>
        </p:nvSpPr>
        <p:spPr/>
        <p:txBody>
          <a:bodyPr rtlCol="0"/>
          <a:lstStyle/>
          <a:p>
            <a:pPr rtl="0"/>
            <a:r>
              <a:rPr lang="pt-br"/>
              <a:t>Streams</a:t>
            </a:r>
            <a:r>
              <a:rPr lang="pt-br">
                <a:solidFill>
                  <a:srgbClr val="FFFFFF"/>
                </a:solidFill>
              </a:rPr>
              <a:t> do Amazon DynamoDB</a:t>
            </a:r>
            <a:endParaRPr lang="en-US">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4372541"/>
              </p:ext>
            </p:extLst>
          </p:nvPr>
        </p:nvGraphicFramePr>
        <p:xfrm>
          <a:off x="545475" y="1907783"/>
          <a:ext cx="4259679" cy="1071506"/>
        </p:xfrm>
        <a:graphic>
          <a:graphicData uri="http://schemas.openxmlformats.org/drawingml/2006/table">
            <a:tbl>
              <a:tblPr firstRow="1" bandRow="1">
                <a:tableStyleId>{7DF18680-E054-41AD-8BC1-D1AEF772440D}</a:tableStyleId>
              </a:tblPr>
              <a:tblGrid>
                <a:gridCol w="1373595">
                  <a:extLst>
                    <a:ext uri="{9D8B030D-6E8A-4147-A177-3AD203B41FA5}">
                      <a16:colId xmlns:a16="http://schemas.microsoft.com/office/drawing/2014/main" val="20000"/>
                    </a:ext>
                  </a:extLst>
                </a:gridCol>
                <a:gridCol w="2886084">
                  <a:extLst>
                    <a:ext uri="{9D8B030D-6E8A-4147-A177-3AD203B41FA5}">
                      <a16:colId xmlns:a16="http://schemas.microsoft.com/office/drawing/2014/main" val="20001"/>
                    </a:ext>
                  </a:extLst>
                </a:gridCol>
              </a:tblGrid>
              <a:tr h="535753">
                <a:tc>
                  <a:txBody>
                    <a:bodyPr/>
                    <a:lstStyle/>
                    <a:p>
                      <a:pPr rtl="0"/>
                      <a:r>
                        <a:rPr lang="pt-br" sz="2400" b="0">
                          <a:solidFill>
                            <a:schemeClr val="tx1"/>
                          </a:solidFill>
                          <a:latin typeface="Amazon Ember" panose="02000000000000000000" pitchFamily="2" charset="0"/>
                          <a:ea typeface="Amazon Ember" panose="02000000000000000000" pitchFamily="2" charset="0"/>
                        </a:rPr>
                        <a:t>UserId</a:t>
                      </a:r>
                      <a:endParaRPr lang="en-US" sz="24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rtl="0"/>
                      <a:r>
                        <a:rPr lang="pt-br" sz="2400" b="0">
                          <a:solidFill>
                            <a:schemeClr val="bg2"/>
                          </a:solidFill>
                          <a:latin typeface="Amazon Ember" panose="02000000000000000000" pitchFamily="2" charset="0"/>
                          <a:ea typeface="Amazon Ember" panose="02000000000000000000" pitchFamily="2" charset="0"/>
                        </a:rPr>
                        <a:t>FavoriteExercise</a:t>
                      </a:r>
                      <a:endParaRPr lang="en-US" sz="24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535753">
                <a:tc>
                  <a:txBody>
                    <a:bodyPr/>
                    <a:lstStyle/>
                    <a:p>
                      <a:pPr rtl="0"/>
                      <a:r>
                        <a:rPr lang="pt-br" sz="2400" b="0">
                          <a:latin typeface="Amazon Ember Light" panose="020B0403020204020204" pitchFamily="34" charset="0"/>
                          <a:ea typeface="Amazon Ember Light" panose="020B0403020204020204" pitchFamily="34" charset="0"/>
                          <a:cs typeface="Amazon Ember Light" panose="020B0403020204020204" pitchFamily="34" charset="0"/>
                        </a:rPr>
                        <a:t>Jane</a:t>
                      </a:r>
                      <a:endParaRPr lang="en-US" sz="2400" b="0" i="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2400" b="0">
                          <a:latin typeface="Amazon Ember Light" panose="020B0403020204020204" pitchFamily="34" charset="0"/>
                          <a:ea typeface="Amazon Ember Light" panose="020B0403020204020204" pitchFamily="34" charset="0"/>
                          <a:cs typeface="Amazon Ember Light" panose="020B0403020204020204" pitchFamily="34" charset="0"/>
                        </a:rPr>
                        <a:t>Walking</a:t>
                      </a:r>
                      <a:endParaRPr lang="en-US" sz="2400" b="0" i="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1701861"/>
              </p:ext>
            </p:extLst>
          </p:nvPr>
        </p:nvGraphicFramePr>
        <p:xfrm>
          <a:off x="6844684" y="1885203"/>
          <a:ext cx="4417713" cy="1071506"/>
        </p:xfrm>
        <a:graphic>
          <a:graphicData uri="http://schemas.openxmlformats.org/drawingml/2006/table">
            <a:tbl>
              <a:tblPr firstRow="1" bandRow="1">
                <a:tableStyleId>{7DF18680-E054-41AD-8BC1-D1AEF772440D}</a:tableStyleId>
              </a:tblPr>
              <a:tblGrid>
                <a:gridCol w="1424556">
                  <a:extLst>
                    <a:ext uri="{9D8B030D-6E8A-4147-A177-3AD203B41FA5}">
                      <a16:colId xmlns:a16="http://schemas.microsoft.com/office/drawing/2014/main" val="20000"/>
                    </a:ext>
                  </a:extLst>
                </a:gridCol>
                <a:gridCol w="2993157">
                  <a:extLst>
                    <a:ext uri="{9D8B030D-6E8A-4147-A177-3AD203B41FA5}">
                      <a16:colId xmlns:a16="http://schemas.microsoft.com/office/drawing/2014/main" val="20001"/>
                    </a:ext>
                  </a:extLst>
                </a:gridCol>
              </a:tblGrid>
              <a:tr h="535753">
                <a:tc>
                  <a:txBody>
                    <a:bodyPr/>
                    <a:lstStyle/>
                    <a:p>
                      <a:pPr rtl="0"/>
                      <a:r>
                        <a:rPr lang="pt-br" sz="2400" b="0">
                          <a:solidFill>
                            <a:schemeClr val="tx1"/>
                          </a:solidFill>
                          <a:latin typeface="Amazon Ember" panose="02000000000000000000" pitchFamily="2" charset="0"/>
                          <a:ea typeface="Amazon Ember" panose="02000000000000000000" pitchFamily="2" charset="0"/>
                        </a:rPr>
                        <a:t>UserId</a:t>
                      </a:r>
                      <a:endParaRPr lang="en-US" sz="24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rtl="0"/>
                      <a:r>
                        <a:rPr lang="pt-br" sz="2400" b="0">
                          <a:solidFill>
                            <a:schemeClr val="bg2"/>
                          </a:solidFill>
                          <a:latin typeface="Amazon Ember" panose="02000000000000000000" pitchFamily="2" charset="0"/>
                          <a:ea typeface="Amazon Ember" panose="02000000000000000000" pitchFamily="2" charset="0"/>
                        </a:rPr>
                        <a:t>FavoriteExercise</a:t>
                      </a:r>
                      <a:endParaRPr lang="en-US" sz="24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535753">
                <a:tc>
                  <a:txBody>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Jane</a:t>
                      </a:r>
                      <a:endParaRPr lang="en-US" sz="2400" b="0" i="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2400">
                          <a:latin typeface="Amazon Ember Light" panose="020B0403020204020204" pitchFamily="34" charset="0"/>
                          <a:ea typeface="Amazon Ember Light" panose="020B0403020204020204" pitchFamily="34" charset="0"/>
                          <a:cs typeface="Amazon Ember Light" panose="020B0403020204020204" pitchFamily="34" charset="0"/>
                        </a:rPr>
                        <a:t>Spinning</a:t>
                      </a:r>
                      <a:endParaRPr lang="en-US" sz="2400" b="0" i="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cxnSp>
        <p:nvCxnSpPr>
          <p:cNvPr id="8" name="Straight Arrow Connector 7"/>
          <p:cNvCxnSpPr/>
          <p:nvPr/>
        </p:nvCxnSpPr>
        <p:spPr>
          <a:xfrm>
            <a:off x="4955672" y="2527734"/>
            <a:ext cx="176106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807327" y="2031021"/>
            <a:ext cx="2028119" cy="461665"/>
          </a:xfrm>
          <a:prstGeom prst="rect">
            <a:avLst/>
          </a:prstGeom>
          <a:noFill/>
        </p:spPr>
        <p:txBody>
          <a:bodyPr wrap="none" rtlCol="0">
            <a:spAutoFit/>
          </a:bodyPr>
          <a:lstStyle/>
          <a:p>
            <a:pPr rtl="0"/>
            <a:r>
              <a:rPr lang="pt-br" sz="2400">
                <a:latin typeface="Lucida Console" panose="020B0609040504020204" pitchFamily="49" charset="0"/>
                <a:ea typeface="Courier" charset="0"/>
                <a:cs typeface="Courier" charset="0"/>
              </a:rPr>
              <a:t>UpdateItem</a:t>
            </a:r>
          </a:p>
        </p:txBody>
      </p:sp>
      <p:sp>
        <p:nvSpPr>
          <p:cNvPr id="16" name="TextBox 15"/>
          <p:cNvSpPr txBox="1"/>
          <p:nvPr/>
        </p:nvSpPr>
        <p:spPr>
          <a:xfrm>
            <a:off x="4319880" y="5237072"/>
            <a:ext cx="3552240" cy="461665"/>
          </a:xfrm>
          <a:prstGeom prst="rect">
            <a:avLst/>
          </a:prstGeom>
          <a:noFill/>
        </p:spPr>
        <p:txBody>
          <a:bodyPr wrap="square" rtlCol="0">
            <a:spAutoFit/>
          </a:bodyPr>
          <a:lstStyle/>
          <a:p>
            <a:pPr algn="ctr" rtl="0"/>
            <a:r>
              <a:rPr lang="pt-br" sz="2400" dirty="0">
                <a:solidFill>
                  <a:srgbClr val="000000"/>
                </a:solidFill>
                <a:latin typeface="Amazon Ember Light" charset="0"/>
                <a:ea typeface="Amazon Ember Light" charset="0"/>
                <a:cs typeface="Amazon Ember Light" charset="0"/>
              </a:rPr>
              <a:t>Stream do DynamoDB</a:t>
            </a:r>
            <a:endParaRPr lang="en-US" sz="2400" dirty="0">
              <a:solidFill>
                <a:srgbClr val="000000"/>
              </a:solidFill>
              <a:latin typeface="Amazon Ember Light" panose="020B0403020204020204"/>
              <a:ea typeface="Amazon Ember Light" charset="0"/>
              <a:cs typeface="Amazon Ember Light" charset="0"/>
            </a:endParaRPr>
          </a:p>
        </p:txBody>
      </p:sp>
      <p:sp>
        <p:nvSpPr>
          <p:cNvPr id="19" name="Rounded Rectangle 18"/>
          <p:cNvSpPr/>
          <p:nvPr/>
        </p:nvSpPr>
        <p:spPr>
          <a:xfrm>
            <a:off x="895288" y="4179167"/>
            <a:ext cx="1219200" cy="1020276"/>
          </a:xfrm>
          <a:prstGeom prst="roundRect">
            <a:avLst>
              <a:gd name="adj" fmla="val 0"/>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pt-br" sz="1867">
                <a:solidFill>
                  <a:schemeClr val="tx1"/>
                </a:solidFill>
                <a:latin typeface="Amazon Ember Light" charset="0"/>
                <a:ea typeface="Amazon Ember Light" charset="0"/>
                <a:cs typeface="Amazon Ember Light" charset="0"/>
              </a:rPr>
              <a:t>Shard1</a:t>
            </a:r>
          </a:p>
        </p:txBody>
      </p:sp>
      <p:sp>
        <p:nvSpPr>
          <p:cNvPr id="20" name="Rounded Rectangle 19"/>
          <p:cNvSpPr/>
          <p:nvPr/>
        </p:nvSpPr>
        <p:spPr>
          <a:xfrm>
            <a:off x="2347792" y="4179167"/>
            <a:ext cx="1219200" cy="1020276"/>
          </a:xfrm>
          <a:prstGeom prst="roundRect">
            <a:avLst>
              <a:gd name="adj" fmla="val 0"/>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pt-br" sz="1867">
                <a:solidFill>
                  <a:schemeClr val="tx1"/>
                </a:solidFill>
                <a:latin typeface="Amazon Ember Light" charset="0"/>
                <a:ea typeface="Amazon Ember Light" charset="0"/>
                <a:cs typeface="Amazon Ember Light" charset="0"/>
              </a:rPr>
              <a:t>Shard2</a:t>
            </a:r>
          </a:p>
        </p:txBody>
      </p:sp>
      <p:sp>
        <p:nvSpPr>
          <p:cNvPr id="25" name="Rounded Rectangle 24"/>
          <p:cNvSpPr/>
          <p:nvPr/>
        </p:nvSpPr>
        <p:spPr>
          <a:xfrm>
            <a:off x="8120182" y="4179167"/>
            <a:ext cx="1219200" cy="1020276"/>
          </a:xfrm>
          <a:prstGeom prst="roundRect">
            <a:avLst>
              <a:gd name="adj" fmla="val 0"/>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pt-br" sz="1867">
                <a:solidFill>
                  <a:schemeClr val="tx1"/>
                </a:solidFill>
                <a:latin typeface="Amazon Ember Light" charset="0"/>
                <a:ea typeface="Amazon Ember Light" charset="0"/>
                <a:cs typeface="Amazon Ember Light" charset="0"/>
              </a:rPr>
              <a:t>Shard4</a:t>
            </a:r>
          </a:p>
        </p:txBody>
      </p:sp>
      <p:sp>
        <p:nvSpPr>
          <p:cNvPr id="28" name="Rounded Rectangle 27"/>
          <p:cNvSpPr/>
          <p:nvPr/>
        </p:nvSpPr>
        <p:spPr>
          <a:xfrm>
            <a:off x="9587737" y="4179167"/>
            <a:ext cx="1219200" cy="1020276"/>
          </a:xfrm>
          <a:prstGeom prst="roundRect">
            <a:avLst>
              <a:gd name="adj" fmla="val 0"/>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r>
              <a:rPr lang="pt-br" sz="1867">
                <a:solidFill>
                  <a:schemeClr val="tx1"/>
                </a:solidFill>
                <a:latin typeface="Amazon Ember Light" charset="0"/>
                <a:ea typeface="Amazon Ember Light" charset="0"/>
                <a:cs typeface="Amazon Ember Light" charset="0"/>
              </a:rPr>
              <a:t>Shard5</a:t>
            </a:r>
          </a:p>
        </p:txBody>
      </p:sp>
      <p:sp>
        <p:nvSpPr>
          <p:cNvPr id="3" name="Oval 2"/>
          <p:cNvSpPr/>
          <p:nvPr/>
        </p:nvSpPr>
        <p:spPr>
          <a:xfrm>
            <a:off x="8219131" y="2406643"/>
            <a:ext cx="1608462" cy="579094"/>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Footer Placeholder 6"/>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431305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3043582" y="3253170"/>
            <a:ext cx="6245613" cy="2688755"/>
            <a:chOff x="1350677" y="2204503"/>
            <a:chExt cx="8960354" cy="3603763"/>
          </a:xfrm>
        </p:grpSpPr>
        <p:pic>
          <p:nvPicPr>
            <p:cNvPr id="113" name="Picture 112"/>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350677" y="2204503"/>
              <a:ext cx="8960354" cy="3603763"/>
            </a:xfrm>
            <a:prstGeom prst="rect">
              <a:avLst/>
            </a:prstGeom>
            <a:effectLst/>
          </p:spPr>
        </p:pic>
        <p:sp>
          <p:nvSpPr>
            <p:cNvPr id="114" name="5-Point Star 113"/>
            <p:cNvSpPr/>
            <p:nvPr/>
          </p:nvSpPr>
          <p:spPr>
            <a:xfrm>
              <a:off x="3096180" y="4544249"/>
              <a:ext cx="133006" cy="133003"/>
            </a:xfrm>
            <a:prstGeom prst="star5">
              <a:avLst/>
            </a:prstGeom>
            <a:solidFill>
              <a:srgbClr val="FFFFCC"/>
            </a:solidFill>
            <a:ln w="9525" cap="flat" cmpd="sng">
              <a:solidFill>
                <a:srgbClr val="E7E6E6"/>
              </a:solidFill>
              <a:prstDash val="solid"/>
              <a:round/>
              <a:headEnd type="none" w="med" len="med"/>
              <a:tailEnd type="none" w="med" len="med"/>
            </a:ln>
            <a:effectLst/>
          </p:spPr>
          <p:txBody>
            <a:bodyPr rtlCol="0"/>
            <a:lstStyle/>
            <a:p>
              <a:pPr marL="0" marR="0" lvl="0" indent="0" algn="l" defTabSz="1625479"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a:ea typeface="+mn-ea"/>
                <a:cs typeface="+mn-cs"/>
              </a:endParaRPr>
            </a:p>
          </p:txBody>
        </p:sp>
      </p:grpSp>
      <p:sp>
        <p:nvSpPr>
          <p:cNvPr id="107" name="Rectangle: Rounded Corners 46">
            <a:extLst>
              <a:ext uri="{FF2B5EF4-FFF2-40B4-BE49-F238E27FC236}">
                <a16:creationId xmlns:a16="http://schemas.microsoft.com/office/drawing/2014/main" id="{A71C344E-D8E9-44D0-9C36-92EC8D4D7A98}"/>
              </a:ext>
            </a:extLst>
          </p:cNvPr>
          <p:cNvSpPr/>
          <p:nvPr/>
        </p:nvSpPr>
        <p:spPr>
          <a:xfrm>
            <a:off x="4131306" y="1322659"/>
            <a:ext cx="3839122" cy="757701"/>
          </a:xfrm>
          <a:prstGeom prst="roundRect">
            <a:avLst>
              <a:gd name="adj" fmla="val 0"/>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Usuários</a:t>
            </a:r>
            <a:r>
              <a:rPr lang="pt-br" sz="1600" b="0" i="0" strike="noStrike" kern="1200" cap="none" spc="0" normalizeH="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globalmente </a:t>
            </a:r>
            <a:br>
              <a:rPr lang="pt-br" sz="1600" b="0" i="0" strike="noStrike" kern="1200" cap="none" spc="0" normalizeH="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pt-br" sz="1600" b="0" i="0" strike="noStrike" kern="1200" cap="none" spc="0" normalizeH="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dispersos</a:t>
            </a:r>
            <a:endParaRPr kumimoji="0" lang="en-US" sz="1600" b="0" i="0" strike="noStrike" kern="1200" cap="none" spc="0" normalizeH="0" baseline="0" noProof="0" dirty="0">
              <a:ln>
                <a:noFill/>
              </a:ln>
              <a:solidFill>
                <a:srgbClr val="000000"/>
              </a:solidFill>
              <a:effectLst/>
              <a:uLnTx/>
              <a:uFillTx/>
              <a:latin typeface="Amazon Ember" panose="02000000000000000000"/>
              <a:ea typeface="Amazon Ember" panose="020B0603020204020204" pitchFamily="34" charset="0"/>
              <a:cs typeface="Amazon Ember" panose="020B0603020204020204" pitchFamily="34" charset="0"/>
            </a:endParaRPr>
          </a:p>
        </p:txBody>
      </p:sp>
      <p:cxnSp>
        <p:nvCxnSpPr>
          <p:cNvPr id="108" name="Straight Arrow Connector 107">
            <a:extLst>
              <a:ext uri="{FF2B5EF4-FFF2-40B4-BE49-F238E27FC236}">
                <a16:creationId xmlns:a16="http://schemas.microsoft.com/office/drawing/2014/main" id="{AFE789BF-CAD6-4207-BBB9-9C6393E085FA}"/>
              </a:ext>
            </a:extLst>
          </p:cNvPr>
          <p:cNvCxnSpPr>
            <a:cxnSpLocks/>
          </p:cNvCxnSpPr>
          <p:nvPr/>
        </p:nvCxnSpPr>
        <p:spPr>
          <a:xfrm>
            <a:off x="6706815" y="2893640"/>
            <a:ext cx="1263609" cy="1101880"/>
          </a:xfrm>
          <a:prstGeom prst="straightConnector1">
            <a:avLst/>
          </a:prstGeom>
          <a:ln w="12700">
            <a:headEnd type="arrow" w="med" len="sm"/>
            <a:tailEnd type="arrow" w="med" len="sm"/>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75090D86-7D23-4366-87C4-806F5F684C08}"/>
              </a:ext>
            </a:extLst>
          </p:cNvPr>
          <p:cNvSpPr txBox="1"/>
          <p:nvPr/>
        </p:nvSpPr>
        <p:spPr>
          <a:xfrm>
            <a:off x="3100052" y="4071477"/>
            <a:ext cx="2207314" cy="267839"/>
          </a:xfrm>
          <a:prstGeom prst="roundRect">
            <a:avLst>
              <a:gd name="adj" fmla="val 0"/>
            </a:avLst>
          </a:prstGeom>
          <a:solidFill>
            <a:schemeClr val="bg1"/>
          </a:solid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200">
                <a:gradFill>
                  <a:gsLst>
                    <a:gs pos="16942">
                      <a:schemeClr val="accent1"/>
                    </a:gs>
                    <a:gs pos="32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Réplica (América do Norte)</a:t>
            </a:r>
          </a:p>
        </p:txBody>
      </p:sp>
      <p:cxnSp>
        <p:nvCxnSpPr>
          <p:cNvPr id="111" name="Straight Arrow Connector 110">
            <a:extLst>
              <a:ext uri="{FF2B5EF4-FFF2-40B4-BE49-F238E27FC236}">
                <a16:creationId xmlns:a16="http://schemas.microsoft.com/office/drawing/2014/main" id="{4AC3E8AD-4107-410B-B99D-17C6610ED901}"/>
              </a:ext>
            </a:extLst>
          </p:cNvPr>
          <p:cNvCxnSpPr>
            <a:cxnSpLocks/>
          </p:cNvCxnSpPr>
          <p:nvPr/>
        </p:nvCxnSpPr>
        <p:spPr>
          <a:xfrm flipH="1">
            <a:off x="4306599" y="2906080"/>
            <a:ext cx="1280929" cy="992310"/>
          </a:xfrm>
          <a:prstGeom prst="straightConnector1">
            <a:avLst/>
          </a:prstGeom>
          <a:ln w="12700">
            <a:headEnd type="arrow" w="med" len="sm"/>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AFE789BF-CAD6-4207-BBB9-9C6393E085FA}"/>
              </a:ext>
            </a:extLst>
          </p:cNvPr>
          <p:cNvCxnSpPr>
            <a:cxnSpLocks/>
          </p:cNvCxnSpPr>
          <p:nvPr/>
        </p:nvCxnSpPr>
        <p:spPr>
          <a:xfrm>
            <a:off x="6166389" y="2906080"/>
            <a:ext cx="9903" cy="852802"/>
          </a:xfrm>
          <a:prstGeom prst="straightConnector1">
            <a:avLst/>
          </a:prstGeom>
          <a:ln w="12700">
            <a:headEnd type="arrow" w="med" len="sm"/>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4709500" y="4303499"/>
            <a:ext cx="1215639" cy="286125"/>
          </a:xfrm>
          <a:prstGeom prst="straightConnector1">
            <a:avLst/>
          </a:prstGeom>
          <a:ln>
            <a:headEnd type="arrow" w="med" len="sm"/>
            <a:tailEnd type="arrow" w="med" len="sm"/>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6706815" y="4339316"/>
            <a:ext cx="617773" cy="258231"/>
          </a:xfrm>
          <a:prstGeom prst="straightConnector1">
            <a:avLst/>
          </a:prstGeom>
          <a:ln>
            <a:headEnd type="arrow" w="med" len="sm"/>
            <a:tailEnd type="arrow" w="med" len="sm"/>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56" idx="6"/>
            <a:endCxn id="72" idx="2"/>
          </p:cNvCxnSpPr>
          <p:nvPr/>
        </p:nvCxnSpPr>
        <p:spPr>
          <a:xfrm>
            <a:off x="4571254" y="4676876"/>
            <a:ext cx="2800079" cy="5942"/>
          </a:xfrm>
          <a:prstGeom prst="straightConnector1">
            <a:avLst/>
          </a:prstGeom>
          <a:ln>
            <a:headEnd type="arrow" w="med" len="sm"/>
            <a:tailEnd type="arrow" w="med" len="sm"/>
          </a:ln>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rtlCol="0"/>
          <a:lstStyle/>
          <a:p>
            <a:pPr rtl="0"/>
            <a:r>
              <a:rPr lang="pt-br"/>
              <a:t>Tabelas</a:t>
            </a:r>
            <a:r>
              <a:rPr lang="pt-br">
                <a:solidFill>
                  <a:srgbClr val="FFFFFF"/>
                </a:solidFill>
              </a:rPr>
              <a:t> globais</a:t>
            </a:r>
            <a:endParaRPr lang="en-US">
              <a:solidFill>
                <a:srgbClr val="FFFFFF"/>
              </a:solidFill>
              <a:latin typeface="Amazon Ember Light" panose="020B0403020204020204"/>
            </a:endParaRP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23</a:t>
            </a:fld>
            <a:endParaRPr lang="en-US"/>
          </a:p>
        </p:txBody>
      </p:sp>
      <p:sp>
        <p:nvSpPr>
          <p:cNvPr id="86" name="TextBox 85">
            <a:extLst>
              <a:ext uri="{FF2B5EF4-FFF2-40B4-BE49-F238E27FC236}">
                <a16:creationId xmlns:a16="http://schemas.microsoft.com/office/drawing/2014/main" id="{75090D86-7D23-4366-87C4-806F5F684C08}"/>
              </a:ext>
            </a:extLst>
          </p:cNvPr>
          <p:cNvSpPr txBox="1"/>
          <p:nvPr/>
        </p:nvSpPr>
        <p:spPr>
          <a:xfrm>
            <a:off x="5157932" y="3736585"/>
            <a:ext cx="1966727" cy="267839"/>
          </a:xfrm>
          <a:prstGeom prst="roundRect">
            <a:avLst>
              <a:gd name="adj" fmla="val 0"/>
            </a:avLst>
          </a:prstGeom>
          <a:solidFill>
            <a:schemeClr val="bg1"/>
          </a:solid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200">
                <a:gradFill>
                  <a:gsLst>
                    <a:gs pos="16942">
                      <a:schemeClr val="accent1"/>
                    </a:gs>
                    <a:gs pos="32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Réplica (Europa)</a:t>
            </a:r>
          </a:p>
        </p:txBody>
      </p:sp>
      <p:sp>
        <p:nvSpPr>
          <p:cNvPr id="87" name="TextBox 86">
            <a:extLst>
              <a:ext uri="{FF2B5EF4-FFF2-40B4-BE49-F238E27FC236}">
                <a16:creationId xmlns:a16="http://schemas.microsoft.com/office/drawing/2014/main" id="{75090D86-7D23-4366-87C4-806F5F684C08}"/>
              </a:ext>
            </a:extLst>
          </p:cNvPr>
          <p:cNvSpPr txBox="1"/>
          <p:nvPr/>
        </p:nvSpPr>
        <p:spPr>
          <a:xfrm>
            <a:off x="7208351" y="4096017"/>
            <a:ext cx="1966727" cy="267839"/>
          </a:xfrm>
          <a:prstGeom prst="roundRect">
            <a:avLst>
              <a:gd name="adj" fmla="val 0"/>
            </a:avLst>
          </a:prstGeom>
          <a:solidFill>
            <a:schemeClr val="bg1"/>
          </a:solid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200">
                <a:gradFill>
                  <a:gsLst>
                    <a:gs pos="16942">
                      <a:schemeClr val="accent1"/>
                    </a:gs>
                    <a:gs pos="32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Réplica (Ásia)</a:t>
            </a:r>
          </a:p>
        </p:txBody>
      </p:sp>
      <p:sp>
        <p:nvSpPr>
          <p:cNvPr id="92" name="Rectangle: Rounded Corners 46">
            <a:extLst>
              <a:ext uri="{FF2B5EF4-FFF2-40B4-BE49-F238E27FC236}">
                <a16:creationId xmlns:a16="http://schemas.microsoft.com/office/drawing/2014/main" id="{A71C344E-D8E9-44D0-9C36-92EC8D4D7A98}"/>
              </a:ext>
            </a:extLst>
          </p:cNvPr>
          <p:cNvSpPr/>
          <p:nvPr/>
        </p:nvSpPr>
        <p:spPr>
          <a:xfrm>
            <a:off x="4131304" y="2487405"/>
            <a:ext cx="3839123" cy="344205"/>
          </a:xfrm>
          <a:prstGeom prst="roundRect">
            <a:avLst>
              <a:gd name="adj" fmla="val 0"/>
            </a:avLst>
          </a:prstGeom>
          <a:solidFill>
            <a:schemeClr val="bg1"/>
          </a:solidFill>
          <a:ln w="1270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lang="pt-br" sz="1400" b="0" i="0" u="none" strike="noStrike" kern="1200" cap="none" spc="0" normalizeH="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Aplicação</a:t>
            </a:r>
            <a:r>
              <a:rPr lang="pt-br" sz="1400" b="0" i="0" strike="noStrike" kern="1200" cap="none" spc="0" normalizeH="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global</a:t>
            </a:r>
            <a:endParaRPr kumimoji="0" lang="en-US" sz="1400" b="0" i="0" strike="noStrike" kern="1200" cap="none" spc="0" normalizeH="0" baseline="0" noProof="0" dirty="0">
              <a:ln>
                <a:noFill/>
              </a:ln>
              <a:solidFill>
                <a:srgbClr val="000000"/>
              </a:solidFill>
              <a:effectLst/>
              <a:uLnTx/>
              <a:uFillTx/>
              <a:latin typeface="Amazon Ember" panose="02000000000000000000"/>
              <a:ea typeface="Amazon Ember" panose="020B0603020204020204" pitchFamily="34" charset="0"/>
              <a:cs typeface="Amazon Ember" panose="020B0603020204020204" pitchFamily="34" charset="0"/>
            </a:endParaRPr>
          </a:p>
        </p:txBody>
      </p:sp>
      <p:cxnSp>
        <p:nvCxnSpPr>
          <p:cNvPr id="93" name="Straight Arrow Connector 92">
            <a:extLst>
              <a:ext uri="{FF2B5EF4-FFF2-40B4-BE49-F238E27FC236}">
                <a16:creationId xmlns:a16="http://schemas.microsoft.com/office/drawing/2014/main" id="{AFE789BF-CAD6-4207-BBB9-9C6393E085FA}"/>
              </a:ext>
            </a:extLst>
          </p:cNvPr>
          <p:cNvCxnSpPr>
            <a:cxnSpLocks/>
          </p:cNvCxnSpPr>
          <p:nvPr/>
        </p:nvCxnSpPr>
        <p:spPr>
          <a:xfrm>
            <a:off x="4624058" y="2090130"/>
            <a:ext cx="0" cy="397275"/>
          </a:xfrm>
          <a:prstGeom prst="straightConnector1">
            <a:avLst/>
          </a:prstGeom>
          <a:ln w="12700">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FE789BF-CAD6-4207-BBB9-9C6393E085FA}"/>
              </a:ext>
            </a:extLst>
          </p:cNvPr>
          <p:cNvCxnSpPr>
            <a:cxnSpLocks/>
          </p:cNvCxnSpPr>
          <p:nvPr/>
        </p:nvCxnSpPr>
        <p:spPr>
          <a:xfrm>
            <a:off x="5329983" y="2090130"/>
            <a:ext cx="0" cy="397275"/>
          </a:xfrm>
          <a:prstGeom prst="straightConnector1">
            <a:avLst/>
          </a:prstGeom>
          <a:ln w="12700">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AFE789BF-CAD6-4207-BBB9-9C6393E085FA}"/>
              </a:ext>
            </a:extLst>
          </p:cNvPr>
          <p:cNvCxnSpPr>
            <a:cxnSpLocks/>
          </p:cNvCxnSpPr>
          <p:nvPr/>
        </p:nvCxnSpPr>
        <p:spPr>
          <a:xfrm>
            <a:off x="6116785" y="2090129"/>
            <a:ext cx="0" cy="397275"/>
          </a:xfrm>
          <a:prstGeom prst="straightConnector1">
            <a:avLst/>
          </a:prstGeom>
          <a:ln w="12700">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AFE789BF-CAD6-4207-BBB9-9C6393E085FA}"/>
              </a:ext>
            </a:extLst>
          </p:cNvPr>
          <p:cNvCxnSpPr>
            <a:cxnSpLocks/>
          </p:cNvCxnSpPr>
          <p:nvPr/>
        </p:nvCxnSpPr>
        <p:spPr>
          <a:xfrm>
            <a:off x="6901686" y="2090129"/>
            <a:ext cx="0" cy="397275"/>
          </a:xfrm>
          <a:prstGeom prst="straightConnector1">
            <a:avLst/>
          </a:prstGeom>
          <a:ln w="12700">
            <a:headEnd type="none"/>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AFE789BF-CAD6-4207-BBB9-9C6393E085FA}"/>
              </a:ext>
            </a:extLst>
          </p:cNvPr>
          <p:cNvCxnSpPr>
            <a:cxnSpLocks/>
          </p:cNvCxnSpPr>
          <p:nvPr/>
        </p:nvCxnSpPr>
        <p:spPr>
          <a:xfrm>
            <a:off x="7617898" y="2090129"/>
            <a:ext cx="0" cy="397275"/>
          </a:xfrm>
          <a:prstGeom prst="straightConnector1">
            <a:avLst/>
          </a:prstGeom>
          <a:ln w="12700">
            <a:headEnd type="none"/>
            <a:tailEnd type="arrow" w="med" len="sm"/>
          </a:ln>
          <a:effectLst/>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a:off x="2978214" y="3236719"/>
            <a:ext cx="6396156" cy="2757141"/>
          </a:xfrm>
          <a:prstGeom prst="rect">
            <a:avLst/>
          </a:prstGeom>
          <a:no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100" name="TextBox 99"/>
          <p:cNvSpPr txBox="1"/>
          <p:nvPr/>
        </p:nvSpPr>
        <p:spPr>
          <a:xfrm>
            <a:off x="5587528" y="5947502"/>
            <a:ext cx="127791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b="0" i="0" u="none" strike="noStrike" kern="1200" cap="none" spc="0" normalizeH="0" noProof="0">
                <a:ln>
                  <a:noFill/>
                </a:ln>
                <a:effectLst/>
                <a:uLnTx/>
                <a:uFillTx/>
                <a:latin typeface="Arial"/>
                <a:ea typeface="+mn-ea"/>
                <a:cs typeface="+mn-cs"/>
              </a:rPr>
              <a:t>Tabela</a:t>
            </a:r>
            <a:r>
              <a:rPr lang="pt-br" sz="1600" b="0" i="0" strike="noStrike" kern="1200" cap="none" spc="0" normalizeH="0" noProof="0">
                <a:ln>
                  <a:noFill/>
                </a:ln>
                <a:solidFill>
                  <a:srgbClr val="000000"/>
                </a:solidFill>
                <a:effectLst/>
                <a:uLnTx/>
                <a:uFillTx/>
                <a:latin typeface="Arial"/>
                <a:ea typeface="+mn-ea"/>
                <a:cs typeface="+mn-cs"/>
              </a:rPr>
              <a:t> global</a:t>
            </a:r>
            <a:endParaRPr kumimoji="0" lang="en-US" sz="1600" b="0" i="0"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 name="Footer Placeholder 1"/>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46" name="Rectangle 45">
            <a:extLst>
              <a:ext uri="{FF2B5EF4-FFF2-40B4-BE49-F238E27FC236}">
                <a16:creationId xmlns:a16="http://schemas.microsoft.com/office/drawing/2014/main" id="{CE7F7081-419C-2E4F-A999-2923C4338FC0}"/>
              </a:ext>
            </a:extLst>
          </p:cNvPr>
          <p:cNvSpPr/>
          <p:nvPr/>
        </p:nvSpPr>
        <p:spPr>
          <a:xfrm>
            <a:off x="2379355" y="2295899"/>
            <a:ext cx="7434495" cy="39347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pic>
        <p:nvPicPr>
          <p:cNvPr id="47" name="Graphic 11">
            <a:extLst>
              <a:ext uri="{FF2B5EF4-FFF2-40B4-BE49-F238E27FC236}">
                <a16:creationId xmlns:a16="http://schemas.microsoft.com/office/drawing/2014/main" id="{CE52C9D7-11B0-9E41-AB16-2C9849C3ECBE}"/>
              </a:ext>
            </a:extLst>
          </p:cNvPr>
          <p:cNvPicPr>
            <a:picLocks noChangeAspect="1"/>
          </p:cNvPicPr>
          <p:nvPr/>
        </p:nvPicPr>
        <p:blipFill>
          <a:blip r:embed="rId5"/>
          <a:stretch>
            <a:fillRect/>
          </a:stretch>
        </p:blipFill>
        <p:spPr>
          <a:xfrm>
            <a:off x="2394502" y="2295899"/>
            <a:ext cx="330200" cy="330200"/>
          </a:xfrm>
          <a:prstGeom prst="rect">
            <a:avLst/>
          </a:prstGeom>
        </p:spPr>
      </p:pic>
      <p:pic>
        <p:nvPicPr>
          <p:cNvPr id="48" name="Graphic 32">
            <a:extLst>
              <a:ext uri="{FF2B5EF4-FFF2-40B4-BE49-F238E27FC236}">
                <a16:creationId xmlns:a16="http://schemas.microsoft.com/office/drawing/2014/main" id="{50D454A7-825D-8A40-A013-745A422C40BE}"/>
              </a:ext>
            </a:extLst>
          </p:cNvPr>
          <p:cNvPicPr>
            <a:picLocks noChangeAspect="1"/>
          </p:cNvPicPr>
          <p:nvPr/>
        </p:nvPicPr>
        <p:blipFill>
          <a:blip r:embed="rId6"/>
          <a:stretch>
            <a:fillRect/>
          </a:stretch>
        </p:blipFill>
        <p:spPr>
          <a:xfrm flipH="1">
            <a:off x="4226374" y="1395045"/>
            <a:ext cx="674679" cy="655585"/>
          </a:xfrm>
          <a:prstGeom prst="rect">
            <a:avLst/>
          </a:prstGeom>
        </p:spPr>
      </p:pic>
      <p:grpSp>
        <p:nvGrpSpPr>
          <p:cNvPr id="3" name="Group 2"/>
          <p:cNvGrpSpPr/>
          <p:nvPr/>
        </p:nvGrpSpPr>
        <p:grpSpPr>
          <a:xfrm>
            <a:off x="7371333" y="4391148"/>
            <a:ext cx="686190" cy="583340"/>
            <a:chOff x="7371333" y="4359249"/>
            <a:chExt cx="686190" cy="583340"/>
          </a:xfrm>
        </p:grpSpPr>
        <p:sp>
          <p:nvSpPr>
            <p:cNvPr id="72" name="Oval 71">
              <a:extLst>
                <a:ext uri="{FF2B5EF4-FFF2-40B4-BE49-F238E27FC236}">
                  <a16:creationId xmlns:a16="http://schemas.microsoft.com/office/drawing/2014/main" id="{E14685F0-63E3-4CA9-B441-ADB874076885}"/>
                </a:ext>
              </a:extLst>
            </p:cNvPr>
            <p:cNvSpPr/>
            <p:nvPr/>
          </p:nvSpPr>
          <p:spPr>
            <a:xfrm>
              <a:off x="7371333" y="4359249"/>
              <a:ext cx="686190" cy="58334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a:p>
          </p:txBody>
        </p:sp>
        <p:pic>
          <p:nvPicPr>
            <p:cNvPr id="49" name="Graphic 45">
              <a:extLst>
                <a:ext uri="{FF2B5EF4-FFF2-40B4-BE49-F238E27FC236}">
                  <a16:creationId xmlns:a16="http://schemas.microsoft.com/office/drawing/2014/main" id="{E41541BE-4727-8841-BF0A-E7C98FCD8CAA}"/>
                </a:ext>
              </a:extLst>
            </p:cNvPr>
            <p:cNvPicPr>
              <a:picLocks noChangeAspect="1"/>
            </p:cNvPicPr>
            <p:nvPr/>
          </p:nvPicPr>
          <p:blipFill>
            <a:blip r:embed="rId7"/>
            <a:stretch>
              <a:fillRect/>
            </a:stretch>
          </p:blipFill>
          <p:spPr>
            <a:xfrm>
              <a:off x="7509579" y="4450260"/>
              <a:ext cx="409698" cy="409698"/>
            </a:xfrm>
            <a:prstGeom prst="rect">
              <a:avLst/>
            </a:prstGeom>
          </p:spPr>
        </p:pic>
      </p:grpSp>
      <p:grpSp>
        <p:nvGrpSpPr>
          <p:cNvPr id="52" name="Group 51"/>
          <p:cNvGrpSpPr/>
          <p:nvPr/>
        </p:nvGrpSpPr>
        <p:grpSpPr>
          <a:xfrm>
            <a:off x="5972882" y="3990090"/>
            <a:ext cx="686190" cy="583340"/>
            <a:chOff x="7371333" y="4359249"/>
            <a:chExt cx="686190" cy="583340"/>
          </a:xfrm>
        </p:grpSpPr>
        <p:sp>
          <p:nvSpPr>
            <p:cNvPr id="53" name="Oval 52">
              <a:extLst>
                <a:ext uri="{FF2B5EF4-FFF2-40B4-BE49-F238E27FC236}">
                  <a16:creationId xmlns:a16="http://schemas.microsoft.com/office/drawing/2014/main" id="{E14685F0-63E3-4CA9-B441-ADB874076885}"/>
                </a:ext>
              </a:extLst>
            </p:cNvPr>
            <p:cNvSpPr/>
            <p:nvPr/>
          </p:nvSpPr>
          <p:spPr>
            <a:xfrm>
              <a:off x="7371333" y="4359249"/>
              <a:ext cx="686190" cy="58334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a:p>
          </p:txBody>
        </p:sp>
        <p:pic>
          <p:nvPicPr>
            <p:cNvPr id="54" name="Graphic 45">
              <a:extLst>
                <a:ext uri="{FF2B5EF4-FFF2-40B4-BE49-F238E27FC236}">
                  <a16:creationId xmlns:a16="http://schemas.microsoft.com/office/drawing/2014/main" id="{E41541BE-4727-8841-BF0A-E7C98FCD8CAA}"/>
                </a:ext>
              </a:extLst>
            </p:cNvPr>
            <p:cNvPicPr>
              <a:picLocks noChangeAspect="1"/>
            </p:cNvPicPr>
            <p:nvPr/>
          </p:nvPicPr>
          <p:blipFill>
            <a:blip r:embed="rId7"/>
            <a:stretch>
              <a:fillRect/>
            </a:stretch>
          </p:blipFill>
          <p:spPr>
            <a:xfrm>
              <a:off x="7509579" y="4450260"/>
              <a:ext cx="409698" cy="409698"/>
            </a:xfrm>
            <a:prstGeom prst="rect">
              <a:avLst/>
            </a:prstGeom>
          </p:spPr>
        </p:pic>
      </p:grpSp>
      <p:grpSp>
        <p:nvGrpSpPr>
          <p:cNvPr id="55" name="Group 54"/>
          <p:cNvGrpSpPr/>
          <p:nvPr/>
        </p:nvGrpSpPr>
        <p:grpSpPr>
          <a:xfrm>
            <a:off x="3885064" y="4385206"/>
            <a:ext cx="686190" cy="583340"/>
            <a:chOff x="7371333" y="4359249"/>
            <a:chExt cx="686190" cy="583340"/>
          </a:xfrm>
        </p:grpSpPr>
        <p:sp>
          <p:nvSpPr>
            <p:cNvPr id="56" name="Oval 55">
              <a:extLst>
                <a:ext uri="{FF2B5EF4-FFF2-40B4-BE49-F238E27FC236}">
                  <a16:creationId xmlns:a16="http://schemas.microsoft.com/office/drawing/2014/main" id="{E14685F0-63E3-4CA9-B441-ADB874076885}"/>
                </a:ext>
              </a:extLst>
            </p:cNvPr>
            <p:cNvSpPr/>
            <p:nvPr/>
          </p:nvSpPr>
          <p:spPr>
            <a:xfrm>
              <a:off x="7371333" y="4359249"/>
              <a:ext cx="686190" cy="58334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a:p>
          </p:txBody>
        </p:sp>
        <p:pic>
          <p:nvPicPr>
            <p:cNvPr id="57" name="Graphic 45">
              <a:extLst>
                <a:ext uri="{FF2B5EF4-FFF2-40B4-BE49-F238E27FC236}">
                  <a16:creationId xmlns:a16="http://schemas.microsoft.com/office/drawing/2014/main" id="{E41541BE-4727-8841-BF0A-E7C98FCD8CAA}"/>
                </a:ext>
              </a:extLst>
            </p:cNvPr>
            <p:cNvPicPr>
              <a:picLocks noChangeAspect="1"/>
            </p:cNvPicPr>
            <p:nvPr/>
          </p:nvPicPr>
          <p:blipFill>
            <a:blip r:embed="rId7"/>
            <a:stretch>
              <a:fillRect/>
            </a:stretch>
          </p:blipFill>
          <p:spPr>
            <a:xfrm>
              <a:off x="7509579" y="4450260"/>
              <a:ext cx="409698" cy="409698"/>
            </a:xfrm>
            <a:prstGeom prst="rect">
              <a:avLst/>
            </a:prstGeom>
          </p:spPr>
        </p:pic>
      </p:grpSp>
    </p:spTree>
    <p:custDataLst>
      <p:tags r:id="rId1"/>
    </p:custDataLst>
    <p:extLst>
      <p:ext uri="{BB962C8B-B14F-4D97-AF65-F5344CB8AC3E}">
        <p14:creationId xmlns:p14="http://schemas.microsoft.com/office/powerpoint/2010/main" val="147945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p:cNvSpPr>
            <a:spLocks noGrp="1"/>
          </p:cNvSpPr>
          <p:nvPr>
            <p:ph type="title"/>
          </p:nvPr>
        </p:nvSpPr>
        <p:spPr/>
        <p:txBody>
          <a:bodyPr rtlCol="0"/>
          <a:lstStyle/>
          <a:p>
            <a:pPr rtl="0"/>
            <a:r>
              <a:rPr lang="pt-br">
                <a:ea typeface="Amazon Ember" panose="020B0603020204020204" pitchFamily="34" charset="0"/>
                <a:cs typeface="Amazon Ember" panose="020B0603020204020204" pitchFamily="34" charset="0"/>
              </a:rPr>
              <a:t>Tabelas globais: replicação de dados</a:t>
            </a:r>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24</a:t>
            </a:fld>
            <a:endParaRPr lang="en-US"/>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sp>
        <p:nvSpPr>
          <p:cNvPr id="39" name="Rectangle 38"/>
          <p:cNvSpPr/>
          <p:nvPr/>
        </p:nvSpPr>
        <p:spPr>
          <a:xfrm>
            <a:off x="4112936" y="4468761"/>
            <a:ext cx="2431971" cy="369332"/>
          </a:xfrm>
          <a:prstGeom prst="rect">
            <a:avLst/>
          </a:prstGeom>
        </p:spPr>
        <p:txBody>
          <a:bodyPr wrap="square" rtlCol="0">
            <a:spAutoFit/>
          </a:bodyPr>
          <a:lstStyle/>
          <a:p>
            <a:pPr algn="ctr" rtl="0"/>
            <a:r>
              <a:rPr lang="pt-br" sz="1800">
                <a:latin typeface="Amazon Ember" panose="02000000000000000000" pitchFamily="2" charset="0"/>
                <a:ea typeface="Amazon Ember" panose="02000000000000000000" pitchFamily="2" charset="0"/>
                <a:cs typeface="Amazon Ember" panose="020B0603020204020204" pitchFamily="34" charset="0"/>
              </a:rPr>
              <a:t>Stream do DynamoDB</a:t>
            </a:r>
          </a:p>
        </p:txBody>
      </p:sp>
      <p:graphicFrame>
        <p:nvGraphicFramePr>
          <p:cNvPr id="40" name="Table 39"/>
          <p:cNvGraphicFramePr>
            <a:graphicFrameLocks noGrp="1"/>
          </p:cNvGraphicFramePr>
          <p:nvPr>
            <p:extLst>
              <p:ext uri="{D42A27DB-BD31-4B8C-83A1-F6EECF244321}">
                <p14:modId xmlns:p14="http://schemas.microsoft.com/office/powerpoint/2010/main" val="2770290190"/>
              </p:ext>
            </p:extLst>
          </p:nvPr>
        </p:nvGraphicFramePr>
        <p:xfrm>
          <a:off x="237405" y="3321722"/>
          <a:ext cx="3416174" cy="1456501"/>
        </p:xfrm>
        <a:graphic>
          <a:graphicData uri="http://schemas.openxmlformats.org/drawingml/2006/table">
            <a:tbl>
              <a:tblPr firstRow="1" bandRow="1">
                <a:tableStyleId>{69012ECD-51FC-41F1-AA8D-1B2483CD663E}</a:tableStyleId>
              </a:tblPr>
              <a:tblGrid>
                <a:gridCol w="1151781">
                  <a:extLst>
                    <a:ext uri="{9D8B030D-6E8A-4147-A177-3AD203B41FA5}">
                      <a16:colId xmlns:a16="http://schemas.microsoft.com/office/drawing/2014/main" val="20000"/>
                    </a:ext>
                  </a:extLst>
                </a:gridCol>
                <a:gridCol w="1041839">
                  <a:extLst>
                    <a:ext uri="{9D8B030D-6E8A-4147-A177-3AD203B41FA5}">
                      <a16:colId xmlns:a16="http://schemas.microsoft.com/office/drawing/2014/main" val="20001"/>
                    </a:ext>
                  </a:extLst>
                </a:gridCol>
                <a:gridCol w="1222554">
                  <a:extLst>
                    <a:ext uri="{9D8B030D-6E8A-4147-A177-3AD203B41FA5}">
                      <a16:colId xmlns:a16="http://schemas.microsoft.com/office/drawing/2014/main" val="20002"/>
                    </a:ext>
                  </a:extLst>
                </a:gridCol>
              </a:tblGrid>
              <a:tr h="359753">
                <a:tc>
                  <a:txBody>
                    <a:bodyPr/>
                    <a:lstStyle/>
                    <a:p>
                      <a:pPr rtl="0"/>
                      <a:r>
                        <a:rPr lang="pt-br" sz="1600" b="0" kern="1200" dirty="0">
                          <a:latin typeface="Amazon Ember" panose="02000000000000000000" pitchFamily="2" charset="0"/>
                          <a:ea typeface="Amazon Ember" panose="02000000000000000000" pitchFamily="2" charset="0"/>
                        </a:rPr>
                        <a:t>user</a:t>
                      </a:r>
                      <a:endParaRPr lang="en-US" sz="1600" b="0" i="0" kern="1200" dirty="0">
                        <a:solidFill>
                          <a:schemeClr val="tx2"/>
                        </a:solidFill>
                        <a:latin typeface="Amazon Ember" panose="02000000000000000000" pitchFamily="2" charset="0"/>
                        <a:ea typeface="Amazon Ember" panose="02000000000000000000" pitchFamily="2" charset="0"/>
                        <a:cs typeface="Amazon Ember" charset="0"/>
                      </a:endParaRPr>
                    </a:p>
                  </a:txBody>
                  <a:tcPr marL="110817" marR="110817" marT="55409" marB="55409"/>
                </a:tc>
                <a:tc>
                  <a:txBody>
                    <a:bodyPr/>
                    <a:lstStyle/>
                    <a:p>
                      <a:pPr rtl="0"/>
                      <a:r>
                        <a:rPr lang="pt-br" sz="1600" b="0">
                          <a:latin typeface="Amazon Ember" panose="02000000000000000000" pitchFamily="2" charset="0"/>
                          <a:ea typeface="Amazon Ember" panose="02000000000000000000" pitchFamily="2" charset="0"/>
                        </a:rPr>
                        <a:t>noteID</a:t>
                      </a:r>
                      <a:endParaRPr lang="en-US" sz="1600" b="0" i="0">
                        <a:solidFill>
                          <a:schemeClr val="tx2"/>
                        </a:solidFill>
                        <a:latin typeface="Amazon Ember" panose="02000000000000000000" pitchFamily="2" charset="0"/>
                        <a:ea typeface="Amazon Ember" panose="02000000000000000000" pitchFamily="2" charset="0"/>
                        <a:cs typeface="Amazon Ember" charset="0"/>
                      </a:endParaRPr>
                    </a:p>
                  </a:txBody>
                  <a:tcPr marL="110817" marR="110817" marT="55409" marB="55409"/>
                </a:tc>
                <a:tc>
                  <a:txBody>
                    <a:bodyPr/>
                    <a:lstStyle/>
                    <a:p>
                      <a:pPr rtl="0"/>
                      <a:r>
                        <a:rPr lang="pt-br" sz="1600" b="0" kern="1200">
                          <a:latin typeface="Amazon Ember" panose="02000000000000000000" pitchFamily="2" charset="0"/>
                          <a:ea typeface="Amazon Ember" panose="02000000000000000000" pitchFamily="2" charset="0"/>
                        </a:rPr>
                        <a:t>note</a:t>
                      </a:r>
                      <a:endParaRPr lang="en-US" sz="1600" b="0" i="0" kern="1200">
                        <a:solidFill>
                          <a:schemeClr val="tx2"/>
                        </a:solidFill>
                        <a:latin typeface="Amazon Ember" panose="02000000000000000000" pitchFamily="2" charset="0"/>
                        <a:ea typeface="Amazon Ember" panose="02000000000000000000" pitchFamily="2" charset="0"/>
                        <a:cs typeface="Amazon Ember" charset="0"/>
                      </a:endParaRPr>
                    </a:p>
                  </a:txBody>
                  <a:tcPr marL="110817" marR="110817" marT="55409" marB="55409"/>
                </a:tc>
                <a:extLst>
                  <a:ext uri="{0D108BD9-81ED-4DB2-BD59-A6C34878D82A}">
                    <a16:rowId xmlns:a16="http://schemas.microsoft.com/office/drawing/2014/main" val="10000"/>
                  </a:ext>
                </a:extLst>
              </a:tr>
              <a:tr h="380250">
                <a:tc>
                  <a:txBody>
                    <a:bodyPr/>
                    <a:lstStyle/>
                    <a:p>
                      <a:pPr rtl="0"/>
                      <a:r>
                        <a:rPr lang="pt-br" sz="1100" dirty="0"/>
                        <a:t>AAA</a:t>
                      </a:r>
                      <a:endParaRPr lang="en-US" sz="1100" b="0" i="0" dirty="0">
                        <a:solidFill>
                          <a:schemeClr val="bg2"/>
                        </a:solidFill>
                        <a:latin typeface="+mn-lt"/>
                        <a:ea typeface="Amazon Ember" charset="0"/>
                        <a:cs typeface="Amazon Ember" charset="0"/>
                      </a:endParaRPr>
                    </a:p>
                  </a:txBody>
                  <a:tcPr marL="110817" marR="110817" marT="55409" marB="55409"/>
                </a:tc>
                <a:tc>
                  <a:txBody>
                    <a:bodyPr/>
                    <a:lstStyle/>
                    <a:p>
                      <a:pPr rtl="0"/>
                      <a:r>
                        <a:rPr lang="pt-br" sz="1100" dirty="0"/>
                        <a:t>123A</a:t>
                      </a:r>
                      <a:endParaRPr lang="en-US" sz="1100" b="0" i="0" dirty="0">
                        <a:solidFill>
                          <a:schemeClr val="bg2"/>
                        </a:solidFill>
                        <a:latin typeface="+mn-lt"/>
                        <a:ea typeface="Amazon Ember" charset="0"/>
                        <a:cs typeface="Amazon Ember" charset="0"/>
                      </a:endParaRPr>
                    </a:p>
                  </a:txBody>
                  <a:tcPr marL="110817" marR="110817" marT="55409" marB="55409"/>
                </a:tc>
                <a:tc>
                  <a:txBody>
                    <a:bodyPr/>
                    <a:lstStyle/>
                    <a:p>
                      <a:pPr rtl="0"/>
                      <a:r>
                        <a:rPr lang="pt-br" sz="1100" dirty="0"/>
                        <a:t>Buy coffee (compra café)</a:t>
                      </a:r>
                      <a:endParaRPr lang="en-US" sz="1100" b="0" i="0" dirty="0">
                        <a:solidFill>
                          <a:schemeClr val="bg2"/>
                        </a:solidFill>
                        <a:latin typeface="+mn-lt"/>
                        <a:ea typeface="Amazon Ember" charset="0"/>
                        <a:cs typeface="Amazon Ember" charset="0"/>
                      </a:endParaRPr>
                    </a:p>
                  </a:txBody>
                  <a:tcPr marL="110817" marR="110817" marT="55409" marB="55409"/>
                </a:tc>
                <a:extLst>
                  <a:ext uri="{0D108BD9-81ED-4DB2-BD59-A6C34878D82A}">
                    <a16:rowId xmlns:a16="http://schemas.microsoft.com/office/drawing/2014/main" val="10001"/>
                  </a:ext>
                </a:extLst>
              </a:tr>
              <a:tr h="325325">
                <a:tc>
                  <a:txBody>
                    <a:bodyPr/>
                    <a:lstStyle/>
                    <a:p>
                      <a:pPr rtl="0"/>
                      <a:endParaRPr lang="en-US" sz="1100" b="0" i="0" dirty="0">
                        <a:solidFill>
                          <a:schemeClr val="accent5"/>
                        </a:solidFill>
                        <a:latin typeface="+mn-lt"/>
                        <a:ea typeface="Amazon Ember" charset="0"/>
                        <a:cs typeface="Amazon Ember" charset="0"/>
                      </a:endParaRPr>
                    </a:p>
                  </a:txBody>
                  <a:tcPr marL="110817" marR="110817" marT="55409" marB="55409"/>
                </a:tc>
                <a:tc>
                  <a:txBody>
                    <a:bodyPr/>
                    <a:lstStyle/>
                    <a:p>
                      <a:pPr rtl="0"/>
                      <a:endParaRPr lang="en-US" sz="1100" b="0" i="0" dirty="0">
                        <a:solidFill>
                          <a:schemeClr val="accent5"/>
                        </a:solidFill>
                        <a:latin typeface="+mn-lt"/>
                        <a:ea typeface="Amazon Ember" charset="0"/>
                        <a:cs typeface="Amazon Ember" charset="0"/>
                      </a:endParaRPr>
                    </a:p>
                  </a:txBody>
                  <a:tcPr marL="110817" marR="110817" marT="55409" marB="55409"/>
                </a:tc>
                <a:tc>
                  <a:txBody>
                    <a:bodyPr/>
                    <a:lstStyle/>
                    <a:p>
                      <a:pPr rtl="0"/>
                      <a:endParaRPr lang="en-US" sz="1100" b="0" i="0" dirty="0">
                        <a:solidFill>
                          <a:schemeClr val="accent5"/>
                        </a:solidFill>
                        <a:latin typeface="+mn-lt"/>
                        <a:ea typeface="Amazon Ember" charset="0"/>
                        <a:cs typeface="Amazon Ember" charset="0"/>
                      </a:endParaRPr>
                    </a:p>
                  </a:txBody>
                  <a:tcPr marL="110817" marR="110817" marT="55409" marB="55409"/>
                </a:tc>
                <a:extLst>
                  <a:ext uri="{0D108BD9-81ED-4DB2-BD59-A6C34878D82A}">
                    <a16:rowId xmlns:a16="http://schemas.microsoft.com/office/drawing/2014/main" val="10002"/>
                  </a:ext>
                </a:extLst>
              </a:tr>
              <a:tr h="325325">
                <a:tc>
                  <a:txBody>
                    <a:bodyPr/>
                    <a:lstStyle/>
                    <a:p>
                      <a:pPr rtl="0"/>
                      <a:endParaRPr lang="en-US" sz="1400" b="0" i="0">
                        <a:solidFill>
                          <a:schemeClr val="bg2"/>
                        </a:solidFill>
                        <a:latin typeface="+mn-lt"/>
                        <a:ea typeface="Amazon Ember Light" charset="0"/>
                        <a:cs typeface="Amazon Ember Light" charset="0"/>
                      </a:endParaRPr>
                    </a:p>
                  </a:txBody>
                  <a:tcPr marL="110817" marR="110817" marT="55409" marB="554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b="0" i="0">
                        <a:solidFill>
                          <a:schemeClr val="bg2"/>
                        </a:solidFill>
                        <a:latin typeface="+mn-lt"/>
                        <a:ea typeface="Amazon Ember Light" charset="0"/>
                        <a:cs typeface="Amazon Ember Light" charset="0"/>
                      </a:endParaRPr>
                    </a:p>
                  </a:txBody>
                  <a:tcPr marL="110817" marR="110817" marT="55409" marB="55409"/>
                </a:tc>
                <a:tc>
                  <a:txBody>
                    <a:bodyPr/>
                    <a:lstStyle/>
                    <a:p>
                      <a:pPr rtl="0"/>
                      <a:endParaRPr lang="en-US" sz="1400" b="0" i="0" dirty="0">
                        <a:solidFill>
                          <a:schemeClr val="bg2"/>
                        </a:solidFill>
                        <a:latin typeface="+mn-lt"/>
                        <a:ea typeface="Amazon Ember Light" charset="0"/>
                        <a:cs typeface="Amazon Ember Light" charset="0"/>
                      </a:endParaRPr>
                    </a:p>
                  </a:txBody>
                  <a:tcPr marL="110817" marR="110817" marT="55409" marB="55409"/>
                </a:tc>
                <a:extLst>
                  <a:ext uri="{0D108BD9-81ED-4DB2-BD59-A6C34878D82A}">
                    <a16:rowId xmlns:a16="http://schemas.microsoft.com/office/drawing/2014/main" val="10003"/>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3205872733"/>
              </p:ext>
            </p:extLst>
          </p:nvPr>
        </p:nvGraphicFramePr>
        <p:xfrm>
          <a:off x="7648876" y="2783065"/>
          <a:ext cx="3811596" cy="1381854"/>
        </p:xfrm>
        <a:graphic>
          <a:graphicData uri="http://schemas.openxmlformats.org/drawingml/2006/table">
            <a:tbl>
              <a:tblPr firstRow="1" bandRow="1">
                <a:tableStyleId>{69012ECD-51FC-41F1-AA8D-1B2483CD663E}</a:tableStyleId>
              </a:tblPr>
              <a:tblGrid>
                <a:gridCol w="1285100">
                  <a:extLst>
                    <a:ext uri="{9D8B030D-6E8A-4147-A177-3AD203B41FA5}">
                      <a16:colId xmlns:a16="http://schemas.microsoft.com/office/drawing/2014/main" val="20000"/>
                    </a:ext>
                  </a:extLst>
                </a:gridCol>
                <a:gridCol w="1162432">
                  <a:extLst>
                    <a:ext uri="{9D8B030D-6E8A-4147-A177-3AD203B41FA5}">
                      <a16:colId xmlns:a16="http://schemas.microsoft.com/office/drawing/2014/main" val="20001"/>
                    </a:ext>
                  </a:extLst>
                </a:gridCol>
                <a:gridCol w="1364064">
                  <a:extLst>
                    <a:ext uri="{9D8B030D-6E8A-4147-A177-3AD203B41FA5}">
                      <a16:colId xmlns:a16="http://schemas.microsoft.com/office/drawing/2014/main" val="20002"/>
                    </a:ext>
                  </a:extLst>
                </a:gridCol>
              </a:tblGrid>
              <a:tr h="343939">
                <a:tc>
                  <a:txBody>
                    <a:bodyPr/>
                    <a:lstStyle/>
                    <a:p>
                      <a:pPr rtl="0"/>
                      <a:r>
                        <a:rPr lang="pt-br" sz="1600"/>
                        <a:t>user</a:t>
                      </a:r>
                      <a:endParaRPr lang="en-US" sz="1600" b="0" i="0">
                        <a:solidFill>
                          <a:schemeClr val="tx1"/>
                        </a:solidFill>
                        <a:latin typeface="Amazon Ember" charset="0"/>
                        <a:ea typeface="Amazon Ember" charset="0"/>
                        <a:cs typeface="Amazon Ember" charset="0"/>
                      </a:endParaRPr>
                    </a:p>
                  </a:txBody>
                  <a:tcPr marL="100099" marR="100099" marT="50050" marB="50050"/>
                </a:tc>
                <a:tc>
                  <a:txBody>
                    <a:bodyPr/>
                    <a:lstStyle/>
                    <a:p>
                      <a:pPr rtl="0"/>
                      <a:r>
                        <a:rPr lang="pt-br" sz="1600"/>
                        <a:t>noteID</a:t>
                      </a:r>
                      <a:endParaRPr lang="en-US" sz="1100" b="0" i="0">
                        <a:solidFill>
                          <a:schemeClr val="tx1"/>
                        </a:solidFill>
                        <a:latin typeface="Amazon Ember" charset="0"/>
                        <a:ea typeface="Amazon Ember" charset="0"/>
                        <a:cs typeface="Amazon Ember" charset="0"/>
                      </a:endParaRPr>
                    </a:p>
                  </a:txBody>
                  <a:tcPr marL="100099" marR="100099" marT="50050" marB="50050"/>
                </a:tc>
                <a:tc>
                  <a:txBody>
                    <a:bodyPr/>
                    <a:lstStyle/>
                    <a:p>
                      <a:pPr rtl="0"/>
                      <a:r>
                        <a:rPr lang="pt-br" sz="1600"/>
                        <a:t>note</a:t>
                      </a:r>
                      <a:endParaRPr lang="en-US" sz="1600" b="0" i="0">
                        <a:solidFill>
                          <a:schemeClr val="tx1"/>
                        </a:solidFill>
                        <a:latin typeface="Amazon Ember" charset="0"/>
                        <a:ea typeface="Amazon Ember" charset="0"/>
                        <a:cs typeface="Amazon Ember" charset="0"/>
                      </a:endParaRPr>
                    </a:p>
                  </a:txBody>
                  <a:tcPr marL="100099" marR="100099" marT="50050" marB="50050"/>
                </a:tc>
                <a:extLst>
                  <a:ext uri="{0D108BD9-81ED-4DB2-BD59-A6C34878D82A}">
                    <a16:rowId xmlns:a16="http://schemas.microsoft.com/office/drawing/2014/main" val="10000"/>
                  </a:ext>
                </a:extLst>
              </a:tr>
              <a:tr h="301267">
                <a:tc>
                  <a:txBody>
                    <a:bodyPr/>
                    <a:lstStyle/>
                    <a:p>
                      <a:pPr rtl="0"/>
                      <a:r>
                        <a:rPr lang="pt-br" sz="1100" dirty="0"/>
                        <a:t>AAA</a:t>
                      </a:r>
                      <a:endParaRPr lang="en-US" sz="1100" b="0" i="0" dirty="0">
                        <a:solidFill>
                          <a:schemeClr val="bg2"/>
                        </a:solidFill>
                        <a:latin typeface="+mn-lt"/>
                        <a:ea typeface="Amazon Ember" charset="0"/>
                        <a:cs typeface="Amazon Ember" charset="0"/>
                      </a:endParaRPr>
                    </a:p>
                  </a:txBody>
                  <a:tcPr marL="100099" marR="100099" marT="50050" marB="50050"/>
                </a:tc>
                <a:tc>
                  <a:txBody>
                    <a:bodyPr/>
                    <a:lstStyle/>
                    <a:p>
                      <a:pPr rtl="0"/>
                      <a:r>
                        <a:rPr lang="pt-br" sz="1100"/>
                        <a:t>123A</a:t>
                      </a:r>
                      <a:endParaRPr lang="en-US" sz="1100" b="0" i="0">
                        <a:solidFill>
                          <a:schemeClr val="bg2"/>
                        </a:solidFill>
                        <a:latin typeface="+mn-lt"/>
                        <a:ea typeface="Amazon Ember" charset="0"/>
                        <a:cs typeface="Amazon Ember" charset="0"/>
                      </a:endParaRPr>
                    </a:p>
                  </a:txBody>
                  <a:tcPr marL="100099" marR="100099" marT="50050" marB="50050"/>
                </a:tc>
                <a:tc>
                  <a:txBody>
                    <a:bodyPr/>
                    <a:lstStyle/>
                    <a:p>
                      <a:pPr rtl="0"/>
                      <a:r>
                        <a:rPr lang="pt-br" sz="1100" dirty="0"/>
                        <a:t>Buy coffee </a:t>
                      </a:r>
                      <a:br>
                        <a:rPr lang="pt-br" sz="1100" dirty="0"/>
                      </a:br>
                      <a:r>
                        <a:rPr lang="pt-br" sz="1100" dirty="0"/>
                        <a:t>(compra café)</a:t>
                      </a:r>
                      <a:endParaRPr lang="en-US" sz="1100" b="0" i="0" dirty="0">
                        <a:solidFill>
                          <a:schemeClr val="bg2"/>
                        </a:solidFill>
                        <a:latin typeface="+mn-lt"/>
                        <a:ea typeface="Amazon Ember" charset="0"/>
                        <a:cs typeface="Amazon Ember" charset="0"/>
                      </a:endParaRPr>
                    </a:p>
                  </a:txBody>
                  <a:tcPr marL="100099" marR="100099" marT="50050" marB="50050"/>
                </a:tc>
                <a:extLst>
                  <a:ext uri="{0D108BD9-81ED-4DB2-BD59-A6C34878D82A}">
                    <a16:rowId xmlns:a16="http://schemas.microsoft.com/office/drawing/2014/main" val="10001"/>
                  </a:ext>
                </a:extLst>
              </a:tr>
              <a:tr h="301267">
                <a:tc>
                  <a:txBody>
                    <a:bodyPr/>
                    <a:lstStyle/>
                    <a:p>
                      <a:pPr rtl="0"/>
                      <a:endParaRPr lang="en-US" sz="1100" b="0" i="0" dirty="0">
                        <a:solidFill>
                          <a:schemeClr val="accent5"/>
                        </a:solidFill>
                        <a:latin typeface="+mn-lt"/>
                        <a:ea typeface="Amazon Ember" charset="0"/>
                        <a:cs typeface="Amazon Ember" charset="0"/>
                      </a:endParaRPr>
                    </a:p>
                  </a:txBody>
                  <a:tcPr marL="100099" marR="100099" marT="50050" marB="50050"/>
                </a:tc>
                <a:tc>
                  <a:txBody>
                    <a:bodyPr/>
                    <a:lstStyle/>
                    <a:p>
                      <a:pPr rtl="0"/>
                      <a:endParaRPr lang="en-US" sz="1100" b="0" i="0" dirty="0">
                        <a:solidFill>
                          <a:schemeClr val="accent5"/>
                        </a:solidFill>
                        <a:latin typeface="+mn-lt"/>
                        <a:ea typeface="Amazon Ember" charset="0"/>
                        <a:cs typeface="Amazon Ember" charset="0"/>
                      </a:endParaRPr>
                    </a:p>
                  </a:txBody>
                  <a:tcPr marL="100099" marR="100099" marT="50050" marB="50050"/>
                </a:tc>
                <a:tc>
                  <a:txBody>
                    <a:bodyPr/>
                    <a:lstStyle/>
                    <a:p>
                      <a:pPr rtl="0"/>
                      <a:endParaRPr lang="en-US" sz="1100" b="0" i="0" dirty="0">
                        <a:solidFill>
                          <a:schemeClr val="accent5"/>
                        </a:solidFill>
                        <a:latin typeface="+mn-lt"/>
                        <a:ea typeface="Amazon Ember" charset="0"/>
                        <a:cs typeface="Amazon Ember" charset="0"/>
                      </a:endParaRPr>
                    </a:p>
                  </a:txBody>
                  <a:tcPr marL="100099" marR="100099" marT="50050" marB="50050"/>
                </a:tc>
                <a:extLst>
                  <a:ext uri="{0D108BD9-81ED-4DB2-BD59-A6C34878D82A}">
                    <a16:rowId xmlns:a16="http://schemas.microsoft.com/office/drawing/2014/main" val="10002"/>
                  </a:ext>
                </a:extLst>
              </a:tr>
              <a:tr h="301267">
                <a:tc>
                  <a:txBody>
                    <a:bodyPr/>
                    <a:lstStyle/>
                    <a:p>
                      <a:pPr rtl="0"/>
                      <a:endParaRPr lang="en-US" sz="1200" b="0" i="0" dirty="0">
                        <a:solidFill>
                          <a:schemeClr val="bg2"/>
                        </a:solidFill>
                        <a:latin typeface="+mn-lt"/>
                        <a:ea typeface="Amazon Ember Light" charset="0"/>
                        <a:cs typeface="Amazon Ember Light" charset="0"/>
                      </a:endParaRPr>
                    </a:p>
                  </a:txBody>
                  <a:tcPr marL="100099" marR="100099" marT="50050" marB="5005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dirty="0">
                        <a:solidFill>
                          <a:schemeClr val="bg2"/>
                        </a:solidFill>
                        <a:latin typeface="+mn-lt"/>
                        <a:ea typeface="Amazon Ember Light" charset="0"/>
                        <a:cs typeface="Amazon Ember Light" charset="0"/>
                      </a:endParaRPr>
                    </a:p>
                  </a:txBody>
                  <a:tcPr marL="100099" marR="100099" marT="50050" marB="50050"/>
                </a:tc>
                <a:tc>
                  <a:txBody>
                    <a:bodyPr/>
                    <a:lstStyle/>
                    <a:p>
                      <a:pPr rtl="0"/>
                      <a:endParaRPr lang="en-US" sz="1200" b="0" i="0" dirty="0">
                        <a:solidFill>
                          <a:schemeClr val="bg2"/>
                        </a:solidFill>
                        <a:latin typeface="+mn-lt"/>
                        <a:ea typeface="Amazon Ember Light" charset="0"/>
                        <a:cs typeface="Amazon Ember Light" charset="0"/>
                      </a:endParaRPr>
                    </a:p>
                  </a:txBody>
                  <a:tcPr marL="100099" marR="100099" marT="50050" marB="50050"/>
                </a:tc>
                <a:extLst>
                  <a:ext uri="{0D108BD9-81ED-4DB2-BD59-A6C34878D82A}">
                    <a16:rowId xmlns:a16="http://schemas.microsoft.com/office/drawing/2014/main" val="1000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028127212"/>
              </p:ext>
            </p:extLst>
          </p:nvPr>
        </p:nvGraphicFramePr>
        <p:xfrm>
          <a:off x="7618625" y="4832624"/>
          <a:ext cx="3811598" cy="1542079"/>
        </p:xfrm>
        <a:graphic>
          <a:graphicData uri="http://schemas.openxmlformats.org/drawingml/2006/table">
            <a:tbl>
              <a:tblPr firstRow="1" bandRow="1">
                <a:tableStyleId>{69012ECD-51FC-41F1-AA8D-1B2483CD663E}</a:tableStyleId>
              </a:tblPr>
              <a:tblGrid>
                <a:gridCol w="1285101">
                  <a:extLst>
                    <a:ext uri="{9D8B030D-6E8A-4147-A177-3AD203B41FA5}">
                      <a16:colId xmlns:a16="http://schemas.microsoft.com/office/drawing/2014/main" val="20000"/>
                    </a:ext>
                  </a:extLst>
                </a:gridCol>
                <a:gridCol w="1162432">
                  <a:extLst>
                    <a:ext uri="{9D8B030D-6E8A-4147-A177-3AD203B41FA5}">
                      <a16:colId xmlns:a16="http://schemas.microsoft.com/office/drawing/2014/main" val="20001"/>
                    </a:ext>
                  </a:extLst>
                </a:gridCol>
                <a:gridCol w="1364065">
                  <a:extLst>
                    <a:ext uri="{9D8B030D-6E8A-4147-A177-3AD203B41FA5}">
                      <a16:colId xmlns:a16="http://schemas.microsoft.com/office/drawing/2014/main" val="20002"/>
                    </a:ext>
                  </a:extLst>
                </a:gridCol>
              </a:tblGrid>
              <a:tr h="343939">
                <a:tc>
                  <a:txBody>
                    <a:bodyPr/>
                    <a:lstStyle/>
                    <a:p>
                      <a:pPr rtl="0"/>
                      <a:r>
                        <a:rPr lang="pt-br" sz="1600" dirty="0"/>
                        <a:t>user</a:t>
                      </a:r>
                      <a:endParaRPr lang="en-US" sz="1600" b="0" i="0" dirty="0">
                        <a:solidFill>
                          <a:schemeClr val="bg2"/>
                        </a:solidFill>
                        <a:latin typeface="Amazon Ember" charset="0"/>
                        <a:ea typeface="Amazon Ember" charset="0"/>
                        <a:cs typeface="Amazon Ember" charset="0"/>
                      </a:endParaRPr>
                    </a:p>
                  </a:txBody>
                  <a:tcPr marL="100099" marR="100099" marT="50050" marB="50050"/>
                </a:tc>
                <a:tc>
                  <a:txBody>
                    <a:bodyPr/>
                    <a:lstStyle/>
                    <a:p>
                      <a:pPr rtl="0"/>
                      <a:r>
                        <a:rPr lang="pt-br" sz="1600"/>
                        <a:t>noteID</a:t>
                      </a:r>
                      <a:endParaRPr lang="en-US" sz="1100" b="0" i="0">
                        <a:solidFill>
                          <a:schemeClr val="bg2"/>
                        </a:solidFill>
                        <a:latin typeface="Amazon Ember" charset="0"/>
                        <a:ea typeface="Amazon Ember" charset="0"/>
                        <a:cs typeface="Amazon Ember" charset="0"/>
                      </a:endParaRPr>
                    </a:p>
                  </a:txBody>
                  <a:tcPr marL="100099" marR="100099" marT="50050" marB="50050"/>
                </a:tc>
                <a:tc>
                  <a:txBody>
                    <a:bodyPr/>
                    <a:lstStyle/>
                    <a:p>
                      <a:pPr rtl="0"/>
                      <a:r>
                        <a:rPr lang="pt-br" sz="1600"/>
                        <a:t>note</a:t>
                      </a:r>
                      <a:endParaRPr lang="en-US" sz="1600" b="0" i="0">
                        <a:solidFill>
                          <a:schemeClr val="bg2"/>
                        </a:solidFill>
                        <a:latin typeface="Amazon Ember" charset="0"/>
                        <a:ea typeface="Amazon Ember" charset="0"/>
                        <a:cs typeface="Amazon Ember" charset="0"/>
                      </a:endParaRPr>
                    </a:p>
                  </a:txBody>
                  <a:tcPr marL="100099" marR="100099" marT="50050" marB="50050"/>
                </a:tc>
                <a:extLst>
                  <a:ext uri="{0D108BD9-81ED-4DB2-BD59-A6C34878D82A}">
                    <a16:rowId xmlns:a16="http://schemas.microsoft.com/office/drawing/2014/main" val="10000"/>
                  </a:ext>
                </a:extLst>
              </a:tr>
              <a:tr h="301267">
                <a:tc>
                  <a:txBody>
                    <a:bodyPr/>
                    <a:lstStyle/>
                    <a:p>
                      <a:pPr rtl="0"/>
                      <a:r>
                        <a:rPr lang="pt-br" sz="1100" dirty="0"/>
                        <a:t>AAA</a:t>
                      </a:r>
                      <a:endParaRPr lang="en-US" sz="1100" b="0" i="0" dirty="0">
                        <a:solidFill>
                          <a:schemeClr val="bg2"/>
                        </a:solidFill>
                        <a:latin typeface="+mn-lt"/>
                        <a:ea typeface="Amazon Ember" charset="0"/>
                        <a:cs typeface="Amazon Ember" charset="0"/>
                      </a:endParaRPr>
                    </a:p>
                  </a:txBody>
                  <a:tcPr marL="100099" marR="100099" marT="50050" marB="50050"/>
                </a:tc>
                <a:tc>
                  <a:txBody>
                    <a:bodyPr/>
                    <a:lstStyle/>
                    <a:p>
                      <a:pPr rtl="0"/>
                      <a:r>
                        <a:rPr lang="pt-br" sz="1100"/>
                        <a:t>123A</a:t>
                      </a:r>
                      <a:endParaRPr lang="en-US" sz="1100" b="0" i="0">
                        <a:solidFill>
                          <a:schemeClr val="bg2"/>
                        </a:solidFill>
                        <a:latin typeface="+mn-lt"/>
                        <a:ea typeface="Amazon Ember" charset="0"/>
                        <a:cs typeface="Amazon Ember" charset="0"/>
                      </a:endParaRPr>
                    </a:p>
                  </a:txBody>
                  <a:tcPr marL="100099" marR="100099" marT="50050" marB="50050"/>
                </a:tc>
                <a:tc>
                  <a:txBody>
                    <a:bodyPr/>
                    <a:lstStyle/>
                    <a:p>
                      <a:pPr rtl="0"/>
                      <a:r>
                        <a:rPr lang="pt-br" sz="1100" dirty="0"/>
                        <a:t>Buy coffee </a:t>
                      </a:r>
                      <a:br>
                        <a:rPr lang="pt-br" sz="1100" dirty="0"/>
                      </a:br>
                      <a:r>
                        <a:rPr lang="pt-br" sz="1100" dirty="0"/>
                        <a:t>(compra café)</a:t>
                      </a:r>
                      <a:endParaRPr lang="en-US" sz="1100" b="0" i="0" dirty="0">
                        <a:solidFill>
                          <a:schemeClr val="bg2"/>
                        </a:solidFill>
                        <a:latin typeface="+mn-lt"/>
                        <a:ea typeface="Amazon Ember" charset="0"/>
                        <a:cs typeface="Amazon Ember" charset="0"/>
                      </a:endParaRPr>
                    </a:p>
                  </a:txBody>
                  <a:tcPr marL="100099" marR="100099" marT="50050" marB="50050"/>
                </a:tc>
                <a:extLst>
                  <a:ext uri="{0D108BD9-81ED-4DB2-BD59-A6C34878D82A}">
                    <a16:rowId xmlns:a16="http://schemas.microsoft.com/office/drawing/2014/main" val="10001"/>
                  </a:ext>
                </a:extLst>
              </a:tr>
              <a:tr h="301267">
                <a:tc>
                  <a:txBody>
                    <a:bodyPr/>
                    <a:lstStyle/>
                    <a:p>
                      <a:pPr rtl="0"/>
                      <a:endParaRPr lang="en-US" sz="1100" b="0" i="0" dirty="0">
                        <a:solidFill>
                          <a:schemeClr val="accent5"/>
                        </a:solidFill>
                        <a:latin typeface="+mn-lt"/>
                        <a:ea typeface="Amazon Ember" charset="0"/>
                        <a:cs typeface="Amazon Ember" charset="0"/>
                      </a:endParaRPr>
                    </a:p>
                  </a:txBody>
                  <a:tcPr marL="100099" marR="100099" marT="50050" marB="50050"/>
                </a:tc>
                <a:tc>
                  <a:txBody>
                    <a:bodyPr/>
                    <a:lstStyle/>
                    <a:p>
                      <a:pPr rtl="0"/>
                      <a:endParaRPr lang="en-US" sz="1100" b="0" i="0" dirty="0">
                        <a:solidFill>
                          <a:schemeClr val="accent5"/>
                        </a:solidFill>
                        <a:latin typeface="+mn-lt"/>
                        <a:ea typeface="Amazon Ember" charset="0"/>
                        <a:cs typeface="Amazon Ember" charset="0"/>
                      </a:endParaRPr>
                    </a:p>
                  </a:txBody>
                  <a:tcPr marL="100099" marR="100099" marT="50050" marB="50050"/>
                </a:tc>
                <a:tc>
                  <a:txBody>
                    <a:bodyPr/>
                    <a:lstStyle/>
                    <a:p>
                      <a:pPr rtl="0"/>
                      <a:endParaRPr lang="en-US" sz="1100" b="0" i="0" dirty="0">
                        <a:solidFill>
                          <a:schemeClr val="accent5"/>
                        </a:solidFill>
                        <a:latin typeface="+mn-lt"/>
                        <a:ea typeface="Amazon Ember" charset="0"/>
                        <a:cs typeface="Amazon Ember" charset="0"/>
                      </a:endParaRPr>
                    </a:p>
                  </a:txBody>
                  <a:tcPr marL="100099" marR="100099" marT="50050" marB="50050"/>
                </a:tc>
                <a:extLst>
                  <a:ext uri="{0D108BD9-81ED-4DB2-BD59-A6C34878D82A}">
                    <a16:rowId xmlns:a16="http://schemas.microsoft.com/office/drawing/2014/main" val="10002"/>
                  </a:ext>
                </a:extLst>
              </a:tr>
              <a:tr h="461492">
                <a:tc>
                  <a:txBody>
                    <a:bodyPr/>
                    <a:lstStyle/>
                    <a:p>
                      <a:pPr rtl="0"/>
                      <a:endParaRPr lang="en-US" sz="1800" b="0" i="0">
                        <a:solidFill>
                          <a:schemeClr val="bg2"/>
                        </a:solidFill>
                        <a:latin typeface="+mn-lt"/>
                        <a:ea typeface="Amazon Ember Light" charset="0"/>
                        <a:cs typeface="Amazon Ember Light" charset="0"/>
                      </a:endParaRPr>
                    </a:p>
                  </a:txBody>
                  <a:tcPr marL="100099" marR="100099" marT="50050" marB="5005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0" i="0">
                        <a:solidFill>
                          <a:schemeClr val="bg2"/>
                        </a:solidFill>
                        <a:latin typeface="+mn-lt"/>
                        <a:ea typeface="Amazon Ember Light" charset="0"/>
                        <a:cs typeface="Amazon Ember Light" charset="0"/>
                      </a:endParaRPr>
                    </a:p>
                  </a:txBody>
                  <a:tcPr marL="100099" marR="100099" marT="50050" marB="50050"/>
                </a:tc>
                <a:tc>
                  <a:txBody>
                    <a:bodyPr/>
                    <a:lstStyle/>
                    <a:p>
                      <a:pPr rtl="0"/>
                      <a:endParaRPr lang="en-US" sz="1800" b="0" i="0" dirty="0">
                        <a:solidFill>
                          <a:schemeClr val="bg2"/>
                        </a:solidFill>
                        <a:latin typeface="+mn-lt"/>
                        <a:ea typeface="Amazon Ember Light" charset="0"/>
                        <a:cs typeface="Amazon Ember Light" charset="0"/>
                      </a:endParaRPr>
                    </a:p>
                  </a:txBody>
                  <a:tcPr marL="100099" marR="100099" marT="50050" marB="50050"/>
                </a:tc>
                <a:extLst>
                  <a:ext uri="{0D108BD9-81ED-4DB2-BD59-A6C34878D82A}">
                    <a16:rowId xmlns:a16="http://schemas.microsoft.com/office/drawing/2014/main" val="10003"/>
                  </a:ext>
                </a:extLst>
              </a:tr>
            </a:tbl>
          </a:graphicData>
        </a:graphic>
      </p:graphicFrame>
      <p:sp>
        <p:nvSpPr>
          <p:cNvPr id="43" name="TextBox 42"/>
          <p:cNvSpPr txBox="1"/>
          <p:nvPr/>
        </p:nvSpPr>
        <p:spPr>
          <a:xfrm>
            <a:off x="1498422" y="6114174"/>
            <a:ext cx="2624130" cy="437043"/>
          </a:xfrm>
          <a:prstGeom prst="rect">
            <a:avLst/>
          </a:prstGeom>
          <a:noFill/>
        </p:spPr>
        <p:txBody>
          <a:bodyPr wrap="square" rtlCol="0">
            <a:spAutoFit/>
          </a:bodyPr>
          <a:lstStyle/>
          <a:p>
            <a:pPr algn="ctr" rtl="0"/>
            <a:r>
              <a:rPr lang="pt-br" sz="2240">
                <a:latin typeface="Amazon Ember" panose="020B0603020204020204" pitchFamily="34" charset="0"/>
                <a:ea typeface="Amazon Ember" panose="020B0603020204020204" pitchFamily="34" charset="0"/>
                <a:cs typeface="Amazon Ember" panose="020B0603020204020204" pitchFamily="34" charset="0"/>
              </a:rPr>
              <a:t>Replica - us-east-1</a:t>
            </a:r>
          </a:p>
        </p:txBody>
      </p:sp>
      <p:sp>
        <p:nvSpPr>
          <p:cNvPr id="44" name="TextBox 43"/>
          <p:cNvSpPr txBox="1"/>
          <p:nvPr/>
        </p:nvSpPr>
        <p:spPr>
          <a:xfrm>
            <a:off x="8463670" y="4428112"/>
            <a:ext cx="2182008" cy="369332"/>
          </a:xfrm>
          <a:prstGeom prst="rect">
            <a:avLst/>
          </a:prstGeom>
          <a:noFill/>
        </p:spPr>
        <p:txBody>
          <a:bodyPr wrap="non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Replica - us-west-2</a:t>
            </a:r>
          </a:p>
        </p:txBody>
      </p:sp>
      <p:sp>
        <p:nvSpPr>
          <p:cNvPr id="45" name="TextBox 44"/>
          <p:cNvSpPr txBox="1"/>
          <p:nvPr/>
        </p:nvSpPr>
        <p:spPr>
          <a:xfrm>
            <a:off x="8315177" y="2431320"/>
            <a:ext cx="2443298" cy="369332"/>
          </a:xfrm>
          <a:prstGeom prst="rect">
            <a:avLst/>
          </a:prstGeom>
          <a:noFill/>
        </p:spPr>
        <p:txBody>
          <a:bodyPr wrap="none" rtlCol="0">
            <a:spAutoFit/>
          </a:bodyPr>
          <a:lstStyle/>
          <a:p>
            <a:pPr algn="ctr" rtl="0"/>
            <a:r>
              <a:rPr lang="pt-br">
                <a:latin typeface="Amazon Ember" panose="020B0603020204020204" pitchFamily="34" charset="0"/>
                <a:ea typeface="Amazon Ember" panose="020B0603020204020204" pitchFamily="34" charset="0"/>
                <a:cs typeface="Amazon Ember" panose="020B0603020204020204" pitchFamily="34" charset="0"/>
              </a:rPr>
              <a:t>Replica - eu-central-1</a:t>
            </a:r>
          </a:p>
        </p:txBody>
      </p:sp>
      <p:sp>
        <p:nvSpPr>
          <p:cNvPr id="51" name="TextBox 50"/>
          <p:cNvSpPr txBox="1"/>
          <p:nvPr/>
        </p:nvSpPr>
        <p:spPr>
          <a:xfrm>
            <a:off x="8733345" y="1634110"/>
            <a:ext cx="2425884" cy="400110"/>
          </a:xfrm>
          <a:prstGeom prst="rect">
            <a:avLst/>
          </a:prstGeom>
          <a:noFill/>
        </p:spPr>
        <p:txBody>
          <a:bodyPr wrap="square" rtlCol="0">
            <a:spAutoFit/>
          </a:bodyPr>
          <a:lstStyle/>
          <a:p>
            <a:pPr rtl="0"/>
            <a:endParaRPr lang="en-US" sz="200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2" name="Group 51"/>
          <p:cNvGrpSpPr/>
          <p:nvPr/>
        </p:nvGrpSpPr>
        <p:grpSpPr>
          <a:xfrm>
            <a:off x="141845" y="3990616"/>
            <a:ext cx="3396106" cy="600164"/>
            <a:chOff x="699629" y="4450985"/>
            <a:chExt cx="4440065" cy="784653"/>
          </a:xfrm>
        </p:grpSpPr>
        <p:sp>
          <p:nvSpPr>
            <p:cNvPr id="53" name="TextBox 52"/>
            <p:cNvSpPr txBox="1"/>
            <p:nvPr/>
          </p:nvSpPr>
          <p:spPr>
            <a:xfrm>
              <a:off x="699629" y="4488820"/>
              <a:ext cx="834952" cy="603581"/>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rPr>
                <a:t>AAA</a:t>
              </a:r>
            </a:p>
          </p:txBody>
        </p:sp>
        <p:sp>
          <p:nvSpPr>
            <p:cNvPr id="54" name="TextBox 53"/>
            <p:cNvSpPr txBox="1"/>
            <p:nvPr/>
          </p:nvSpPr>
          <p:spPr>
            <a:xfrm>
              <a:off x="2335852" y="4488820"/>
              <a:ext cx="797228" cy="603581"/>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ea typeface="Amazon Ember" charset="0"/>
                  <a:cs typeface="Amazon Ember" charset="0"/>
                </a:rPr>
                <a:t>45B</a:t>
              </a:r>
              <a:endParaRPr lang="en-US" sz="1100" dirty="0">
                <a:solidFill>
                  <a:srgbClr val="FF0000"/>
                </a:solidFill>
              </a:endParaRPr>
            </a:p>
          </p:txBody>
        </p:sp>
        <p:sp>
          <p:nvSpPr>
            <p:cNvPr id="55" name="TextBox 54"/>
            <p:cNvSpPr txBox="1"/>
            <p:nvPr/>
          </p:nvSpPr>
          <p:spPr>
            <a:xfrm>
              <a:off x="3602660" y="4450985"/>
              <a:ext cx="1537034" cy="784653"/>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ea typeface="Amazon Ember" charset="0"/>
                  <a:cs typeface="Amazon Ember" charset="0"/>
                </a:rPr>
                <a:t>Buy milk </a:t>
              </a:r>
              <a:br>
                <a:rPr lang="pt-br" sz="1100" dirty="0">
                  <a:solidFill>
                    <a:srgbClr val="FF0000"/>
                  </a:solidFill>
                  <a:ea typeface="Amazon Ember" charset="0"/>
                  <a:cs typeface="Amazon Ember" charset="0"/>
                </a:rPr>
              </a:br>
              <a:r>
                <a:rPr lang="pt-br" sz="1100" dirty="0">
                  <a:solidFill>
                    <a:srgbClr val="FF0000"/>
                  </a:solidFill>
                  <a:ea typeface="Amazon Ember" charset="0"/>
                  <a:cs typeface="Amazon Ember" charset="0"/>
                </a:rPr>
                <a:t>(compra leite)</a:t>
              </a:r>
            </a:p>
          </p:txBody>
        </p:sp>
      </p:grpSp>
      <p:grpSp>
        <p:nvGrpSpPr>
          <p:cNvPr id="56" name="Group 55"/>
          <p:cNvGrpSpPr/>
          <p:nvPr/>
        </p:nvGrpSpPr>
        <p:grpSpPr>
          <a:xfrm>
            <a:off x="7561124" y="3426053"/>
            <a:ext cx="3642989" cy="614014"/>
            <a:chOff x="699629" y="4440520"/>
            <a:chExt cx="3642989" cy="614014"/>
          </a:xfrm>
        </p:grpSpPr>
        <p:sp>
          <p:nvSpPr>
            <p:cNvPr id="57" name="TextBox 56"/>
            <p:cNvSpPr txBox="1"/>
            <p:nvPr/>
          </p:nvSpPr>
          <p:spPr>
            <a:xfrm>
              <a:off x="699629" y="4440520"/>
              <a:ext cx="638636" cy="461665"/>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rPr>
                <a:t>AAA</a:t>
              </a:r>
            </a:p>
          </p:txBody>
        </p:sp>
        <p:sp>
          <p:nvSpPr>
            <p:cNvPr id="58" name="TextBox 57"/>
            <p:cNvSpPr txBox="1"/>
            <p:nvPr/>
          </p:nvSpPr>
          <p:spPr>
            <a:xfrm>
              <a:off x="2007608" y="4440520"/>
              <a:ext cx="609782" cy="461665"/>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ea typeface="Amazon Ember" charset="0"/>
                  <a:cs typeface="Amazon Ember" charset="0"/>
                </a:rPr>
                <a:t>45B</a:t>
              </a:r>
              <a:endParaRPr lang="en-US" sz="1100" dirty="0">
                <a:solidFill>
                  <a:srgbClr val="FF0000"/>
                </a:solidFill>
              </a:endParaRPr>
            </a:p>
          </p:txBody>
        </p:sp>
        <p:sp>
          <p:nvSpPr>
            <p:cNvPr id="59" name="TextBox 58"/>
            <p:cNvSpPr txBox="1"/>
            <p:nvPr/>
          </p:nvSpPr>
          <p:spPr>
            <a:xfrm>
              <a:off x="3163769" y="4440520"/>
              <a:ext cx="1178849" cy="614014"/>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ea typeface="Amazon Ember" charset="0"/>
                  <a:cs typeface="Amazon Ember" charset="0"/>
                </a:rPr>
                <a:t>Buy milk </a:t>
              </a:r>
              <a:br>
                <a:rPr lang="pt-br" sz="1100" dirty="0">
                  <a:solidFill>
                    <a:srgbClr val="FF0000"/>
                  </a:solidFill>
                  <a:ea typeface="Amazon Ember" charset="0"/>
                  <a:cs typeface="Amazon Ember" charset="0"/>
                </a:rPr>
              </a:br>
              <a:r>
                <a:rPr lang="pt-br" sz="1100" dirty="0">
                  <a:solidFill>
                    <a:srgbClr val="FF0000"/>
                  </a:solidFill>
                  <a:ea typeface="Amazon Ember" charset="0"/>
                  <a:cs typeface="Amazon Ember" charset="0"/>
                </a:rPr>
                <a:t>(compra leite)</a:t>
              </a:r>
            </a:p>
          </p:txBody>
        </p:sp>
      </p:grpSp>
      <p:grpSp>
        <p:nvGrpSpPr>
          <p:cNvPr id="60" name="Group 59"/>
          <p:cNvGrpSpPr/>
          <p:nvPr/>
        </p:nvGrpSpPr>
        <p:grpSpPr>
          <a:xfrm>
            <a:off x="7535878" y="5463275"/>
            <a:ext cx="3639783" cy="600164"/>
            <a:chOff x="699629" y="4422048"/>
            <a:chExt cx="3639783" cy="600164"/>
          </a:xfrm>
        </p:grpSpPr>
        <p:sp>
          <p:nvSpPr>
            <p:cNvPr id="61" name="TextBox 60"/>
            <p:cNvSpPr txBox="1"/>
            <p:nvPr/>
          </p:nvSpPr>
          <p:spPr>
            <a:xfrm>
              <a:off x="699629" y="4440520"/>
              <a:ext cx="614592" cy="447815"/>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rPr>
                <a:t>AAA</a:t>
              </a:r>
            </a:p>
          </p:txBody>
        </p:sp>
        <p:sp>
          <p:nvSpPr>
            <p:cNvPr id="62" name="TextBox 61"/>
            <p:cNvSpPr txBox="1"/>
            <p:nvPr/>
          </p:nvSpPr>
          <p:spPr>
            <a:xfrm>
              <a:off x="2007608" y="4440520"/>
              <a:ext cx="590546" cy="447815"/>
            </a:xfrm>
            <a:prstGeom prst="rect">
              <a:avLst/>
            </a:prstGeom>
            <a:noFill/>
          </p:spPr>
          <p:txBody>
            <a:bodyPr wrap="none" lIns="182880" tIns="146304" rIns="182880" bIns="146304" rtlCol="0">
              <a:spAutoFit/>
            </a:bodyPr>
            <a:lstStyle/>
            <a:p>
              <a:pPr rtl="0">
                <a:lnSpc>
                  <a:spcPct val="90000"/>
                </a:lnSpc>
                <a:spcAft>
                  <a:spcPts val="1800"/>
                </a:spcAft>
              </a:pPr>
              <a:r>
                <a:rPr lang="pt-br" sz="1100">
                  <a:solidFill>
                    <a:srgbClr val="FF0000"/>
                  </a:solidFill>
                  <a:ea typeface="Amazon Ember" charset="0"/>
                  <a:cs typeface="Amazon Ember" charset="0"/>
                </a:rPr>
                <a:t>45B</a:t>
              </a:r>
              <a:endParaRPr lang="en-US" sz="1100">
                <a:solidFill>
                  <a:srgbClr val="FF0000"/>
                </a:solidFill>
              </a:endParaRPr>
            </a:p>
          </p:txBody>
        </p:sp>
        <p:sp>
          <p:nvSpPr>
            <p:cNvPr id="63" name="TextBox 62"/>
            <p:cNvSpPr txBox="1"/>
            <p:nvPr/>
          </p:nvSpPr>
          <p:spPr>
            <a:xfrm>
              <a:off x="3163769" y="4422048"/>
              <a:ext cx="1175643" cy="600164"/>
            </a:xfrm>
            <a:prstGeom prst="rect">
              <a:avLst/>
            </a:prstGeom>
            <a:noFill/>
          </p:spPr>
          <p:txBody>
            <a:bodyPr wrap="none" lIns="182880" tIns="146304" rIns="182880" bIns="146304" rtlCol="0">
              <a:spAutoFit/>
            </a:bodyPr>
            <a:lstStyle/>
            <a:p>
              <a:pPr rtl="0">
                <a:lnSpc>
                  <a:spcPct val="90000"/>
                </a:lnSpc>
                <a:spcAft>
                  <a:spcPts val="1800"/>
                </a:spcAft>
              </a:pPr>
              <a:r>
                <a:rPr lang="pt-br" sz="1100" dirty="0">
                  <a:solidFill>
                    <a:srgbClr val="FF0000"/>
                  </a:solidFill>
                  <a:ea typeface="Amazon Ember" charset="0"/>
                  <a:cs typeface="Amazon Ember" charset="0"/>
                </a:rPr>
                <a:t>Buy milk </a:t>
              </a:r>
              <a:br>
                <a:rPr lang="pt-br" sz="1100" dirty="0">
                  <a:solidFill>
                    <a:srgbClr val="FF0000"/>
                  </a:solidFill>
                  <a:ea typeface="Amazon Ember" charset="0"/>
                  <a:cs typeface="Amazon Ember" charset="0"/>
                </a:rPr>
              </a:br>
              <a:r>
                <a:rPr lang="pt-br" sz="1100" dirty="0">
                  <a:solidFill>
                    <a:srgbClr val="FF0000"/>
                  </a:solidFill>
                  <a:ea typeface="Amazon Ember" charset="0"/>
                  <a:cs typeface="Amazon Ember" charset="0"/>
                </a:rPr>
                <a:t>(compra leite)</a:t>
              </a:r>
            </a:p>
          </p:txBody>
        </p:sp>
      </p:grpSp>
      <p:sp>
        <p:nvSpPr>
          <p:cNvPr id="64" name="Rectangle 63"/>
          <p:cNvSpPr/>
          <p:nvPr/>
        </p:nvSpPr>
        <p:spPr bwMode="auto">
          <a:xfrm>
            <a:off x="4351445" y="3942945"/>
            <a:ext cx="487680" cy="4399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854323" y="3942945"/>
            <a:ext cx="487680" cy="4399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5357201" y="3942945"/>
            <a:ext cx="487680" cy="4399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5860079" y="3942945"/>
            <a:ext cx="487680" cy="4399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rtl="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21BBC288-5AFD-AB40-A3F3-F427E49EB12C}"/>
              </a:ext>
            </a:extLst>
          </p:cNvPr>
          <p:cNvCxnSpPr/>
          <p:nvPr/>
        </p:nvCxnSpPr>
        <p:spPr>
          <a:xfrm>
            <a:off x="3777189" y="4189158"/>
            <a:ext cx="464071"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FF5ACEE4-0E47-ED4B-A11C-A37A8D25743D}"/>
              </a:ext>
            </a:extLst>
          </p:cNvPr>
          <p:cNvCxnSpPr>
            <a:cxnSpLocks/>
            <a:endCxn id="57" idx="1"/>
          </p:cNvCxnSpPr>
          <p:nvPr/>
        </p:nvCxnSpPr>
        <p:spPr>
          <a:xfrm flipV="1">
            <a:off x="6428227" y="3656886"/>
            <a:ext cx="1132897" cy="506022"/>
          </a:xfrm>
          <a:prstGeom prst="bentConnector3">
            <a:avLst>
              <a:gd name="adj1" fmla="val 50000"/>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1BBC288-5AFD-AB40-A3F3-F427E49EB12C}"/>
              </a:ext>
            </a:extLst>
          </p:cNvPr>
          <p:cNvCxnSpPr/>
          <p:nvPr/>
        </p:nvCxnSpPr>
        <p:spPr>
          <a:xfrm>
            <a:off x="6989714" y="5681970"/>
            <a:ext cx="622251" cy="0"/>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1BBC288-5AFD-AB40-A3F3-F427E49EB12C}"/>
              </a:ext>
            </a:extLst>
          </p:cNvPr>
          <p:cNvCxnSpPr/>
          <p:nvPr/>
        </p:nvCxnSpPr>
        <p:spPr>
          <a:xfrm>
            <a:off x="6986661" y="4128257"/>
            <a:ext cx="3053" cy="1553713"/>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94827" y="1634110"/>
            <a:ext cx="487680" cy="4876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4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73" name="Oval 72"/>
          <p:cNvSpPr/>
          <p:nvPr/>
        </p:nvSpPr>
        <p:spPr>
          <a:xfrm>
            <a:off x="3910449" y="1634110"/>
            <a:ext cx="487680" cy="4876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4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74" name="Oval 73"/>
          <p:cNvSpPr/>
          <p:nvPr/>
        </p:nvSpPr>
        <p:spPr>
          <a:xfrm>
            <a:off x="8119381" y="1634110"/>
            <a:ext cx="487680" cy="4876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240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75" name="TextBox 74"/>
          <p:cNvSpPr txBox="1"/>
          <p:nvPr/>
        </p:nvSpPr>
        <p:spPr>
          <a:xfrm>
            <a:off x="941172" y="1634110"/>
            <a:ext cx="2007281" cy="707886"/>
          </a:xfrm>
          <a:prstGeom prst="rect">
            <a:avLst/>
          </a:prstGeom>
          <a:noFill/>
        </p:spPr>
        <p:txBody>
          <a:bodyPr wrap="none" rtlCol="0">
            <a:spAutoFit/>
          </a:bodyPr>
          <a:lstStyle/>
          <a:p>
            <a:pPr algn="ctr" rtl="0"/>
            <a:r>
              <a:rPr lang="pt-br" sz="2000">
                <a:latin typeface="Amazon Ember" panose="020B0603020204020204" pitchFamily="34" charset="0"/>
                <a:ea typeface="Amazon Ember" panose="020B0603020204020204" pitchFamily="34" charset="0"/>
                <a:cs typeface="Amazon Ember" panose="020B0603020204020204" pitchFamily="34" charset="0"/>
              </a:rPr>
              <a:t>Alterações feitas </a:t>
            </a:r>
            <a:r>
              <a:rPr lang="en-US" sz="2000">
                <a:latin typeface="Amazon Ember" panose="020B0603020204020204" pitchFamily="34" charset="0"/>
                <a:ea typeface="Amazon Ember" panose="020B0603020204020204" pitchFamily="34" charset="0"/>
                <a:cs typeface="Amazon Ember" panose="020B0603020204020204" pitchFamily="34" charset="0"/>
              </a:rPr>
              <a:t/>
            </a:r>
            <a:br>
              <a:rPr lang="en-US" sz="2000">
                <a:latin typeface="Amazon Ember" panose="020B0603020204020204" pitchFamily="34" charset="0"/>
                <a:ea typeface="Amazon Ember" panose="020B0603020204020204" pitchFamily="34" charset="0"/>
                <a:cs typeface="Amazon Ember" panose="020B0603020204020204" pitchFamily="34" charset="0"/>
              </a:rPr>
            </a:br>
            <a:r>
              <a:rPr lang="pt-br" sz="2000">
                <a:latin typeface="Amazon Ember" panose="020B0603020204020204" pitchFamily="34" charset="0"/>
                <a:ea typeface="Amazon Ember" panose="020B0603020204020204" pitchFamily="34" charset="0"/>
                <a:cs typeface="Amazon Ember" panose="020B0603020204020204" pitchFamily="34" charset="0"/>
              </a:rPr>
              <a:t>em uma réplica.</a:t>
            </a:r>
          </a:p>
        </p:txBody>
      </p:sp>
      <p:sp>
        <p:nvSpPr>
          <p:cNvPr id="76" name="TextBox 75"/>
          <p:cNvSpPr txBox="1"/>
          <p:nvPr/>
        </p:nvSpPr>
        <p:spPr>
          <a:xfrm>
            <a:off x="4489688" y="1634110"/>
            <a:ext cx="3071435" cy="1015663"/>
          </a:xfrm>
          <a:prstGeom prst="rect">
            <a:avLst/>
          </a:prstGeom>
          <a:noFill/>
        </p:spPr>
        <p:txBody>
          <a:bodyPr wrap="square" rtlCol="0">
            <a:spAutoFit/>
          </a:bodyPr>
          <a:lstStyle/>
          <a:p>
            <a:pPr rtl="0"/>
            <a:r>
              <a:rPr lang="pt-br" sz="2000" dirty="0">
                <a:latin typeface="Amazon Ember" panose="02000000000000000000" pitchFamily="2" charset="0"/>
                <a:ea typeface="Amazon Ember" panose="02000000000000000000" pitchFamily="2" charset="0"/>
                <a:cs typeface="Amazon Ember" panose="020B0603020204020204" pitchFamily="34" charset="0"/>
              </a:rPr>
              <a:t>As alterações são registradas em um stream do DynamoDB.</a:t>
            </a:r>
          </a:p>
        </p:txBody>
      </p:sp>
      <p:sp>
        <p:nvSpPr>
          <p:cNvPr id="77" name="TextBox 76"/>
          <p:cNvSpPr txBox="1"/>
          <p:nvPr/>
        </p:nvSpPr>
        <p:spPr>
          <a:xfrm>
            <a:off x="8733344" y="1634110"/>
            <a:ext cx="3458656" cy="707886"/>
          </a:xfrm>
          <a:prstGeom prst="rect">
            <a:avLst/>
          </a:prstGeom>
          <a:noFill/>
        </p:spPr>
        <p:txBody>
          <a:bodyPr wrap="square" rtlCol="0">
            <a:spAutoFit/>
          </a:bodyPr>
          <a:lstStyle/>
          <a:p>
            <a:pPr rtl="0"/>
            <a:r>
              <a:rPr lang="pt-br" sz="2000" dirty="0">
                <a:latin typeface="Amazon Ember" panose="020B0603020204020204" pitchFamily="34" charset="0"/>
                <a:ea typeface="Amazon Ember" panose="020B0603020204020204" pitchFamily="34" charset="0"/>
                <a:cs typeface="Amazon Ember" panose="020B0603020204020204" pitchFamily="34" charset="0"/>
              </a:rPr>
              <a:t>As alterações são propagadas para outras réplicas.</a:t>
            </a:r>
          </a:p>
        </p:txBody>
      </p:sp>
    </p:spTree>
    <p:extLst>
      <p:ext uri="{BB962C8B-B14F-4D97-AF65-F5344CB8AC3E}">
        <p14:creationId xmlns:p14="http://schemas.microsoft.com/office/powerpoint/2010/main" val="28936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75"/>
                                        </p:tgtEl>
                                        <p:attrNameLst>
                                          <p:attrName>style.visibility</p:attrName>
                                        </p:attrNameLst>
                                      </p:cBhvr>
                                      <p:to>
                                        <p:strVal val="visible"/>
                                      </p:to>
                                    </p:set>
                                  </p:childTnLst>
                                </p:cTn>
                              </p:par>
                            </p:childTnLst>
                          </p:cTn>
                        </p:par>
                        <p:par>
                          <p:cTn id="9" fill="hold">
                            <p:stCondLst>
                              <p:cond delay="250"/>
                            </p:stCondLst>
                            <p:childTnLst>
                              <p:par>
                                <p:cTn id="10" presetID="1" presetClass="entr" presetSubtype="0" fill="hold" nodeType="afterEffect">
                                  <p:stCondLst>
                                    <p:cond delay="0"/>
                                  </p:stCondLst>
                                  <p:childTnLst>
                                    <p:set>
                                      <p:cBhvr>
                                        <p:cTn id="11" dur="1" fill="hold">
                                          <p:stCondLst>
                                            <p:cond delay="249"/>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249"/>
                                          </p:stCondLst>
                                        </p:cTn>
                                        <p:tgtEl>
                                          <p:spTgt spid="7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249"/>
                                          </p:stCondLst>
                                        </p:cTn>
                                        <p:tgtEl>
                                          <p:spTgt spid="7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249"/>
                                          </p:stCondLst>
                                        </p:cTn>
                                        <p:tgtEl>
                                          <p:spTgt spid="68"/>
                                        </p:tgtEl>
                                        <p:attrNameLst>
                                          <p:attrName>style.visibility</p:attrName>
                                        </p:attrNameLst>
                                      </p:cBhvr>
                                      <p:to>
                                        <p:strVal val="visible"/>
                                      </p:to>
                                    </p:set>
                                  </p:childTnLst>
                                </p:cTn>
                              </p:par>
                            </p:childTnLst>
                          </p:cTn>
                        </p:par>
                        <p:par>
                          <p:cTn id="20" fill="hold">
                            <p:stCondLst>
                              <p:cond delay="250"/>
                            </p:stCondLst>
                            <p:childTnLst>
                              <p:par>
                                <p:cTn id="21" presetID="19" presetClass="emph" presetSubtype="0" fill="hold" grpId="0" nodeType="afterEffect">
                                  <p:stCondLst>
                                    <p:cond delay="0"/>
                                  </p:stCondLst>
                                  <p:childTnLst>
                                    <p:animClr clrSpc="rgb" dir="cw">
                                      <p:cBhvr override="childStyle">
                                        <p:cTn id="22" dur="250" fill="hold"/>
                                        <p:tgtEl>
                                          <p:spTgt spid="64"/>
                                        </p:tgtEl>
                                        <p:attrNameLst>
                                          <p:attrName>style.color</p:attrName>
                                        </p:attrNameLst>
                                      </p:cBhvr>
                                      <p:to>
                                        <a:srgbClr val="FD7272"/>
                                      </p:to>
                                    </p:animClr>
                                    <p:animClr clrSpc="rgb" dir="cw">
                                      <p:cBhvr>
                                        <p:cTn id="23" dur="250" fill="hold"/>
                                        <p:tgtEl>
                                          <p:spTgt spid="64"/>
                                        </p:tgtEl>
                                        <p:attrNameLst>
                                          <p:attrName>fillcolor</p:attrName>
                                        </p:attrNameLst>
                                      </p:cBhvr>
                                      <p:to>
                                        <a:srgbClr val="FD7272"/>
                                      </p:to>
                                    </p:animClr>
                                    <p:set>
                                      <p:cBhvr>
                                        <p:cTn id="24" dur="250" fill="hold"/>
                                        <p:tgtEl>
                                          <p:spTgt spid="64"/>
                                        </p:tgtEl>
                                        <p:attrNameLst>
                                          <p:attrName>fill.type</p:attrName>
                                        </p:attrNameLst>
                                      </p:cBhvr>
                                      <p:to>
                                        <p:strVal val="solid"/>
                                      </p:to>
                                    </p:set>
                                    <p:set>
                                      <p:cBhvr>
                                        <p:cTn id="25" dur="250" fill="hold"/>
                                        <p:tgtEl>
                                          <p:spTgt spid="64"/>
                                        </p:tgtEl>
                                        <p:attrNameLst>
                                          <p:attrName>fill.on</p:attrName>
                                        </p:attrNameLst>
                                      </p:cBhvr>
                                      <p:to>
                                        <p:strVal val="true"/>
                                      </p:to>
                                    </p:set>
                                  </p:childTnLst>
                                </p:cTn>
                              </p:par>
                              <p:par>
                                <p:cTn id="26" presetID="19" presetClass="emph" presetSubtype="0" fill="hold" grpId="0" nodeType="withEffect">
                                  <p:stCondLst>
                                    <p:cond delay="0"/>
                                  </p:stCondLst>
                                  <p:childTnLst>
                                    <p:animClr clrSpc="rgb" dir="cw">
                                      <p:cBhvr override="childStyle">
                                        <p:cTn id="27" dur="250" fill="hold"/>
                                        <p:tgtEl>
                                          <p:spTgt spid="65"/>
                                        </p:tgtEl>
                                        <p:attrNameLst>
                                          <p:attrName>style.color</p:attrName>
                                        </p:attrNameLst>
                                      </p:cBhvr>
                                      <p:to>
                                        <a:srgbClr val="FD7272"/>
                                      </p:to>
                                    </p:animClr>
                                    <p:animClr clrSpc="rgb" dir="cw">
                                      <p:cBhvr>
                                        <p:cTn id="28" dur="250" fill="hold"/>
                                        <p:tgtEl>
                                          <p:spTgt spid="65"/>
                                        </p:tgtEl>
                                        <p:attrNameLst>
                                          <p:attrName>fillcolor</p:attrName>
                                        </p:attrNameLst>
                                      </p:cBhvr>
                                      <p:to>
                                        <a:srgbClr val="FD7272"/>
                                      </p:to>
                                    </p:animClr>
                                    <p:set>
                                      <p:cBhvr>
                                        <p:cTn id="29" dur="250" fill="hold"/>
                                        <p:tgtEl>
                                          <p:spTgt spid="65"/>
                                        </p:tgtEl>
                                        <p:attrNameLst>
                                          <p:attrName>fill.type</p:attrName>
                                        </p:attrNameLst>
                                      </p:cBhvr>
                                      <p:to>
                                        <p:strVal val="solid"/>
                                      </p:to>
                                    </p:set>
                                    <p:set>
                                      <p:cBhvr>
                                        <p:cTn id="30" dur="250" fill="hold"/>
                                        <p:tgtEl>
                                          <p:spTgt spid="65"/>
                                        </p:tgtEl>
                                        <p:attrNameLst>
                                          <p:attrName>fill.on</p:attrName>
                                        </p:attrNameLst>
                                      </p:cBhvr>
                                      <p:to>
                                        <p:strVal val="tru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249"/>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249"/>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249"/>
                                          </p:stCondLst>
                                        </p:cTn>
                                        <p:tgtEl>
                                          <p:spTgt spid="77"/>
                                        </p:tgtEl>
                                        <p:attrNameLst>
                                          <p:attrName>style.visibility</p:attrName>
                                        </p:attrNameLst>
                                      </p:cBhvr>
                                      <p:to>
                                        <p:strVal val="visible"/>
                                      </p:to>
                                    </p:set>
                                  </p:childTnLst>
                                </p:cTn>
                              </p:par>
                            </p:childTnLst>
                          </p:cTn>
                        </p:par>
                        <p:par>
                          <p:cTn id="39" fill="hold">
                            <p:stCondLst>
                              <p:cond delay="250"/>
                            </p:stCondLst>
                            <p:childTnLst>
                              <p:par>
                                <p:cTn id="40" presetID="1" presetClass="entr" presetSubtype="0" fill="hold" nodeType="afterEffect">
                                  <p:stCondLst>
                                    <p:cond delay="0"/>
                                  </p:stCondLst>
                                  <p:childTnLst>
                                    <p:set>
                                      <p:cBhvr>
                                        <p:cTn id="41" dur="1" fill="hold">
                                          <p:stCondLst>
                                            <p:cond delay="249"/>
                                          </p:stCondLst>
                                        </p:cTn>
                                        <p:tgtEl>
                                          <p:spTgt spid="7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249"/>
                                          </p:stCondLst>
                                        </p:cTn>
                                        <p:tgtEl>
                                          <p:spTgt spid="7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249"/>
                                          </p:stCondLst>
                                        </p:cTn>
                                        <p:tgtEl>
                                          <p:spTgt spid="69"/>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249"/>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249"/>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4" grpId="0" animBg="1"/>
      <p:bldP spid="65" grpId="0" animBg="1"/>
      <p:bldP spid="38" grpId="0" animBg="1"/>
      <p:bldP spid="73" grpId="0" animBg="1"/>
      <p:bldP spid="74" grpId="0" animBg="1"/>
      <p:bldP spid="75" grpId="0"/>
      <p:bldP spid="76" grpId="0"/>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70178" y="2930068"/>
            <a:ext cx="1724955" cy="666977"/>
          </a:xfrm>
          <a:prstGeom prst="rect">
            <a:avLst/>
          </a:prstGeom>
          <a:noFill/>
        </p:spPr>
        <p:txBody>
          <a:bodyPr wrap="square" rtlCol="0">
            <a:spAutoFit/>
          </a:bodyPr>
          <a:lstStyle/>
          <a:p>
            <a:pPr algn="ctr" rtl="0"/>
            <a:r>
              <a:rPr lang="pt-br">
                <a:solidFill>
                  <a:srgbClr val="000000"/>
                </a:solidFill>
                <a:latin typeface="Amazon Ember Light" charset="0"/>
                <a:ea typeface="Amazon Ember Light" charset="0"/>
                <a:cs typeface="Amazon Ember Light" charset="0"/>
              </a:rPr>
              <a:t>Consistência eventual</a:t>
            </a:r>
            <a:endParaRPr lang="en-US" b="1">
              <a:solidFill>
                <a:srgbClr val="000000"/>
              </a:solidFill>
              <a:latin typeface="Amazon Ember Light" panose="020B0403020204020204"/>
              <a:ea typeface="Amazon Ember Light" charset="0"/>
              <a:cs typeface="Amazon Ember Light" charset="0"/>
            </a:endParaRPr>
          </a:p>
        </p:txBody>
      </p:sp>
      <p:sp>
        <p:nvSpPr>
          <p:cNvPr id="24" name="TextBox 23"/>
          <p:cNvSpPr txBox="1"/>
          <p:nvPr/>
        </p:nvSpPr>
        <p:spPr>
          <a:xfrm>
            <a:off x="1991526" y="1358605"/>
            <a:ext cx="1827715" cy="666977"/>
          </a:xfrm>
          <a:prstGeom prst="rect">
            <a:avLst/>
          </a:prstGeom>
          <a:noFill/>
        </p:spPr>
        <p:txBody>
          <a:bodyPr wrap="square" rtlCol="0">
            <a:spAutoFit/>
          </a:bodyPr>
          <a:lstStyle/>
          <a:p>
            <a:pPr algn="ctr" rtl="0"/>
            <a:r>
              <a:rPr lang="pt-br" dirty="0">
                <a:latin typeface="Amazon Ember Light" charset="0"/>
                <a:ea typeface="Amazon Ember Light" charset="0"/>
                <a:cs typeface="Amazon Ember Light" charset="0"/>
              </a:rPr>
              <a:t>Write </a:t>
            </a:r>
            <a:r>
              <a:rPr lang="pt-br" dirty="0" err="1">
                <a:latin typeface="Amazon Ember Light" charset="0"/>
                <a:ea typeface="Amazon Ember Light" charset="0"/>
                <a:cs typeface="Amazon Ember Light" charset="0"/>
              </a:rPr>
              <a:t>at</a:t>
            </a:r>
            <a:r>
              <a:rPr lang="pt-br" dirty="0">
                <a:latin typeface="Amazon Ember Light" charset="0"/>
                <a:ea typeface="Amazon Ember Light" charset="0"/>
                <a:cs typeface="Amazon Ember Light" charset="0"/>
              </a:rPr>
              <a:t> </a:t>
            </a:r>
            <a:r>
              <a:rPr lang="pt-br" dirty="0">
                <a:solidFill>
                  <a:srgbClr val="000000"/>
                </a:solidFill>
                <a:latin typeface="Amazon Ember Light" charset="0"/>
                <a:ea typeface="Amazon Ember Light" charset="0"/>
                <a:cs typeface="Amazon Ember Light" charset="0"/>
              </a:rPr>
              <a:t>11:21:</a:t>
            </a:r>
            <a:r>
              <a:rPr lang="pt-br" b="1" dirty="0">
                <a:solidFill>
                  <a:srgbClr val="000000"/>
                </a:solidFill>
                <a:latin typeface="Amazon Ember Light" charset="0"/>
                <a:ea typeface="Amazon Ember Light" charset="0"/>
                <a:cs typeface="Amazon Ember Light" charset="0"/>
              </a:rPr>
              <a:t>03</a:t>
            </a:r>
            <a:r>
              <a:rPr lang="pt-br" dirty="0">
                <a:solidFill>
                  <a:srgbClr val="000000"/>
                </a:solidFill>
                <a:latin typeface="Amazon Ember Light" charset="0"/>
                <a:ea typeface="Amazon Ember Light" charset="0"/>
                <a:cs typeface="Amazon Ember Light" charset="0"/>
              </a:rPr>
              <a:t> AM (gravada às 11h 21min 03s)</a:t>
            </a:r>
            <a:endParaRPr lang="en-US" dirty="0">
              <a:solidFill>
                <a:srgbClr val="000000"/>
              </a:solidFill>
              <a:latin typeface="Amazon Ember Light" panose="020B0403020204020204"/>
              <a:ea typeface="Amazon Ember Light" charset="0"/>
              <a:cs typeface="Amazon Ember Light" charset="0"/>
            </a:endParaRPr>
          </a:p>
        </p:txBody>
      </p:sp>
      <p:cxnSp>
        <p:nvCxnSpPr>
          <p:cNvPr id="27" name="Straight Arrow Connector 26"/>
          <p:cNvCxnSpPr/>
          <p:nvPr/>
        </p:nvCxnSpPr>
        <p:spPr>
          <a:xfrm>
            <a:off x="2271389" y="2557199"/>
            <a:ext cx="1621560" cy="0"/>
          </a:xfrm>
          <a:prstGeom prst="straightConnector1">
            <a:avLst/>
          </a:prstGeom>
          <a:ln w="1270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277562" y="1953055"/>
            <a:ext cx="2859373" cy="954107"/>
          </a:xfrm>
          <a:prstGeom prst="rect">
            <a:avLst/>
          </a:prstGeom>
          <a:noFill/>
        </p:spPr>
        <p:txBody>
          <a:bodyPr wrap="none" rtlCol="0">
            <a:spAutoFit/>
          </a:bodyPr>
          <a:lstStyle/>
          <a:p>
            <a:pPr algn="ctr" rtl="0"/>
            <a:r>
              <a:rPr lang="pt-br" sz="2800" dirty="0">
                <a:solidFill>
                  <a:schemeClr val="accent1"/>
                </a:solidFill>
                <a:latin typeface="Amazon Ember" charset="0"/>
                <a:ea typeface="Amazon Ember" charset="0"/>
                <a:cs typeface="Amazon Ember" charset="0"/>
              </a:rPr>
              <a:t>A última gravação </a:t>
            </a:r>
            <a:br>
              <a:rPr lang="pt-br" sz="2800" dirty="0">
                <a:solidFill>
                  <a:schemeClr val="accent1"/>
                </a:solidFill>
                <a:latin typeface="Amazon Ember" charset="0"/>
                <a:ea typeface="Amazon Ember" charset="0"/>
                <a:cs typeface="Amazon Ember" charset="0"/>
              </a:rPr>
            </a:br>
            <a:r>
              <a:rPr lang="pt-br" sz="2800" dirty="0">
                <a:solidFill>
                  <a:schemeClr val="accent1"/>
                </a:solidFill>
                <a:latin typeface="Amazon Ember" charset="0"/>
                <a:ea typeface="Amazon Ember" charset="0"/>
                <a:cs typeface="Amazon Ember" charset="0"/>
              </a:rPr>
              <a:t>prevalece</a:t>
            </a:r>
          </a:p>
        </p:txBody>
      </p:sp>
      <p:sp>
        <p:nvSpPr>
          <p:cNvPr id="15" name="Title 1"/>
          <p:cNvSpPr>
            <a:spLocks noGrp="1"/>
          </p:cNvSpPr>
          <p:nvPr>
            <p:ph type="title"/>
          </p:nvPr>
        </p:nvSpPr>
        <p:spPr/>
        <p:txBody>
          <a:bodyPr rtlCol="0"/>
          <a:lstStyle/>
          <a:p>
            <a:pPr rtl="0"/>
            <a:r>
              <a:rPr lang="pt-br"/>
              <a:t>Tabelas</a:t>
            </a:r>
            <a:r>
              <a:rPr lang="pt-br">
                <a:solidFill>
                  <a:srgbClr val="FFFFFF"/>
                </a:solidFill>
              </a:rPr>
              <a:t> globais: atualizações simultâneas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25</a:t>
            </a:fld>
            <a:endParaRPr lang="en-US"/>
          </a:p>
        </p:txBody>
      </p:sp>
      <p:sp>
        <p:nvSpPr>
          <p:cNvPr id="13" name="TextBox 33"/>
          <p:cNvSpPr txBox="1">
            <a:spLocks noChangeArrowheads="1"/>
          </p:cNvSpPr>
          <p:nvPr/>
        </p:nvSpPr>
        <p:spPr bwMode="auto">
          <a:xfrm>
            <a:off x="3954547" y="3185047"/>
            <a:ext cx="1217527" cy="379656"/>
          </a:xfrm>
          <a:prstGeom prst="rect">
            <a:avLst/>
          </a:prstGeom>
          <a:noFill/>
          <a:ln w="9525">
            <a:noFill/>
            <a:miter lim="800000"/>
            <a:headEnd/>
            <a:tailEnd/>
          </a:ln>
        </p:spPr>
        <p:txBody>
          <a:bodyPr wrap="square" rtlCol="0">
            <a:spAutoFit/>
          </a:bodyPr>
          <a:lstStyle/>
          <a:p>
            <a:pPr algn="ctr" rtl="0"/>
            <a:r>
              <a:rPr lang="pt-br">
                <a:latin typeface="Amazon Ember Light" charset="0"/>
                <a:ea typeface="Amazon Ember Light" charset="0"/>
                <a:cs typeface="Amazon Ember Light" charset="0"/>
              </a:rPr>
              <a:t>Replica 1</a:t>
            </a:r>
          </a:p>
        </p:txBody>
      </p:sp>
      <p:sp>
        <p:nvSpPr>
          <p:cNvPr id="21" name="TextBox 20"/>
          <p:cNvSpPr txBox="1"/>
          <p:nvPr/>
        </p:nvSpPr>
        <p:spPr>
          <a:xfrm>
            <a:off x="1991526" y="4407192"/>
            <a:ext cx="1827715" cy="666977"/>
          </a:xfrm>
          <a:prstGeom prst="rect">
            <a:avLst/>
          </a:prstGeom>
          <a:noFill/>
        </p:spPr>
        <p:txBody>
          <a:bodyPr wrap="square" rtlCol="0">
            <a:spAutoFit/>
          </a:bodyPr>
          <a:lstStyle/>
          <a:p>
            <a:pPr algn="ctr" rtl="0"/>
            <a:r>
              <a:rPr lang="pt-br">
                <a:latin typeface="Amazon Ember Light" charset="0"/>
                <a:ea typeface="Amazon Ember Light" charset="0"/>
                <a:cs typeface="Amazon Ember Light" charset="0"/>
              </a:rPr>
              <a:t>Escrita às </a:t>
            </a:r>
            <a:r>
              <a:rPr lang="pt-br">
                <a:solidFill>
                  <a:srgbClr val="000000"/>
                </a:solidFill>
                <a:latin typeface="Amazon Ember Light" charset="0"/>
                <a:ea typeface="Amazon Ember Light" charset="0"/>
                <a:cs typeface="Amazon Ember Light" charset="0"/>
              </a:rPr>
              <a:t>11h21:</a:t>
            </a:r>
            <a:r>
              <a:rPr lang="pt-br" b="1">
                <a:solidFill>
                  <a:srgbClr val="000000"/>
                </a:solidFill>
                <a:latin typeface="Amazon Ember Light" charset="0"/>
                <a:ea typeface="Amazon Ember Light" charset="0"/>
                <a:cs typeface="Amazon Ember Light" charset="0"/>
              </a:rPr>
              <a:t>04</a:t>
            </a:r>
            <a:r>
              <a:rPr lang="pt-br">
                <a:solidFill>
                  <a:srgbClr val="000000"/>
                </a:solidFill>
                <a:latin typeface="Amazon Ember Light" charset="0"/>
                <a:ea typeface="Amazon Ember Light" charset="0"/>
                <a:cs typeface="Amazon Ember Light" charset="0"/>
              </a:rPr>
              <a:t> AM</a:t>
            </a:r>
            <a:endParaRPr lang="en-US">
              <a:solidFill>
                <a:srgbClr val="000000"/>
              </a:solidFill>
              <a:latin typeface="Amazon Ember Light" panose="020B0403020204020204"/>
              <a:ea typeface="Amazon Ember Light" charset="0"/>
              <a:cs typeface="Amazon Ember Light" charset="0"/>
            </a:endParaRPr>
          </a:p>
        </p:txBody>
      </p:sp>
      <p:cxnSp>
        <p:nvCxnSpPr>
          <p:cNvPr id="25" name="Straight Arrow Connector 24"/>
          <p:cNvCxnSpPr/>
          <p:nvPr/>
        </p:nvCxnSpPr>
        <p:spPr>
          <a:xfrm>
            <a:off x="2195843" y="5168017"/>
            <a:ext cx="1621560" cy="0"/>
          </a:xfrm>
          <a:prstGeom prst="straightConnector1">
            <a:avLst/>
          </a:prstGeom>
          <a:ln w="1270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 name="TextBox 33"/>
          <p:cNvSpPr txBox="1">
            <a:spLocks noChangeArrowheads="1"/>
          </p:cNvSpPr>
          <p:nvPr/>
        </p:nvSpPr>
        <p:spPr bwMode="auto">
          <a:xfrm>
            <a:off x="3954547" y="5768944"/>
            <a:ext cx="1217527" cy="379656"/>
          </a:xfrm>
          <a:prstGeom prst="rect">
            <a:avLst/>
          </a:prstGeom>
          <a:noFill/>
          <a:ln w="9525">
            <a:noFill/>
            <a:miter lim="800000"/>
            <a:headEnd/>
            <a:tailEnd/>
          </a:ln>
        </p:spPr>
        <p:txBody>
          <a:bodyPr wrap="square" rtlCol="0">
            <a:spAutoFit/>
          </a:bodyPr>
          <a:lstStyle/>
          <a:p>
            <a:pPr algn="ctr" rtl="0"/>
            <a:r>
              <a:rPr lang="pt-br" sz="1867">
                <a:latin typeface="Amazon Ember Light" charset="0"/>
                <a:ea typeface="Amazon Ember Light" charset="0"/>
                <a:cs typeface="Amazon Ember Light" charset="0"/>
              </a:rPr>
              <a:t>Replica 2</a:t>
            </a:r>
          </a:p>
        </p:txBody>
      </p:sp>
      <p:sp>
        <p:nvSpPr>
          <p:cNvPr id="31" name="Down Arrow 30"/>
          <p:cNvSpPr/>
          <p:nvPr/>
        </p:nvSpPr>
        <p:spPr>
          <a:xfrm rot="16200000">
            <a:off x="6719894" y="2996233"/>
            <a:ext cx="617069" cy="1758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2" name="TextBox 31"/>
          <p:cNvSpPr txBox="1"/>
          <p:nvPr/>
        </p:nvSpPr>
        <p:spPr>
          <a:xfrm>
            <a:off x="1989688" y="2724843"/>
            <a:ext cx="1827715" cy="379656"/>
          </a:xfrm>
          <a:prstGeom prst="rect">
            <a:avLst/>
          </a:prstGeom>
          <a:noFill/>
        </p:spPr>
        <p:txBody>
          <a:bodyPr wrap="square" rtlCol="0">
            <a:spAutoFit/>
          </a:bodyPr>
          <a:lstStyle/>
          <a:p>
            <a:pPr algn="ctr" rtl="0"/>
            <a:r>
              <a:rPr lang="pt-br" sz="1867">
                <a:latin typeface="Amazon Ember Light" charset="0"/>
                <a:ea typeface="Amazon Ember Light" charset="0"/>
                <a:cs typeface="Amazon Ember Light" charset="0"/>
              </a:rPr>
              <a:t>Color = “</a:t>
            </a:r>
            <a:r>
              <a:rPr lang="pt-br" sz="1867" b="1">
                <a:solidFill>
                  <a:srgbClr val="FF0000"/>
                </a:solidFill>
                <a:latin typeface="Amazon Ember Light" charset="0"/>
                <a:ea typeface="Amazon Ember Light" charset="0"/>
                <a:cs typeface="Amazon Ember Light" charset="0"/>
              </a:rPr>
              <a:t>Red</a:t>
            </a:r>
            <a:r>
              <a:rPr lang="pt-br" sz="1867">
                <a:latin typeface="Amazon Ember Light" charset="0"/>
                <a:ea typeface="Amazon Ember Light" charset="0"/>
                <a:cs typeface="Amazon Ember Light" charset="0"/>
              </a:rPr>
              <a:t>”</a:t>
            </a:r>
          </a:p>
        </p:txBody>
      </p:sp>
      <p:sp>
        <p:nvSpPr>
          <p:cNvPr id="33" name="TextBox 32"/>
          <p:cNvSpPr txBox="1"/>
          <p:nvPr/>
        </p:nvSpPr>
        <p:spPr>
          <a:xfrm>
            <a:off x="2022170" y="5315334"/>
            <a:ext cx="1965936" cy="379656"/>
          </a:xfrm>
          <a:prstGeom prst="rect">
            <a:avLst/>
          </a:prstGeom>
          <a:noFill/>
        </p:spPr>
        <p:txBody>
          <a:bodyPr wrap="square" rtlCol="0">
            <a:spAutoFit/>
          </a:bodyPr>
          <a:lstStyle/>
          <a:p>
            <a:pPr algn="ctr" rtl="0"/>
            <a:r>
              <a:rPr lang="pt-br" sz="1867">
                <a:latin typeface="Amazon Ember Light" charset="0"/>
                <a:ea typeface="Amazon Ember Light" charset="0"/>
                <a:cs typeface="Amazon Ember Light" charset="0"/>
              </a:rPr>
              <a:t>Color = “</a:t>
            </a:r>
            <a:r>
              <a:rPr lang="pt-br" sz="1867" b="1">
                <a:solidFill>
                  <a:schemeClr val="accent6"/>
                </a:solidFill>
                <a:latin typeface="Amazon Ember Light" charset="0"/>
                <a:ea typeface="Amazon Ember Light" charset="0"/>
                <a:cs typeface="Amazon Ember Light" charset="0"/>
              </a:rPr>
              <a:t>Green</a:t>
            </a:r>
            <a:r>
              <a:rPr lang="pt-br" sz="1867">
                <a:latin typeface="Amazon Ember Light" charset="0"/>
                <a:ea typeface="Amazon Ember Light" charset="0"/>
                <a:cs typeface="Amazon Ember Light" charset="0"/>
              </a:rPr>
              <a:t>”</a:t>
            </a:r>
          </a:p>
        </p:txBody>
      </p:sp>
      <p:sp>
        <p:nvSpPr>
          <p:cNvPr id="34" name="TextBox 33"/>
          <p:cNvSpPr txBox="1"/>
          <p:nvPr/>
        </p:nvSpPr>
        <p:spPr>
          <a:xfrm>
            <a:off x="8655713" y="4804264"/>
            <a:ext cx="1965936" cy="379656"/>
          </a:xfrm>
          <a:prstGeom prst="rect">
            <a:avLst/>
          </a:prstGeom>
          <a:noFill/>
        </p:spPr>
        <p:txBody>
          <a:bodyPr wrap="square" rtlCol="0">
            <a:spAutoFit/>
          </a:bodyPr>
          <a:lstStyle/>
          <a:p>
            <a:pPr algn="ctr" rtl="0"/>
            <a:r>
              <a:rPr lang="pt-br">
                <a:latin typeface="Amazon Ember Light" charset="0"/>
                <a:ea typeface="Amazon Ember Light" charset="0"/>
                <a:cs typeface="Amazon Ember Light" charset="0"/>
              </a:rPr>
              <a:t>Color = “</a:t>
            </a:r>
            <a:r>
              <a:rPr lang="pt-br" b="1">
                <a:solidFill>
                  <a:schemeClr val="accent6"/>
                </a:solidFill>
                <a:latin typeface="Amazon Ember Light" charset="0"/>
                <a:ea typeface="Amazon Ember Light" charset="0"/>
                <a:cs typeface="Amazon Ember Light" charset="0"/>
              </a:rPr>
              <a:t>Green</a:t>
            </a:r>
            <a:r>
              <a:rPr lang="pt-br">
                <a:latin typeface="Amazon Ember Light" charset="0"/>
                <a:ea typeface="Amazon Ember Light" charset="0"/>
                <a:cs typeface="Amazon Ember Light" charset="0"/>
              </a:rPr>
              <a:t>”</a:t>
            </a:r>
          </a:p>
        </p:txBody>
      </p:sp>
      <p:cxnSp>
        <p:nvCxnSpPr>
          <p:cNvPr id="11" name="Elbow Connector 10"/>
          <p:cNvCxnSpPr/>
          <p:nvPr/>
        </p:nvCxnSpPr>
        <p:spPr>
          <a:xfrm flipV="1">
            <a:off x="5297731" y="5206382"/>
            <a:ext cx="4340950" cy="342837"/>
          </a:xfrm>
          <a:prstGeom prst="bentConnector3">
            <a:avLst>
              <a:gd name="adj1" fmla="val 100066"/>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pic>
        <p:nvPicPr>
          <p:cNvPr id="37"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3877510" y="1871399"/>
            <a:ext cx="1371600" cy="1371600"/>
          </a:xfrm>
          <a:prstGeom prst="rect">
            <a:avLst/>
          </a:prstGeom>
        </p:spPr>
      </p:pic>
      <p:pic>
        <p:nvPicPr>
          <p:cNvPr id="39"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3877510" y="4482217"/>
            <a:ext cx="1371600" cy="1371600"/>
          </a:xfrm>
          <a:prstGeom prst="rect">
            <a:avLst/>
          </a:prstGeom>
        </p:spPr>
      </p:pic>
      <p:pic>
        <p:nvPicPr>
          <p:cNvPr id="41"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8792849" y="2884233"/>
            <a:ext cx="1828800" cy="1828800"/>
          </a:xfrm>
          <a:prstGeom prst="rect">
            <a:avLst/>
          </a:prstGeom>
        </p:spPr>
      </p:pic>
      <p:pic>
        <p:nvPicPr>
          <p:cNvPr id="42" name="Graphic 21">
            <a:extLst>
              <a:ext uri="{FF2B5EF4-FFF2-40B4-BE49-F238E27FC236}">
                <a16:creationId xmlns:a16="http://schemas.microsoft.com/office/drawing/2014/main" id="{CEFD119D-B31D-AD4E-89CE-C02267D21595}"/>
              </a:ext>
            </a:extLst>
          </p:cNvPr>
          <p:cNvPicPr>
            <a:picLocks noChangeAspect="1"/>
          </p:cNvPicPr>
          <p:nvPr/>
        </p:nvPicPr>
        <p:blipFill>
          <a:blip r:embed="rId5"/>
          <a:stretch>
            <a:fillRect/>
          </a:stretch>
        </p:blipFill>
        <p:spPr>
          <a:xfrm>
            <a:off x="860364" y="1843967"/>
            <a:ext cx="1426464" cy="1426464"/>
          </a:xfrm>
          <a:prstGeom prst="rect">
            <a:avLst/>
          </a:prstGeom>
        </p:spPr>
      </p:pic>
      <p:pic>
        <p:nvPicPr>
          <p:cNvPr id="43" name="Graphic 21">
            <a:extLst>
              <a:ext uri="{FF2B5EF4-FFF2-40B4-BE49-F238E27FC236}">
                <a16:creationId xmlns:a16="http://schemas.microsoft.com/office/drawing/2014/main" id="{CEFD119D-B31D-AD4E-89CE-C02267D21595}"/>
              </a:ext>
            </a:extLst>
          </p:cNvPr>
          <p:cNvPicPr>
            <a:picLocks noChangeAspect="1"/>
          </p:cNvPicPr>
          <p:nvPr/>
        </p:nvPicPr>
        <p:blipFill>
          <a:blip r:embed="rId5"/>
          <a:stretch>
            <a:fillRect/>
          </a:stretch>
        </p:blipFill>
        <p:spPr>
          <a:xfrm>
            <a:off x="876808" y="4454785"/>
            <a:ext cx="1426464" cy="1426464"/>
          </a:xfrm>
          <a:prstGeom prst="rect">
            <a:avLst/>
          </a:prstGeom>
        </p:spPr>
      </p:pic>
    </p:spTree>
    <p:custDataLst>
      <p:tags r:id="rId1"/>
    </p:custDataLst>
    <p:extLst>
      <p:ext uri="{BB962C8B-B14F-4D97-AF65-F5344CB8AC3E}">
        <p14:creationId xmlns:p14="http://schemas.microsoft.com/office/powerpoint/2010/main" val="18928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40" grpId="0"/>
      <p:bldP spid="13" grpId="0"/>
      <p:bldP spid="21" grpId="0"/>
      <p:bldP spid="30" grpId="0"/>
      <p:bldP spid="31" grpId="0" animBg="1"/>
      <p:bldP spid="32" grpId="0"/>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2494220" y="1572274"/>
            <a:ext cx="2800724" cy="8590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dirty="0">
                <a:solidFill>
                  <a:schemeClr val="accent1"/>
                </a:solidFill>
                <a:latin typeface="Amazon Ember" panose="02000000000000000000" pitchFamily="2" charset="0"/>
                <a:ea typeface="Amazon Ember" panose="02000000000000000000" pitchFamily="2" charset="0"/>
                <a:cs typeface="Amazon Ember" charset="0"/>
              </a:rPr>
              <a:t>Fortemente consistente</a:t>
            </a:r>
            <a:endParaRPr lang="en-US" dirty="0">
              <a:solidFill>
                <a:schemeClr val="accent1"/>
              </a:solidFill>
              <a:latin typeface="Amazon Ember" panose="02000000000000000000"/>
              <a:ea typeface="Amazon Ember" panose="02000000000000000000" pitchFamily="2" charset="0"/>
              <a:cs typeface="Amazon Ember" charset="0"/>
            </a:endParaRPr>
          </a:p>
        </p:txBody>
      </p:sp>
      <p:sp>
        <p:nvSpPr>
          <p:cNvPr id="25" name="TextBox 33"/>
          <p:cNvSpPr txBox="1">
            <a:spLocks noChangeArrowheads="1"/>
          </p:cNvSpPr>
          <p:nvPr/>
        </p:nvSpPr>
        <p:spPr bwMode="auto">
          <a:xfrm>
            <a:off x="2910280" y="2172974"/>
            <a:ext cx="2074333" cy="379656"/>
          </a:xfrm>
          <a:prstGeom prst="rect">
            <a:avLst/>
          </a:prstGeom>
          <a:noFill/>
          <a:ln w="9525">
            <a:noFill/>
            <a:miter lim="800000"/>
            <a:headEnd/>
            <a:tailEnd/>
          </a:ln>
        </p:spPr>
        <p:txBody>
          <a:bodyPr rtlCol="0">
            <a:spAutoFit/>
          </a:bodyPr>
          <a:lstStyle/>
          <a:p>
            <a:pPr algn="ctr" rtl="0"/>
            <a:r>
              <a:rPr lang="pt-br">
                <a:latin typeface="Amazon Ember" panose="02000000000000000000" pitchFamily="2" charset="0"/>
                <a:ea typeface="Amazon Ember" panose="02000000000000000000" pitchFamily="2" charset="0"/>
                <a:cs typeface="Amazon Ember Light" charset="0"/>
              </a:rPr>
              <a:t>us-east-1</a:t>
            </a:r>
          </a:p>
        </p:txBody>
      </p:sp>
      <p:sp>
        <p:nvSpPr>
          <p:cNvPr id="27" name="TextBox 33"/>
          <p:cNvSpPr txBox="1">
            <a:spLocks noChangeArrowheads="1"/>
          </p:cNvSpPr>
          <p:nvPr/>
        </p:nvSpPr>
        <p:spPr bwMode="auto">
          <a:xfrm>
            <a:off x="7235478" y="2172974"/>
            <a:ext cx="2074333" cy="379656"/>
          </a:xfrm>
          <a:prstGeom prst="rect">
            <a:avLst/>
          </a:prstGeom>
          <a:noFill/>
          <a:ln w="9525">
            <a:noFill/>
            <a:miter lim="800000"/>
            <a:headEnd/>
            <a:tailEnd/>
          </a:ln>
        </p:spPr>
        <p:txBody>
          <a:bodyPr rtlCol="0">
            <a:spAutoFit/>
          </a:bodyPr>
          <a:lstStyle/>
          <a:p>
            <a:pPr algn="ctr" rtl="0"/>
            <a:r>
              <a:rPr lang="pt-br">
                <a:latin typeface="Amazon Ember" panose="02000000000000000000" pitchFamily="2" charset="0"/>
                <a:ea typeface="Amazon Ember" panose="02000000000000000000" pitchFamily="2" charset="0"/>
                <a:cs typeface="Amazon Ember Light" charset="0"/>
              </a:rPr>
              <a:t>us-west-2</a:t>
            </a:r>
          </a:p>
        </p:txBody>
      </p:sp>
      <p:cxnSp>
        <p:nvCxnSpPr>
          <p:cNvPr id="7" name="Straight Arrow Connector 6"/>
          <p:cNvCxnSpPr>
            <a:endCxn id="20" idx="0"/>
          </p:cNvCxnSpPr>
          <p:nvPr/>
        </p:nvCxnSpPr>
        <p:spPr>
          <a:xfrm>
            <a:off x="3936189" y="3680796"/>
            <a:ext cx="11258" cy="746207"/>
          </a:xfrm>
          <a:prstGeom prst="straightConnector1">
            <a:avLst/>
          </a:prstGeom>
          <a:ln w="1270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895441" y="1802314"/>
            <a:ext cx="2754407" cy="3938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dirty="0">
                <a:solidFill>
                  <a:schemeClr val="accent1"/>
                </a:solidFill>
                <a:latin typeface="Amazon Ember" charset="0"/>
                <a:ea typeface="Amazon Ember" charset="0"/>
                <a:cs typeface="Amazon Ember" charset="0"/>
              </a:rPr>
              <a:t>Eventualmente consistente</a:t>
            </a:r>
          </a:p>
        </p:txBody>
      </p:sp>
      <p:sp>
        <p:nvSpPr>
          <p:cNvPr id="17" name="Title 3"/>
          <p:cNvSpPr>
            <a:spLocks noGrp="1"/>
          </p:cNvSpPr>
          <p:nvPr>
            <p:ph type="title"/>
          </p:nvPr>
        </p:nvSpPr>
        <p:spPr/>
        <p:txBody>
          <a:bodyPr rtlCol="0"/>
          <a:lstStyle/>
          <a:p>
            <a:pPr rtl="0"/>
            <a:r>
              <a:rPr lang="pt-br"/>
              <a:t>Tabelas</a:t>
            </a:r>
            <a:r>
              <a:rPr lang="pt-br">
                <a:solidFill>
                  <a:srgbClr val="FFFFFF"/>
                </a:solidFill>
              </a:rPr>
              <a:t> globais: consistência de leitura</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26</a:t>
            </a:fld>
            <a:endParaRPr lang="en-US"/>
          </a:p>
        </p:txBody>
      </p:sp>
      <p:cxnSp>
        <p:nvCxnSpPr>
          <p:cNvPr id="5" name="Elbow Connector 4"/>
          <p:cNvCxnSpPr>
            <a:endCxn id="20" idx="3"/>
          </p:cNvCxnSpPr>
          <p:nvPr/>
        </p:nvCxnSpPr>
        <p:spPr>
          <a:xfrm rot="5400000">
            <a:off x="5737846" y="2605435"/>
            <a:ext cx="1457633" cy="3611966"/>
          </a:xfrm>
          <a:prstGeom prst="bentConnector2">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18" name="Rectangle 17">
            <a:extLst>
              <a:ext uri="{FF2B5EF4-FFF2-40B4-BE49-F238E27FC236}">
                <a16:creationId xmlns:a16="http://schemas.microsoft.com/office/drawing/2014/main" id="{7B1A2878-C5FE-3641-84A1-AF1A9456DE01}"/>
              </a:ext>
            </a:extLst>
          </p:cNvPr>
          <p:cNvSpPr/>
          <p:nvPr/>
        </p:nvSpPr>
        <p:spPr>
          <a:xfrm>
            <a:off x="2516305" y="1789238"/>
            <a:ext cx="2778639" cy="241311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sp>
        <p:nvSpPr>
          <p:cNvPr id="19" name="Rectangle 18">
            <a:extLst>
              <a:ext uri="{FF2B5EF4-FFF2-40B4-BE49-F238E27FC236}">
                <a16:creationId xmlns:a16="http://schemas.microsoft.com/office/drawing/2014/main" id="{7B1A2878-C5FE-3641-84A1-AF1A9456DE01}"/>
              </a:ext>
            </a:extLst>
          </p:cNvPr>
          <p:cNvSpPr/>
          <p:nvPr/>
        </p:nvSpPr>
        <p:spPr>
          <a:xfrm>
            <a:off x="6917525" y="1802314"/>
            <a:ext cx="2710238" cy="240004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rtl="0"/>
            <a:endParaRPr lang="en-US" sz="1200">
              <a:solidFill>
                <a:srgbClr val="5A6B86"/>
              </a:solidFill>
            </a:endParaRPr>
          </a:p>
        </p:txBody>
      </p:sp>
      <p:pic>
        <p:nvPicPr>
          <p:cNvPr id="20" name="Graphic 21">
            <a:extLst>
              <a:ext uri="{FF2B5EF4-FFF2-40B4-BE49-F238E27FC236}">
                <a16:creationId xmlns:a16="http://schemas.microsoft.com/office/drawing/2014/main" id="{CEFD119D-B31D-AD4E-89CE-C02267D21595}"/>
              </a:ext>
            </a:extLst>
          </p:cNvPr>
          <p:cNvPicPr>
            <a:picLocks noChangeAspect="1"/>
          </p:cNvPicPr>
          <p:nvPr/>
        </p:nvPicPr>
        <p:blipFill>
          <a:blip r:embed="rId4"/>
          <a:stretch>
            <a:fillRect/>
          </a:stretch>
        </p:blipFill>
        <p:spPr>
          <a:xfrm>
            <a:off x="3234215" y="4427003"/>
            <a:ext cx="1426464" cy="1426464"/>
          </a:xfrm>
          <a:prstGeom prst="rect">
            <a:avLst/>
          </a:prstGeom>
        </p:spPr>
      </p:pic>
      <p:pic>
        <p:nvPicPr>
          <p:cNvPr id="30" name="Graphic 45">
            <a:extLst>
              <a:ext uri="{FF2B5EF4-FFF2-40B4-BE49-F238E27FC236}">
                <a16:creationId xmlns:a16="http://schemas.microsoft.com/office/drawing/2014/main" id="{E41541BE-4727-8841-BF0A-E7C98FCD8CAA}"/>
              </a:ext>
            </a:extLst>
          </p:cNvPr>
          <p:cNvPicPr>
            <a:picLocks noChangeAspect="1"/>
          </p:cNvPicPr>
          <p:nvPr/>
        </p:nvPicPr>
        <p:blipFill>
          <a:blip r:embed="rId5"/>
          <a:stretch>
            <a:fillRect/>
          </a:stretch>
        </p:blipFill>
        <p:spPr>
          <a:xfrm>
            <a:off x="3375947" y="2480248"/>
            <a:ext cx="1143000" cy="1143000"/>
          </a:xfrm>
          <a:prstGeom prst="rect">
            <a:avLst/>
          </a:prstGeom>
        </p:spPr>
      </p:pic>
      <p:pic>
        <p:nvPicPr>
          <p:cNvPr id="32" name="Graphic 45">
            <a:extLst>
              <a:ext uri="{FF2B5EF4-FFF2-40B4-BE49-F238E27FC236}">
                <a16:creationId xmlns:a16="http://schemas.microsoft.com/office/drawing/2014/main" id="{E41541BE-4727-8841-BF0A-E7C98FCD8CAA}"/>
              </a:ext>
            </a:extLst>
          </p:cNvPr>
          <p:cNvPicPr>
            <a:picLocks noChangeAspect="1"/>
          </p:cNvPicPr>
          <p:nvPr/>
        </p:nvPicPr>
        <p:blipFill>
          <a:blip r:embed="rId5"/>
          <a:stretch>
            <a:fillRect/>
          </a:stretch>
        </p:blipFill>
        <p:spPr>
          <a:xfrm>
            <a:off x="7701146" y="2523628"/>
            <a:ext cx="1143000" cy="1143000"/>
          </a:xfrm>
          <a:prstGeom prst="rect">
            <a:avLst/>
          </a:prstGeom>
        </p:spPr>
      </p:pic>
    </p:spTree>
    <p:custDataLst>
      <p:tags r:id="rId1"/>
    </p:custDataLst>
    <p:extLst>
      <p:ext uri="{BB962C8B-B14F-4D97-AF65-F5344CB8AC3E}">
        <p14:creationId xmlns:p14="http://schemas.microsoft.com/office/powerpoint/2010/main" val="115229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1674563" y="2746035"/>
            <a:ext cx="1371600" cy="1371600"/>
          </a:xfrm>
          <a:prstGeom prst="rect">
            <a:avLst/>
          </a:prstGeom>
        </p:spPr>
      </p:pic>
      <p:pic>
        <p:nvPicPr>
          <p:cNvPr id="23"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5340629" y="2746035"/>
            <a:ext cx="1371600" cy="1371600"/>
          </a:xfrm>
          <a:prstGeom prst="rect">
            <a:avLst/>
          </a:prstGeom>
        </p:spPr>
      </p:pic>
      <p:pic>
        <p:nvPicPr>
          <p:cNvPr id="24"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9001771" y="2746035"/>
            <a:ext cx="1371600" cy="1371600"/>
          </a:xfrm>
          <a:prstGeom prst="rect">
            <a:avLst/>
          </a:prstGeom>
        </p:spPr>
      </p:pic>
      <p:sp>
        <p:nvSpPr>
          <p:cNvPr id="5" name="TextBox 4"/>
          <p:cNvSpPr txBox="1"/>
          <p:nvPr/>
        </p:nvSpPr>
        <p:spPr>
          <a:xfrm>
            <a:off x="994997" y="2976181"/>
            <a:ext cx="559769" cy="861774"/>
          </a:xfrm>
          <a:prstGeom prst="rect">
            <a:avLst/>
          </a:prstGeom>
          <a:solidFill>
            <a:schemeClr val="bg1"/>
          </a:solidFill>
          <a:ln w="12700">
            <a:noFill/>
          </a:ln>
        </p:spPr>
        <p:txBody>
          <a:bodyPr wrap="none" rtlCol="0">
            <a:spAutoFit/>
          </a:bodyPr>
          <a:lstStyle/>
          <a:p>
            <a:pPr rtl="0"/>
            <a:r>
              <a:rPr lang="pt-br" sz="5000">
                <a:latin typeface="Amazon Ember Light" charset="0"/>
                <a:ea typeface="Amazon Ember Light" charset="0"/>
                <a:cs typeface="Amazon Ember Light" charset="0"/>
              </a:rPr>
              <a:t>1</a:t>
            </a:r>
          </a:p>
        </p:txBody>
      </p:sp>
      <p:sp>
        <p:nvSpPr>
          <p:cNvPr id="17" name="TextBox 16"/>
          <p:cNvSpPr txBox="1"/>
          <p:nvPr/>
        </p:nvSpPr>
        <p:spPr>
          <a:xfrm>
            <a:off x="4661063" y="2969169"/>
            <a:ext cx="559769" cy="861774"/>
          </a:xfrm>
          <a:prstGeom prst="rect">
            <a:avLst/>
          </a:prstGeom>
          <a:solidFill>
            <a:schemeClr val="bg1"/>
          </a:solidFill>
          <a:ln w="12700">
            <a:noFill/>
          </a:ln>
        </p:spPr>
        <p:txBody>
          <a:bodyPr wrap="none" rtlCol="0">
            <a:spAutoFit/>
          </a:bodyPr>
          <a:lstStyle/>
          <a:p>
            <a:pPr rtl="0"/>
            <a:r>
              <a:rPr lang="pt-br" sz="5000">
                <a:latin typeface="Amazon Ember Light" charset="0"/>
                <a:ea typeface="Amazon Ember Light" charset="0"/>
                <a:cs typeface="Amazon Ember Light" charset="0"/>
              </a:rPr>
              <a:t>2</a:t>
            </a:r>
          </a:p>
        </p:txBody>
      </p:sp>
      <p:sp>
        <p:nvSpPr>
          <p:cNvPr id="18" name="TextBox 17"/>
          <p:cNvSpPr txBox="1"/>
          <p:nvPr/>
        </p:nvSpPr>
        <p:spPr>
          <a:xfrm>
            <a:off x="8327127" y="2969169"/>
            <a:ext cx="559769" cy="861774"/>
          </a:xfrm>
          <a:prstGeom prst="rect">
            <a:avLst/>
          </a:prstGeom>
          <a:solidFill>
            <a:schemeClr val="bg1"/>
          </a:solidFill>
          <a:ln w="12700">
            <a:noFill/>
          </a:ln>
        </p:spPr>
        <p:txBody>
          <a:bodyPr wrap="none" rtlCol="0">
            <a:spAutoFit/>
          </a:bodyPr>
          <a:lstStyle/>
          <a:p>
            <a:pPr rtl="0"/>
            <a:r>
              <a:rPr lang="pt-br" sz="5000">
                <a:latin typeface="Amazon Ember Light" charset="0"/>
                <a:ea typeface="Amazon Ember Light" charset="0"/>
                <a:cs typeface="Amazon Ember Light" charset="0"/>
              </a:rPr>
              <a:t>3</a:t>
            </a:r>
          </a:p>
        </p:txBody>
      </p:sp>
      <p:sp>
        <p:nvSpPr>
          <p:cNvPr id="7" name="TextBox 6"/>
          <p:cNvSpPr txBox="1"/>
          <p:nvPr/>
        </p:nvSpPr>
        <p:spPr>
          <a:xfrm>
            <a:off x="477818" y="4457167"/>
            <a:ext cx="3765090" cy="1077026"/>
          </a:xfrm>
          <a:prstGeom prst="rect">
            <a:avLst/>
          </a:prstGeom>
          <a:noFill/>
        </p:spPr>
        <p:txBody>
          <a:bodyPr wrap="square" rtlCol="0">
            <a:spAutoFit/>
          </a:bodyPr>
          <a:lstStyle/>
          <a:p>
            <a:pPr algn="ctr" rtl="0"/>
            <a:r>
              <a:rPr lang="pt-br" sz="2133">
                <a:latin typeface="Amazon Ember Light" charset="0"/>
                <a:ea typeface="Amazon Ember Light" charset="0"/>
                <a:cs typeface="Amazon Ember Light" charset="0"/>
              </a:rPr>
              <a:t>Crie tabela do DynamoDB </a:t>
            </a:r>
            <a:r>
              <a:rPr lang="en-US" sz="2133">
                <a:latin typeface="Amazon Ember Light" charset="0"/>
                <a:ea typeface="Amazon Ember Light" charset="0"/>
                <a:cs typeface="Amazon Ember Light" charset="0"/>
              </a:rPr>
              <a:t/>
            </a:r>
            <a:br>
              <a:rPr lang="en-US" sz="2133">
                <a:latin typeface="Amazon Ember Light" charset="0"/>
                <a:ea typeface="Amazon Ember Light" charset="0"/>
                <a:cs typeface="Amazon Ember Light" charset="0"/>
              </a:rPr>
            </a:br>
            <a:r>
              <a:rPr lang="pt-br" sz="2133">
                <a:latin typeface="Amazon Ember Light" charset="0"/>
                <a:ea typeface="Amazon Ember Light" charset="0"/>
                <a:cs typeface="Amazon Ember Light" charset="0"/>
              </a:rPr>
              <a:t>com </a:t>
            </a:r>
            <a:r>
              <a:rPr lang="pt-br" sz="2133">
                <a:solidFill>
                  <a:srgbClr val="000000"/>
                </a:solidFill>
                <a:latin typeface="Amazon Ember Light" charset="0"/>
                <a:ea typeface="Amazon Ember Light" charset="0"/>
                <a:cs typeface="Amazon Ember Light" charset="0"/>
              </a:rPr>
              <a:t>Streams</a:t>
            </a:r>
            <a:r>
              <a:rPr lang="pt-br" sz="2133">
                <a:latin typeface="Amazon Ember Light" charset="0"/>
                <a:ea typeface="Amazon Ember Light" charset="0"/>
                <a:cs typeface="Amazon Ember Light" charset="0"/>
              </a:rPr>
              <a:t> habilitados em uma região da AWS.</a:t>
            </a:r>
          </a:p>
        </p:txBody>
      </p:sp>
      <p:sp>
        <p:nvSpPr>
          <p:cNvPr id="25" name="TextBox 24"/>
          <p:cNvSpPr txBox="1"/>
          <p:nvPr/>
        </p:nvSpPr>
        <p:spPr>
          <a:xfrm>
            <a:off x="4535261" y="4457167"/>
            <a:ext cx="3021982" cy="1077026"/>
          </a:xfrm>
          <a:prstGeom prst="rect">
            <a:avLst/>
          </a:prstGeom>
          <a:noFill/>
        </p:spPr>
        <p:txBody>
          <a:bodyPr wrap="square" rtlCol="0">
            <a:spAutoFit/>
          </a:bodyPr>
          <a:lstStyle/>
          <a:p>
            <a:pPr algn="ctr" rtl="0"/>
            <a:r>
              <a:rPr lang="pt-br" sz="2133" dirty="0">
                <a:latin typeface="Amazon Ember Light" charset="0"/>
                <a:ea typeface="Amazon Ember Light" charset="0"/>
                <a:cs typeface="Amazon Ember Light" charset="0"/>
              </a:rPr>
              <a:t>Repita o </a:t>
            </a:r>
            <a:r>
              <a:rPr lang="pt-br" sz="2133" dirty="0">
                <a:solidFill>
                  <a:srgbClr val="000000"/>
                </a:solidFill>
                <a:latin typeface="Amazon Ember Light" charset="0"/>
                <a:ea typeface="Amazon Ember Light" charset="0"/>
                <a:cs typeface="Amazon Ember Light" charset="0"/>
              </a:rPr>
              <a:t>primeiro </a:t>
            </a:r>
            <a:br>
              <a:rPr lang="pt-br" sz="2133" dirty="0">
                <a:solidFill>
                  <a:srgbClr val="000000"/>
                </a:solidFill>
                <a:latin typeface="Amazon Ember Light" charset="0"/>
                <a:ea typeface="Amazon Ember Light" charset="0"/>
                <a:cs typeface="Amazon Ember Light" charset="0"/>
              </a:rPr>
            </a:br>
            <a:r>
              <a:rPr lang="pt-br" sz="2133" dirty="0">
                <a:solidFill>
                  <a:srgbClr val="000000"/>
                </a:solidFill>
                <a:latin typeface="Amazon Ember Light" charset="0"/>
                <a:ea typeface="Amazon Ember Light" charset="0"/>
                <a:cs typeface="Amazon Ember Light" charset="0"/>
              </a:rPr>
              <a:t>passo</a:t>
            </a:r>
            <a:r>
              <a:rPr lang="pt-br" sz="2133" dirty="0">
                <a:latin typeface="Amazon Ember Light" charset="0"/>
                <a:ea typeface="Amazon Ember Light" charset="0"/>
                <a:cs typeface="Amazon Ember Light" charset="0"/>
              </a:rPr>
              <a:t> para</a:t>
            </a:r>
            <a:r>
              <a:rPr lang="en-US" sz="2133" dirty="0">
                <a:latin typeface="Amazon Ember Light" charset="0"/>
                <a:ea typeface="Amazon Ember Light" charset="0"/>
                <a:cs typeface="Amazon Ember Light" charset="0"/>
              </a:rPr>
              <a:t> </a:t>
            </a:r>
            <a:r>
              <a:rPr lang="pt-br" sz="2133" dirty="0">
                <a:latin typeface="Amazon Ember Light" charset="0"/>
                <a:ea typeface="Amazon Ember Light" charset="0"/>
                <a:cs typeface="Amazon Ember Light" charset="0"/>
              </a:rPr>
              <a:t>outras </a:t>
            </a:r>
            <a:br>
              <a:rPr lang="pt-br" sz="2133" dirty="0">
                <a:latin typeface="Amazon Ember Light" charset="0"/>
                <a:ea typeface="Amazon Ember Light" charset="0"/>
                <a:cs typeface="Amazon Ember Light" charset="0"/>
              </a:rPr>
            </a:br>
            <a:r>
              <a:rPr lang="pt-br" sz="2133" dirty="0">
                <a:latin typeface="Amazon Ember Light" charset="0"/>
                <a:ea typeface="Amazon Ember Light" charset="0"/>
                <a:cs typeface="Amazon Ember Light" charset="0"/>
              </a:rPr>
              <a:t>regiões da AWS.</a:t>
            </a:r>
          </a:p>
        </p:txBody>
      </p:sp>
      <p:sp>
        <p:nvSpPr>
          <p:cNvPr id="28" name="TextBox 27"/>
          <p:cNvSpPr txBox="1"/>
          <p:nvPr/>
        </p:nvSpPr>
        <p:spPr>
          <a:xfrm>
            <a:off x="7963281" y="4462704"/>
            <a:ext cx="3498073" cy="1077026"/>
          </a:xfrm>
          <a:prstGeom prst="rect">
            <a:avLst/>
          </a:prstGeom>
          <a:noFill/>
        </p:spPr>
        <p:txBody>
          <a:bodyPr wrap="square" rtlCol="0">
            <a:spAutoFit/>
          </a:bodyPr>
          <a:lstStyle/>
          <a:p>
            <a:pPr algn="ctr" rtl="0"/>
            <a:r>
              <a:rPr lang="pt-br" sz="2133" dirty="0">
                <a:latin typeface="Amazon Ember Light" charset="0"/>
                <a:ea typeface="Amazon Ember Light" charset="0"/>
                <a:cs typeface="Amazon Ember Light" charset="0"/>
              </a:rPr>
              <a:t>Defina uma tabela global baseada nas tabelas </a:t>
            </a:r>
            <a:br>
              <a:rPr lang="pt-br" sz="2133" dirty="0">
                <a:latin typeface="Amazon Ember Light" charset="0"/>
                <a:ea typeface="Amazon Ember Light" charset="0"/>
                <a:cs typeface="Amazon Ember Light" charset="0"/>
              </a:rPr>
            </a:br>
            <a:r>
              <a:rPr lang="pt-br" sz="2133" dirty="0">
                <a:latin typeface="Amazon Ember Light" charset="0"/>
                <a:ea typeface="Amazon Ember Light" charset="0"/>
                <a:cs typeface="Amazon Ember Light" charset="0"/>
              </a:rPr>
              <a:t> </a:t>
            </a:r>
            <a:r>
              <a:rPr lang="pt-br" sz="2133" dirty="0">
                <a:solidFill>
                  <a:srgbClr val="000000"/>
                </a:solidFill>
                <a:latin typeface="Amazon Ember Light" charset="0"/>
                <a:ea typeface="Amazon Ember Light" charset="0"/>
                <a:cs typeface="Amazon Ember Light" charset="0"/>
              </a:rPr>
              <a:t>recém</a:t>
            </a:r>
            <a:r>
              <a:rPr lang="pt-br" sz="2133" dirty="0">
                <a:latin typeface="Amazon Ember Light" charset="0"/>
                <a:ea typeface="Amazon Ember Light" charset="0"/>
                <a:cs typeface="Amazon Ember Light" charset="0"/>
              </a:rPr>
              <a:t> criadas.</a:t>
            </a:r>
          </a:p>
        </p:txBody>
      </p:sp>
      <p:sp>
        <p:nvSpPr>
          <p:cNvPr id="19" name="Title 1"/>
          <p:cNvSpPr>
            <a:spLocks noGrp="1"/>
          </p:cNvSpPr>
          <p:nvPr>
            <p:ph type="title"/>
          </p:nvPr>
        </p:nvSpPr>
        <p:spPr/>
        <p:txBody>
          <a:bodyPr rtlCol="0"/>
          <a:lstStyle/>
          <a:p>
            <a:pPr rtl="0"/>
            <a:r>
              <a:rPr lang="pt-br"/>
              <a:t>Criando uma </a:t>
            </a:r>
            <a:r>
              <a:rPr lang="pt-br">
                <a:solidFill>
                  <a:srgbClr val="FFFFFF"/>
                </a:solidFill>
              </a:rPr>
              <a:t>tabela global</a:t>
            </a:r>
            <a:endParaRPr lang="en-US">
              <a:solidFill>
                <a:srgbClr val="FFFFFF"/>
              </a:solidFill>
              <a:latin typeface="Amazon Ember Light" panose="020B0403020204020204"/>
            </a:endParaRPr>
          </a:p>
        </p:txBody>
      </p:sp>
      <p:sp>
        <p:nvSpPr>
          <p:cNvPr id="2" name="Slide Number Placeholder 1"/>
          <p:cNvSpPr>
            <a:spLocks noGrp="1"/>
          </p:cNvSpPr>
          <p:nvPr>
            <p:ph type="sldNum" sz="quarter" idx="12"/>
          </p:nvPr>
        </p:nvSpPr>
        <p:spPr>
          <a:xfrm>
            <a:off x="9029700" y="6361227"/>
            <a:ext cx="2743200" cy="365125"/>
          </a:xfrm>
        </p:spPr>
        <p:txBody>
          <a:bodyPr rtlCol="0"/>
          <a:lstStyle/>
          <a:p>
            <a:pPr rtl="0"/>
            <a:fld id="{9FC43BFD-8FF7-A343-A8A6-E2338FCE8046}" type="slidenum">
              <a:rPr lang="en-US" smtClean="0"/>
              <a:pPr/>
              <a:t>27</a:t>
            </a:fld>
            <a:endParaRPr lang="en-US"/>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02005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852329" y="5477177"/>
            <a:ext cx="1245469" cy="313068"/>
          </a:xfrm>
          <a:prstGeom prst="rect">
            <a:avLst/>
          </a:prstGeom>
          <a:noFill/>
        </p:spPr>
        <p:txBody>
          <a:bodyPr wrap="square" lIns="0" tIns="0" rIns="0" bIns="0" rtlCol="0" anchor="t">
            <a:noAutofit/>
          </a:bodyPr>
          <a:lstStyle/>
          <a:p>
            <a:pPr algn="ctr" rtl="0"/>
            <a:r>
              <a:rPr lang="pt-br" sz="1600" dirty="0">
                <a:solidFill>
                  <a:srgbClr val="000000"/>
                </a:solidFill>
                <a:latin typeface="Amazon Ember Light" charset="0"/>
                <a:ea typeface="Amazon Ember Light" charset="0"/>
                <a:cs typeface="Amazon Ember Light" charset="0"/>
              </a:rPr>
              <a:t>DynamoDB</a:t>
            </a:r>
            <a:r>
              <a:rPr lang="pt-br" sz="1600" dirty="0">
                <a:latin typeface="Amazon Ember Light" charset="0"/>
                <a:ea typeface="Amazon Ember Light" charset="0"/>
                <a:cs typeface="Amazon Ember Light" charset="0"/>
              </a:rPr>
              <a:t>
              API</a:t>
            </a:r>
          </a:p>
        </p:txBody>
      </p:sp>
      <p:sp>
        <p:nvSpPr>
          <p:cNvPr id="8" name="TextBox 7"/>
          <p:cNvSpPr txBox="1"/>
          <p:nvPr/>
        </p:nvSpPr>
        <p:spPr>
          <a:xfrm>
            <a:off x="3305026" y="5500015"/>
            <a:ext cx="1992426" cy="290205"/>
          </a:xfrm>
          <a:prstGeom prst="rect">
            <a:avLst/>
          </a:prstGeom>
          <a:noFill/>
        </p:spPr>
        <p:txBody>
          <a:bodyPr wrap="square" lIns="0" tIns="0" rIns="0" bIns="0" rtlCol="0">
            <a:noAutofit/>
          </a:bodyPr>
          <a:lstStyle/>
          <a:p>
            <a:pPr algn="ctr" rtl="0"/>
            <a:r>
              <a:rPr lang="pt-br" sz="1600" dirty="0">
                <a:latin typeface="Amazon Ember Light" charset="0"/>
                <a:ea typeface="Amazon Ember Light" charset="0"/>
                <a:cs typeface="Amazon Ember Light" charset="0"/>
              </a:rPr>
              <a:t>Console de gerenciamento da AWS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024" y="4421195"/>
            <a:ext cx="869915" cy="975359"/>
          </a:xfrm>
          <a:prstGeom prst="rect">
            <a:avLst/>
          </a:prstGeom>
        </p:spPr>
      </p:pic>
      <p:sp>
        <p:nvSpPr>
          <p:cNvPr id="10" name="TextBox 9"/>
          <p:cNvSpPr txBox="1"/>
          <p:nvPr/>
        </p:nvSpPr>
        <p:spPr>
          <a:xfrm>
            <a:off x="5485341" y="5488074"/>
            <a:ext cx="1097280" cy="426720"/>
          </a:xfrm>
          <a:prstGeom prst="rect">
            <a:avLst/>
          </a:prstGeom>
          <a:noFill/>
        </p:spPr>
        <p:txBody>
          <a:bodyPr wrap="none" lIns="0" tIns="0" rIns="0" bIns="0" rtlCol="0" anchor="t">
            <a:noAutofit/>
          </a:bodyPr>
          <a:lstStyle/>
          <a:p>
            <a:pPr algn="ctr" rtl="0"/>
            <a:r>
              <a:rPr lang="pt-br" sz="1600">
                <a:latin typeface="Amazon Ember Light" charset="0"/>
                <a:ea typeface="Amazon Ember Light" charset="0"/>
                <a:cs typeface="Amazon Ember Light" charset="0"/>
              </a:rPr>
              <a:t>AWS CLI</a:t>
            </a:r>
          </a:p>
        </p:txBody>
      </p:sp>
      <p:sp>
        <p:nvSpPr>
          <p:cNvPr id="14" name="TextBox 13"/>
          <p:cNvSpPr txBox="1"/>
          <p:nvPr/>
        </p:nvSpPr>
        <p:spPr>
          <a:xfrm>
            <a:off x="1754543" y="4355600"/>
            <a:ext cx="1003801" cy="420564"/>
          </a:xfrm>
          <a:prstGeom prst="rect">
            <a:avLst/>
          </a:prstGeom>
          <a:noFill/>
        </p:spPr>
        <p:txBody>
          <a:bodyPr wrap="none" rtlCol="0">
            <a:spAutoFit/>
          </a:bodyPr>
          <a:lstStyle/>
          <a:p>
            <a:pPr rtl="0"/>
            <a:r>
              <a:rPr lang="pt-br" sz="2133">
                <a:latin typeface="Amazon Ember Light" charset="0"/>
                <a:ea typeface="Amazon Ember Light" charset="0"/>
                <a:cs typeface="Amazon Ember Light" charset="0"/>
              </a:rPr>
              <a:t>Origem</a:t>
            </a:r>
          </a:p>
        </p:txBody>
      </p:sp>
      <p:sp>
        <p:nvSpPr>
          <p:cNvPr id="15" name="TextBox 14"/>
          <p:cNvSpPr txBox="1"/>
          <p:nvPr/>
        </p:nvSpPr>
        <p:spPr>
          <a:xfrm>
            <a:off x="9151785" y="4330586"/>
            <a:ext cx="1051891" cy="420564"/>
          </a:xfrm>
          <a:prstGeom prst="rect">
            <a:avLst/>
          </a:prstGeom>
          <a:noFill/>
        </p:spPr>
        <p:txBody>
          <a:bodyPr wrap="none" rtlCol="0">
            <a:spAutoFit/>
          </a:bodyPr>
          <a:lstStyle/>
          <a:p>
            <a:pPr rtl="0"/>
            <a:r>
              <a:rPr lang="pt-br" sz="2133">
                <a:latin typeface="Amazon Ember Light" charset="0"/>
                <a:ea typeface="Amazon Ember Light" charset="0"/>
                <a:cs typeface="Amazon Ember Light" charset="0"/>
              </a:rPr>
              <a:t>Backup</a:t>
            </a:r>
          </a:p>
        </p:txBody>
      </p:sp>
      <p:cxnSp>
        <p:nvCxnSpPr>
          <p:cNvPr id="17" name="Straight Arrow Connector 16"/>
          <p:cNvCxnSpPr/>
          <p:nvPr/>
        </p:nvCxnSpPr>
        <p:spPr>
          <a:xfrm>
            <a:off x="3391486" y="2834126"/>
            <a:ext cx="5113867" cy="0"/>
          </a:xfrm>
          <a:prstGeom prst="straightConnector1">
            <a:avLst/>
          </a:prstGeom>
          <a:ln w="12700">
            <a:solidFill>
              <a:schemeClr val="accent1"/>
            </a:solidFill>
            <a:prstDash val="dash"/>
            <a:tailEnd type="arrow"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3348098" y="3474168"/>
            <a:ext cx="5130800" cy="0"/>
          </a:xfrm>
          <a:prstGeom prst="straightConnector1">
            <a:avLst/>
          </a:prstGeom>
          <a:ln w="12700">
            <a:solidFill>
              <a:schemeClr val="accent1"/>
            </a:solidFill>
            <a:prstDash val="dash"/>
            <a:tailEnd type="arrow" w="med" len="sm"/>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226291" y="2277196"/>
            <a:ext cx="1279517" cy="461665"/>
          </a:xfrm>
          <a:prstGeom prst="rect">
            <a:avLst/>
          </a:prstGeom>
          <a:noFill/>
        </p:spPr>
        <p:txBody>
          <a:bodyPr wrap="none" rtlCol="0">
            <a:spAutoFit/>
          </a:bodyPr>
          <a:lstStyle/>
          <a:p>
            <a:pPr rtl="0"/>
            <a:r>
              <a:rPr lang="pt-br" sz="2400">
                <a:solidFill>
                  <a:schemeClr val="accent1"/>
                </a:solidFill>
                <a:latin typeface="Amazon Ember" panose="02000000000000000000" pitchFamily="2" charset="0"/>
                <a:ea typeface="Amazon Ember" panose="02000000000000000000" pitchFamily="2" charset="0"/>
                <a:cs typeface="Amazon Ember Light" charset="0"/>
              </a:rPr>
              <a:t>Backup</a:t>
            </a:r>
          </a:p>
        </p:txBody>
      </p:sp>
      <p:sp>
        <p:nvSpPr>
          <p:cNvPr id="21" name="TextBox 20"/>
          <p:cNvSpPr txBox="1"/>
          <p:nvPr/>
        </p:nvSpPr>
        <p:spPr>
          <a:xfrm>
            <a:off x="5251938" y="3020893"/>
            <a:ext cx="1245854" cy="461665"/>
          </a:xfrm>
          <a:prstGeom prst="rect">
            <a:avLst/>
          </a:prstGeom>
          <a:noFill/>
        </p:spPr>
        <p:txBody>
          <a:bodyPr wrap="none" rtlCol="0">
            <a:spAutoFit/>
          </a:bodyPr>
          <a:lstStyle/>
          <a:p>
            <a:pPr rtl="0"/>
            <a:r>
              <a:rPr lang="pt-br" sz="2400">
                <a:solidFill>
                  <a:schemeClr val="accent1"/>
                </a:solidFill>
                <a:latin typeface="Amazon Ember" panose="02000000000000000000" pitchFamily="2" charset="0"/>
                <a:ea typeface="Amazon Ember" panose="02000000000000000000" pitchFamily="2" charset="0"/>
                <a:cs typeface="Amazon Ember Light" charset="0"/>
              </a:rPr>
              <a:t>Restaurar</a:t>
            </a:r>
          </a:p>
        </p:txBody>
      </p:sp>
      <p:sp>
        <p:nvSpPr>
          <p:cNvPr id="24" name="Title 1"/>
          <p:cNvSpPr>
            <a:spLocks noGrp="1"/>
          </p:cNvSpPr>
          <p:nvPr>
            <p:ph type="title"/>
          </p:nvPr>
        </p:nvSpPr>
        <p:spPr/>
        <p:txBody>
          <a:bodyPr rtlCol="0"/>
          <a:lstStyle/>
          <a:p>
            <a:pPr rtl="0"/>
            <a:r>
              <a:rPr lang="pt-br"/>
              <a:t>Backup e restauração</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28</a:t>
            </a:fld>
            <a:endParaRPr lang="en-US"/>
          </a:p>
        </p:txBody>
      </p:sp>
      <p:cxnSp>
        <p:nvCxnSpPr>
          <p:cNvPr id="18" name="Straight Arrow Connector 17"/>
          <p:cNvCxnSpPr/>
          <p:nvPr/>
        </p:nvCxnSpPr>
        <p:spPr>
          <a:xfrm flipH="1">
            <a:off x="3374553" y="4117486"/>
            <a:ext cx="5130800" cy="0"/>
          </a:xfrm>
          <a:prstGeom prst="straightConnector1">
            <a:avLst/>
          </a:prstGeom>
          <a:ln w="12700">
            <a:solidFill>
              <a:schemeClr val="accent1"/>
            </a:solidFill>
            <a:prstDash val="dash"/>
            <a:tailEnd type="arrow" w="med" len="sm"/>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466387" y="3664211"/>
            <a:ext cx="3717364" cy="461665"/>
          </a:xfrm>
          <a:prstGeom prst="rect">
            <a:avLst/>
          </a:prstGeom>
          <a:noFill/>
        </p:spPr>
        <p:txBody>
          <a:bodyPr wrap="none" rtlCol="0">
            <a:spAutoFit/>
          </a:bodyPr>
          <a:lstStyle/>
          <a:p>
            <a:pPr rtl="0"/>
            <a:r>
              <a:rPr lang="pt-br" sz="2400">
                <a:solidFill>
                  <a:schemeClr val="accent1"/>
                </a:solidFill>
                <a:latin typeface="Amazon Ember" panose="02000000000000000000" pitchFamily="2" charset="0"/>
                <a:ea typeface="Amazon Ember" panose="02000000000000000000" pitchFamily="2" charset="0"/>
                <a:cs typeface="Amazon Ember Light" charset="0"/>
              </a:rPr>
              <a:t>Recuperação point-in-time</a:t>
            </a:r>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pic>
        <p:nvPicPr>
          <p:cNvPr id="26" name="Graphic 45">
            <a:extLst>
              <a:ext uri="{FF2B5EF4-FFF2-40B4-BE49-F238E27FC236}">
                <a16:creationId xmlns:a16="http://schemas.microsoft.com/office/drawing/2014/main" id="{E41541BE-4727-8841-BF0A-E7C98FCD8CAA}"/>
              </a:ext>
            </a:extLst>
          </p:cNvPr>
          <p:cNvPicPr>
            <a:picLocks noChangeAspect="1"/>
          </p:cNvPicPr>
          <p:nvPr/>
        </p:nvPicPr>
        <p:blipFill>
          <a:blip r:embed="rId5"/>
          <a:stretch>
            <a:fillRect/>
          </a:stretch>
        </p:blipFill>
        <p:spPr>
          <a:xfrm>
            <a:off x="1674563" y="2746035"/>
            <a:ext cx="1371600" cy="1371600"/>
          </a:xfrm>
          <a:prstGeom prst="rect">
            <a:avLst/>
          </a:prstGeom>
        </p:spPr>
      </p:pic>
      <p:pic>
        <p:nvPicPr>
          <p:cNvPr id="27" name="Graphic 45">
            <a:extLst>
              <a:ext uri="{FF2B5EF4-FFF2-40B4-BE49-F238E27FC236}">
                <a16:creationId xmlns:a16="http://schemas.microsoft.com/office/drawing/2014/main" id="{E41541BE-4727-8841-BF0A-E7C98FCD8CAA}"/>
              </a:ext>
            </a:extLst>
          </p:cNvPr>
          <p:cNvPicPr>
            <a:picLocks noChangeAspect="1"/>
          </p:cNvPicPr>
          <p:nvPr/>
        </p:nvPicPr>
        <p:blipFill>
          <a:blip r:embed="rId5"/>
          <a:stretch>
            <a:fillRect/>
          </a:stretch>
        </p:blipFill>
        <p:spPr>
          <a:xfrm>
            <a:off x="9001771" y="2746035"/>
            <a:ext cx="1371600" cy="1371600"/>
          </a:xfrm>
          <a:prstGeom prst="rect">
            <a:avLst/>
          </a:prstGeom>
        </p:spPr>
      </p:pic>
      <p:pic>
        <p:nvPicPr>
          <p:cNvPr id="28" name="Graphic 49">
            <a:extLst>
              <a:ext uri="{FF2B5EF4-FFF2-40B4-BE49-F238E27FC236}">
                <a16:creationId xmlns:a16="http://schemas.microsoft.com/office/drawing/2014/main" id="{43C89C6C-4275-2244-93E6-30D96D2FDE23}"/>
              </a:ext>
            </a:extLst>
          </p:cNvPr>
          <p:cNvPicPr>
            <a:picLocks noChangeAspect="1"/>
          </p:cNvPicPr>
          <p:nvPr/>
        </p:nvPicPr>
        <p:blipFill>
          <a:blip r:embed="rId6"/>
          <a:stretch>
            <a:fillRect/>
          </a:stretch>
        </p:blipFill>
        <p:spPr>
          <a:xfrm>
            <a:off x="3844039" y="4451674"/>
            <a:ext cx="914400" cy="914400"/>
          </a:xfrm>
          <a:prstGeom prst="rect">
            <a:avLst/>
          </a:prstGeom>
        </p:spPr>
      </p:pic>
      <p:pic>
        <p:nvPicPr>
          <p:cNvPr id="29" name="Graphic 43">
            <a:extLst>
              <a:ext uri="{FF2B5EF4-FFF2-40B4-BE49-F238E27FC236}">
                <a16:creationId xmlns:a16="http://schemas.microsoft.com/office/drawing/2014/main" id="{EFCEDACD-5190-384D-953B-DE4FE39A9255}"/>
              </a:ext>
            </a:extLst>
          </p:cNvPr>
          <p:cNvPicPr>
            <a:picLocks noChangeAspect="1"/>
          </p:cNvPicPr>
          <p:nvPr/>
        </p:nvPicPr>
        <p:blipFill>
          <a:blip r:embed="rId7"/>
          <a:stretch>
            <a:fillRect/>
          </a:stretch>
        </p:blipFill>
        <p:spPr>
          <a:xfrm>
            <a:off x="7017863" y="4451674"/>
            <a:ext cx="914400" cy="914400"/>
          </a:xfrm>
          <a:prstGeom prst="rect">
            <a:avLst/>
          </a:prstGeom>
        </p:spPr>
      </p:pic>
    </p:spTree>
    <p:custDataLst>
      <p:tags r:id="rId1"/>
    </p:custDataLst>
    <p:extLst>
      <p:ext uri="{BB962C8B-B14F-4D97-AF65-F5344CB8AC3E}">
        <p14:creationId xmlns:p14="http://schemas.microsoft.com/office/powerpoint/2010/main" val="379465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API do DynamoDB</a:t>
            </a:r>
          </a:p>
        </p:txBody>
      </p:sp>
      <p:sp>
        <p:nvSpPr>
          <p:cNvPr id="3" name="Content Placeholder 2"/>
          <p:cNvSpPr>
            <a:spLocks noGrp="1"/>
          </p:cNvSpPr>
          <p:nvPr>
            <p:ph idx="1"/>
          </p:nvPr>
        </p:nvSpPr>
        <p:spPr/>
        <p:txBody>
          <a:bodyPr rtlCol="0">
            <a:normAutofit/>
          </a:bodyPr>
          <a:lstStyle/>
          <a:p>
            <a:pPr rtl="0"/>
            <a:r>
              <a:rPr lang="pt-br" dirty="0"/>
              <a:t>API a ser invocada:</a:t>
            </a:r>
          </a:p>
          <a:p>
            <a:pPr lvl="1" rtl="0">
              <a:buClr>
                <a:schemeClr val="accent1"/>
              </a:buClr>
            </a:pPr>
            <a:r>
              <a:rPr lang="pt-br" dirty="0">
                <a:solidFill>
                  <a:schemeClr val="accent6"/>
                </a:solidFill>
                <a:latin typeface="Amazon Ember" panose="02000000000000000000" pitchFamily="2" charset="0"/>
                <a:ea typeface="Amazon Ember" panose="02000000000000000000" pitchFamily="2" charset="0"/>
              </a:rPr>
              <a:t>Operações de controle</a:t>
            </a:r>
            <a:r>
              <a:rPr lang="pt-br" dirty="0"/>
              <a:t>: crie e gerencie tabelas do DynamoDB</a:t>
            </a:r>
          </a:p>
          <a:p>
            <a:pPr lvl="1" rtl="0"/>
            <a:endParaRPr lang="en-US" dirty="0"/>
          </a:p>
          <a:p>
            <a:pPr lvl="1" rtl="0">
              <a:buClr>
                <a:schemeClr val="accent1"/>
              </a:buClr>
            </a:pPr>
            <a:r>
              <a:rPr lang="pt-br" dirty="0">
                <a:solidFill>
                  <a:schemeClr val="accent6"/>
                </a:solidFill>
                <a:latin typeface="Amazon Ember" panose="02000000000000000000" pitchFamily="2" charset="0"/>
                <a:ea typeface="Amazon Ember" panose="02000000000000000000" pitchFamily="2" charset="0"/>
              </a:rPr>
              <a:t>Operações de dados</a:t>
            </a:r>
            <a:r>
              <a:rPr lang="pt-br" dirty="0"/>
              <a:t>: Criar, ler, atualizar e excluir </a:t>
            </a:r>
            <a:r>
              <a:rPr lang="pt-br" i="1" dirty="0"/>
              <a:t>ações</a:t>
            </a:r>
            <a:r>
              <a:rPr lang="pt-br" dirty="0"/>
              <a:t> (</a:t>
            </a:r>
            <a:r>
              <a:rPr lang="pt-br" dirty="0">
                <a:solidFill>
                  <a:srgbClr val="000000"/>
                </a:solidFill>
              </a:rPr>
              <a:t>CRUD</a:t>
            </a:r>
            <a:r>
              <a:rPr lang="pt-br" dirty="0"/>
              <a:t>) </a:t>
            </a:r>
            <a:br>
              <a:rPr lang="pt-br" dirty="0"/>
            </a:br>
            <a:r>
              <a:rPr lang="pt-br" dirty="0"/>
              <a:t>em dados em uma tabela</a:t>
            </a:r>
          </a:p>
          <a:p>
            <a:pPr lvl="1" rtl="0"/>
            <a:endParaRPr lang="en-US" dirty="0"/>
          </a:p>
          <a:p>
            <a:pPr marL="0" indent="0" rtl="0">
              <a:buNone/>
            </a:pPr>
            <a:endParaRPr lang="en-US"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29</a:t>
            </a:fld>
            <a:endParaRPr lang="en-US"/>
          </a:p>
        </p:txBody>
      </p:sp>
      <p:sp>
        <p:nvSpPr>
          <p:cNvPr id="7" name="Footer Placeholder 6"/>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13" name="TextBox 12"/>
          <p:cNvSpPr txBox="1"/>
          <p:nvPr/>
        </p:nvSpPr>
        <p:spPr>
          <a:xfrm>
            <a:off x="6519684" y="3173352"/>
            <a:ext cx="1274833" cy="584775"/>
          </a:xfrm>
          <a:prstGeom prst="rect">
            <a:avLst/>
          </a:prstGeom>
          <a:solidFill>
            <a:schemeClr val="accent3"/>
          </a:solidFill>
          <a:ln>
            <a:solidFill>
              <a:schemeClr val="tx1"/>
            </a:solidFill>
          </a:ln>
        </p:spPr>
        <p:txBody>
          <a:bodyPr wrap="square" rtlCol="0">
            <a:spAutoFit/>
          </a:bodyPr>
          <a:lstStyle/>
          <a:p>
            <a:pPr algn="ctr" rtl="0"/>
            <a:r>
              <a:rPr lang="pt-br" sz="1600">
                <a:latin typeface="Amazon Ember Light"/>
              </a:rPr>
              <a:t>Solicitação HTTP POST</a:t>
            </a:r>
          </a:p>
        </p:txBody>
      </p:sp>
      <p:sp>
        <p:nvSpPr>
          <p:cNvPr id="14" name="TextBox 13"/>
          <p:cNvSpPr txBox="1"/>
          <p:nvPr/>
        </p:nvSpPr>
        <p:spPr>
          <a:xfrm>
            <a:off x="8636565" y="3173351"/>
            <a:ext cx="1136431" cy="584775"/>
          </a:xfrm>
          <a:prstGeom prst="rect">
            <a:avLst/>
          </a:prstGeom>
          <a:solidFill>
            <a:schemeClr val="accent3"/>
          </a:solidFill>
          <a:ln>
            <a:solidFill>
              <a:schemeClr val="tx1"/>
            </a:solidFill>
          </a:ln>
        </p:spPr>
        <p:txBody>
          <a:bodyPr wrap="square" rtlCol="0">
            <a:spAutoFit/>
          </a:bodyPr>
          <a:lstStyle/>
          <a:p>
            <a:pPr algn="ctr" rtl="0"/>
            <a:r>
              <a:rPr lang="pt-br" sz="1600">
                <a:latin typeface="Amazon Ember Light"/>
              </a:rPr>
              <a:t>Resposta HTTP</a:t>
            </a:r>
          </a:p>
        </p:txBody>
      </p:sp>
      <p:sp>
        <p:nvSpPr>
          <p:cNvPr id="16" name="TextBox 15"/>
          <p:cNvSpPr txBox="1"/>
          <p:nvPr/>
        </p:nvSpPr>
        <p:spPr>
          <a:xfrm>
            <a:off x="6334683" y="3759203"/>
            <a:ext cx="1644834" cy="830997"/>
          </a:xfrm>
          <a:prstGeom prst="rect">
            <a:avLst/>
          </a:prstGeom>
          <a:noFill/>
        </p:spPr>
        <p:txBody>
          <a:bodyPr wrap="square" rtlCol="0">
            <a:spAutoFit/>
          </a:bodyPr>
          <a:lstStyle/>
          <a:p>
            <a:pPr algn="ctr" rtl="0"/>
            <a:r>
              <a:rPr lang="pt-br" sz="1600">
                <a:latin typeface="Amazon Ember Light"/>
              </a:rPr>
              <a:t>Parâmetros da operação da API no payload</a:t>
            </a:r>
          </a:p>
        </p:txBody>
      </p:sp>
      <p:sp>
        <p:nvSpPr>
          <p:cNvPr id="17" name="TextBox 16"/>
          <p:cNvSpPr txBox="1"/>
          <p:nvPr/>
        </p:nvSpPr>
        <p:spPr>
          <a:xfrm>
            <a:off x="8417962" y="3752628"/>
            <a:ext cx="1573637" cy="830997"/>
          </a:xfrm>
          <a:prstGeom prst="rect">
            <a:avLst/>
          </a:prstGeom>
          <a:noFill/>
        </p:spPr>
        <p:txBody>
          <a:bodyPr wrap="square" rtlCol="0">
            <a:spAutoFit/>
          </a:bodyPr>
          <a:lstStyle/>
          <a:p>
            <a:pPr algn="ctr" rtl="0"/>
            <a:r>
              <a:rPr lang="pt-br" sz="1600">
                <a:latin typeface="Amazon Ember Light"/>
              </a:rPr>
              <a:t>Resultados da operação da API  no payload</a:t>
            </a:r>
          </a:p>
        </p:txBody>
      </p:sp>
      <p:sp>
        <p:nvSpPr>
          <p:cNvPr id="22" name="TextBox 21"/>
          <p:cNvSpPr txBox="1"/>
          <p:nvPr/>
        </p:nvSpPr>
        <p:spPr>
          <a:xfrm>
            <a:off x="7739965" y="2315507"/>
            <a:ext cx="855762" cy="195420"/>
          </a:xfrm>
          <a:prstGeom prst="rect">
            <a:avLst/>
          </a:prstGeom>
          <a:noFill/>
        </p:spPr>
        <p:txBody>
          <a:bodyPr wrap="square" lIns="0" tIns="0" rIns="0" bIns="0" rtlCol="0">
            <a:noAutofit/>
          </a:bodyPr>
          <a:lstStyle/>
          <a:p>
            <a:pPr algn="ctr" rtl="0"/>
            <a:r>
              <a:rPr lang="pt-br" sz="2000">
                <a:latin typeface="Amazon Ember Light"/>
                <a:cs typeface="Helvetica Neue"/>
              </a:rPr>
              <a:t>Cliente</a:t>
            </a:r>
          </a:p>
        </p:txBody>
      </p:sp>
      <p:cxnSp>
        <p:nvCxnSpPr>
          <p:cNvPr id="52" name="Straight Arrow Connector 51"/>
          <p:cNvCxnSpPr/>
          <p:nvPr/>
        </p:nvCxnSpPr>
        <p:spPr>
          <a:xfrm>
            <a:off x="8165028" y="2649535"/>
            <a:ext cx="0" cy="2092586"/>
          </a:xfrm>
          <a:prstGeom prst="straightConnector1">
            <a:avLst/>
          </a:prstGeom>
          <a:ln w="12700">
            <a:solidFill>
              <a:schemeClr val="tx1"/>
            </a:solidFill>
            <a:headEnd w="med" len="sm"/>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8637136" y="4427792"/>
            <a:ext cx="0" cy="266831"/>
          </a:xfrm>
          <a:prstGeom prst="straightConnector1">
            <a:avLst/>
          </a:prstGeom>
          <a:ln w="1270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67" name="Rounded Rectangle 66"/>
          <p:cNvSpPr/>
          <p:nvPr/>
        </p:nvSpPr>
        <p:spPr>
          <a:xfrm>
            <a:off x="6306551" y="2763669"/>
            <a:ext cx="3913159" cy="3849781"/>
          </a:xfrm>
          <a:prstGeom prst="roundRect">
            <a:avLst>
              <a:gd name="adj" fmla="val 372"/>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rtl="0"/>
            <a:endParaRPr lang="en-US" sz="1400" i="1">
              <a:solidFill>
                <a:schemeClr val="tx1"/>
              </a:solidFill>
              <a:latin typeface="Amazon Ember" panose="02000000000000000000" pitchFamily="2" charset="0"/>
              <a:ea typeface="Amazon Ember" panose="02000000000000000000" pitchFamily="2" charset="0"/>
            </a:endParaRPr>
          </a:p>
          <a:p>
            <a:pPr algn="r" rtl="0"/>
            <a:endParaRPr lang="en-US" sz="1400" i="1">
              <a:solidFill>
                <a:schemeClr val="tx1"/>
              </a:solidFill>
              <a:latin typeface="Amazon Ember" panose="02000000000000000000" pitchFamily="2" charset="0"/>
              <a:ea typeface="Amazon Ember" panose="02000000000000000000" pitchFamily="2" charset="0"/>
            </a:endParaRPr>
          </a:p>
          <a:p>
            <a:pPr algn="r" rtl="0"/>
            <a:endParaRPr lang="en-US" sz="1400" i="1">
              <a:solidFill>
                <a:schemeClr val="tx1"/>
              </a:solidFill>
              <a:latin typeface="Amazon Ember" panose="02000000000000000000" pitchFamily="2" charset="0"/>
              <a:ea typeface="Amazon Ember" panose="02000000000000000000" pitchFamily="2" charset="0"/>
            </a:endParaRPr>
          </a:p>
          <a:p>
            <a:pPr algn="r" rtl="0"/>
            <a:endParaRPr lang="en-US" sz="1400" i="1">
              <a:solidFill>
                <a:schemeClr val="tx1"/>
              </a:solidFill>
              <a:latin typeface="Amazon Ember" panose="02000000000000000000" pitchFamily="2" charset="0"/>
              <a:ea typeface="Amazon Ember" panose="02000000000000000000" pitchFamily="2" charset="0"/>
            </a:endParaRPr>
          </a:p>
          <a:p>
            <a:pPr algn="r" rtl="0"/>
            <a:endParaRPr lang="en-US" sz="1400" i="1">
              <a:solidFill>
                <a:schemeClr val="tx1"/>
              </a:solidFill>
              <a:latin typeface="Amazon Ember" panose="02000000000000000000" pitchFamily="2" charset="0"/>
              <a:ea typeface="Amazon Ember" panose="02000000000000000000" pitchFamily="2" charset="0"/>
            </a:endParaRPr>
          </a:p>
          <a:p>
            <a:pPr algn="r" rtl="0"/>
            <a:r>
              <a:rPr lang="pt-br" sz="1600">
                <a:solidFill>
                  <a:srgbClr val="000000"/>
                </a:solidFill>
                <a:latin typeface="Amazon Ember" panose="02000000000000000000" pitchFamily="2" charset="0"/>
                <a:ea typeface="Amazon Ember" panose="02000000000000000000" pitchFamily="2" charset="0"/>
              </a:rPr>
              <a:t>DynamoDB</a:t>
            </a:r>
            <a:endParaRPr lang="en-US" sz="1600">
              <a:solidFill>
                <a:srgbClr val="000000"/>
              </a:solidFill>
              <a:latin typeface="Amazon Ember" panose="02000000000000000000"/>
              <a:ea typeface="Amazon Ember" panose="02000000000000000000" pitchFamily="2" charset="0"/>
            </a:endParaRPr>
          </a:p>
          <a:p>
            <a:pPr algn="r" rtl="0"/>
            <a:r>
              <a:rPr lang="pt-br" sz="1600">
                <a:solidFill>
                  <a:schemeClr val="tx1"/>
                </a:solidFill>
                <a:latin typeface="Amazon Ember" panose="02000000000000000000" pitchFamily="2" charset="0"/>
                <a:ea typeface="Amazon Ember" panose="02000000000000000000" pitchFamily="2" charset="0"/>
              </a:rPr>
              <a:t>API de baixo nível</a:t>
            </a:r>
          </a:p>
        </p:txBody>
      </p:sp>
      <p:pic>
        <p:nvPicPr>
          <p:cNvPr id="19" name="Graphic 49">
            <a:extLst>
              <a:ext uri="{FF2B5EF4-FFF2-40B4-BE49-F238E27FC236}">
                <a16:creationId xmlns:a16="http://schemas.microsoft.com/office/drawing/2014/main" id="{43C89C6C-4275-2244-93E6-30D96D2FDE23}"/>
              </a:ext>
            </a:extLst>
          </p:cNvPr>
          <p:cNvPicPr>
            <a:picLocks noChangeAspect="1"/>
          </p:cNvPicPr>
          <p:nvPr/>
        </p:nvPicPr>
        <p:blipFill>
          <a:blip r:embed="rId4"/>
          <a:stretch>
            <a:fillRect/>
          </a:stretch>
        </p:blipFill>
        <p:spPr>
          <a:xfrm>
            <a:off x="7710646" y="1293556"/>
            <a:ext cx="914400" cy="914400"/>
          </a:xfrm>
          <a:prstGeom prst="rect">
            <a:avLst/>
          </a:prstGeom>
        </p:spPr>
      </p:pic>
      <p:sp>
        <p:nvSpPr>
          <p:cNvPr id="20" name="TextBox 19">
            <a:extLst>
              <a:ext uri="{FF2B5EF4-FFF2-40B4-BE49-F238E27FC236}">
                <a16:creationId xmlns:a16="http://schemas.microsoft.com/office/drawing/2014/main" id="{82DF82FE-B12C-2944-9A6B-C577B61F9A00}"/>
              </a:ext>
            </a:extLst>
          </p:cNvPr>
          <p:cNvSpPr txBox="1"/>
          <p:nvPr/>
        </p:nvSpPr>
        <p:spPr>
          <a:xfrm>
            <a:off x="7207394" y="5550401"/>
            <a:ext cx="2301904" cy="369332"/>
          </a:xfrm>
          <a:prstGeom prst="rect">
            <a:avLst/>
          </a:prstGeom>
          <a:noFill/>
        </p:spPr>
        <p:txBody>
          <a:bodyPr wrap="square" rtlCol="0">
            <a:spAutoFit/>
          </a:bodyPr>
          <a:lstStyle/>
          <a:p>
            <a:pPr algn="ctr" rtl="0"/>
            <a:r>
              <a:rPr lang="pt-br">
                <a:latin typeface="Amazon Ember" panose="02000000000000000000" pitchFamily="2" charset="0"/>
                <a:ea typeface="Amazon Ember" panose="02000000000000000000" pitchFamily="2" charset="0"/>
              </a:rPr>
              <a:t>DynamoDB</a:t>
            </a:r>
          </a:p>
        </p:txBody>
      </p:sp>
      <p:pic>
        <p:nvPicPr>
          <p:cNvPr id="21" name="Graphic 43">
            <a:extLst>
              <a:ext uri="{FF2B5EF4-FFF2-40B4-BE49-F238E27FC236}">
                <a16:creationId xmlns:a16="http://schemas.microsoft.com/office/drawing/2014/main" id="{EFCEDACD-5190-384D-953B-DE4FE39A9255}"/>
              </a:ext>
            </a:extLst>
          </p:cNvPr>
          <p:cNvPicPr>
            <a:picLocks noChangeAspect="1"/>
          </p:cNvPicPr>
          <p:nvPr/>
        </p:nvPicPr>
        <p:blipFill>
          <a:blip r:embed="rId5"/>
          <a:stretch>
            <a:fillRect/>
          </a:stretch>
        </p:blipFill>
        <p:spPr>
          <a:xfrm>
            <a:off x="8002746" y="4833231"/>
            <a:ext cx="711200" cy="711200"/>
          </a:xfrm>
          <a:prstGeom prst="rect">
            <a:avLst/>
          </a:prstGeom>
        </p:spPr>
      </p:pic>
    </p:spTree>
    <p:custDataLst>
      <p:tags r:id="rId1"/>
    </p:custDataLst>
    <p:extLst>
      <p:ext uri="{BB962C8B-B14F-4D97-AF65-F5344CB8AC3E}">
        <p14:creationId xmlns:p14="http://schemas.microsoft.com/office/powerpoint/2010/main" val="157077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1" y="3191940"/>
            <a:ext cx="9572798" cy="474119"/>
          </a:xfrm>
        </p:spPr>
        <p:txBody>
          <a:bodyPr rtlCol="0">
            <a:noAutofit/>
          </a:bodyPr>
          <a:lstStyle/>
          <a:p>
            <a:pPr rtl="0"/>
            <a:r>
              <a:rPr lang="pt-br" dirty="0"/>
              <a:t>Introdução às</a:t>
            </a:r>
            <a:r>
              <a:rPr lang="en-US" dirty="0"/>
              <a:t> </a:t>
            </a:r>
            <a:r>
              <a:rPr lang="pt-br" dirty="0"/>
              <a:t>opções de banco de dados da AWS</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3</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64326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Modelo de persistência de objeto</a:t>
            </a:r>
          </a:p>
        </p:txBody>
      </p:sp>
      <p:sp>
        <p:nvSpPr>
          <p:cNvPr id="3" name="Content Placeholder 2"/>
          <p:cNvSpPr>
            <a:spLocks noGrp="1"/>
          </p:cNvSpPr>
          <p:nvPr>
            <p:ph idx="1"/>
          </p:nvPr>
        </p:nvSpPr>
        <p:spPr/>
        <p:txBody>
          <a:bodyPr rtlCol="0"/>
          <a:lstStyle/>
          <a:p>
            <a:pPr rtl="0"/>
            <a:r>
              <a:rPr lang="pt-br">
                <a:solidFill>
                  <a:srgbClr val="000000"/>
                </a:solidFill>
              </a:rPr>
              <a:t>Permite</a:t>
            </a:r>
            <a:r>
              <a:rPr lang="pt-br"/>
              <a:t> que você persista objetos do lado do cliente no </a:t>
            </a:r>
            <a:r>
              <a:rPr lang="pt-br">
                <a:solidFill>
                  <a:srgbClr val="000000"/>
                </a:solidFill>
              </a:rPr>
              <a:t>DynamoDB.</a:t>
            </a:r>
            <a:endParaRPr lang="en-US"/>
          </a:p>
          <a:p>
            <a:pPr lvl="1" rtl="0"/>
            <a:r>
              <a:rPr lang="pt-br"/>
              <a:t>Oferece suporte ao mapeamento de objetos (instâncias de classe) para tabelas</a:t>
            </a:r>
          </a:p>
          <a:p>
            <a:pPr rtl="0"/>
            <a:r>
              <a:rPr lang="pt-br"/>
              <a:t>Fornece interfaces de programação de nível superior para:</a:t>
            </a:r>
          </a:p>
          <a:p>
            <a:pPr lvl="1" rtl="0"/>
            <a:r>
              <a:rPr lang="pt-br"/>
              <a:t>Conectar-se ao </a:t>
            </a:r>
            <a:r>
              <a:rPr lang="pt-br">
                <a:solidFill>
                  <a:srgbClr val="000000"/>
                </a:solidFill>
              </a:rPr>
              <a:t>DynamoDB</a:t>
            </a:r>
            <a:endParaRPr lang="en-US"/>
          </a:p>
          <a:p>
            <a:pPr lvl="1" rtl="0"/>
            <a:r>
              <a:rPr lang="pt-br"/>
              <a:t>Executar operações de CRUD</a:t>
            </a:r>
          </a:p>
          <a:p>
            <a:pPr lvl="1" rtl="0"/>
            <a:r>
              <a:rPr lang="pt-br"/>
              <a:t>Executar consultas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30</a:t>
            </a:fld>
            <a:endParaRPr lang="en-US"/>
          </a:p>
        </p:txBody>
      </p:sp>
      <p:grpSp>
        <p:nvGrpSpPr>
          <p:cNvPr id="19" name="Group 18"/>
          <p:cNvGrpSpPr/>
          <p:nvPr/>
        </p:nvGrpSpPr>
        <p:grpSpPr>
          <a:xfrm>
            <a:off x="2771685" y="4102443"/>
            <a:ext cx="6648630" cy="2191314"/>
            <a:chOff x="3380709" y="4102443"/>
            <a:chExt cx="6648630" cy="2191314"/>
          </a:xfrm>
        </p:grpSpPr>
        <p:pic>
          <p:nvPicPr>
            <p:cNvPr id="17" name="Graphic 45">
              <a:extLst>
                <a:ext uri="{FF2B5EF4-FFF2-40B4-BE49-F238E27FC236}">
                  <a16:creationId xmlns:a16="http://schemas.microsoft.com/office/drawing/2014/main" id="{E41541BE-4727-8841-BF0A-E7C98FCD8CAA}"/>
                </a:ext>
              </a:extLst>
            </p:cNvPr>
            <p:cNvPicPr>
              <a:picLocks noChangeAspect="1"/>
            </p:cNvPicPr>
            <p:nvPr/>
          </p:nvPicPr>
          <p:blipFill>
            <a:blip r:embed="rId4"/>
            <a:stretch>
              <a:fillRect/>
            </a:stretch>
          </p:blipFill>
          <p:spPr>
            <a:xfrm>
              <a:off x="7946976" y="4549754"/>
              <a:ext cx="1728651" cy="1728651"/>
            </a:xfrm>
            <a:prstGeom prst="rect">
              <a:avLst/>
            </a:prstGeom>
          </p:spPr>
        </p:pic>
        <p:sp>
          <p:nvSpPr>
            <p:cNvPr id="5" name="Rounded Rectangle 4"/>
            <p:cNvSpPr/>
            <p:nvPr/>
          </p:nvSpPr>
          <p:spPr>
            <a:xfrm>
              <a:off x="3467760" y="4210121"/>
              <a:ext cx="2344779" cy="867039"/>
            </a:xfrm>
            <a:prstGeom prst="roundRect">
              <a:avLst>
                <a:gd name="adj" fmla="val 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2400">
                  <a:solidFill>
                    <a:schemeClr val="accent1"/>
                  </a:solidFill>
                  <a:latin typeface="Amazon Ember Light" charset="0"/>
                  <a:ea typeface="Amazon Ember Light" charset="0"/>
                  <a:cs typeface="Amazon Ember Light" charset="0"/>
                </a:rPr>
                <a:t>Cliente</a:t>
              </a:r>
            </a:p>
            <a:p>
              <a:pPr algn="ctr" rtl="0"/>
              <a:r>
                <a:rPr lang="pt-br" sz="2400">
                  <a:solidFill>
                    <a:schemeClr val="accent1"/>
                  </a:solidFill>
                  <a:latin typeface="Amazon Ember Light" charset="0"/>
                  <a:ea typeface="Amazon Ember Light" charset="0"/>
                  <a:cs typeface="Amazon Ember Light" charset="0"/>
                </a:rPr>
                <a:t>Aula</a:t>
              </a:r>
            </a:p>
          </p:txBody>
        </p:sp>
        <p:sp>
          <p:nvSpPr>
            <p:cNvPr id="6" name="Right Arrow 5"/>
            <p:cNvSpPr/>
            <p:nvPr/>
          </p:nvSpPr>
          <p:spPr>
            <a:xfrm>
              <a:off x="6240564" y="4414954"/>
              <a:ext cx="1158993" cy="481659"/>
            </a:xfrm>
            <a:prstGeom prst="rightArrow">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8" name="TextBox 7"/>
            <p:cNvSpPr txBox="1"/>
            <p:nvPr/>
          </p:nvSpPr>
          <p:spPr>
            <a:xfrm>
              <a:off x="7693058" y="4102443"/>
              <a:ext cx="2336281"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Tabela</a:t>
              </a:r>
              <a:r>
                <a:rPr lang="pt-br" sz="2400">
                  <a:solidFill>
                    <a:srgbClr val="000000"/>
                  </a:solidFill>
                  <a:latin typeface="Amazon Ember Light" charset="0"/>
                  <a:ea typeface="Amazon Ember Light" charset="0"/>
                  <a:cs typeface="Amazon Ember Light" charset="0"/>
                </a:rPr>
                <a:t> Customer</a:t>
              </a:r>
              <a:endParaRPr lang="en-US" sz="2400">
                <a:solidFill>
                  <a:srgbClr val="000000"/>
                </a:solidFill>
                <a:latin typeface="Amazon Ember Light" panose="020B0403020204020204"/>
                <a:ea typeface="Amazon Ember Light" charset="0"/>
                <a:cs typeface="Amazon Ember Light" charset="0"/>
              </a:endParaRPr>
            </a:p>
          </p:txBody>
        </p:sp>
        <p:sp>
          <p:nvSpPr>
            <p:cNvPr id="9" name="Oval 8"/>
            <p:cNvSpPr/>
            <p:nvPr/>
          </p:nvSpPr>
          <p:spPr>
            <a:xfrm>
              <a:off x="3380709" y="5213561"/>
              <a:ext cx="1137344" cy="1080196"/>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pt-br" sz="1600">
                  <a:solidFill>
                    <a:schemeClr val="accent1"/>
                  </a:solidFill>
                  <a:latin typeface="Amazon Ember" panose="02000000000000000000" pitchFamily="2" charset="0"/>
                  <a:ea typeface="Amazon Ember" panose="02000000000000000000" pitchFamily="2" charset="0"/>
                  <a:cs typeface="Amazon Ember Light" charset="0"/>
                </a:rPr>
                <a:t>Objeto A</a:t>
              </a:r>
            </a:p>
          </p:txBody>
        </p:sp>
        <p:sp>
          <p:nvSpPr>
            <p:cNvPr id="11" name="Oval 10"/>
            <p:cNvSpPr/>
            <p:nvPr/>
          </p:nvSpPr>
          <p:spPr>
            <a:xfrm>
              <a:off x="4727848" y="5221085"/>
              <a:ext cx="1129422" cy="107267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pt-br" sz="1600">
                  <a:solidFill>
                    <a:schemeClr val="accent1"/>
                  </a:solidFill>
                  <a:latin typeface="Amazon Ember" panose="02000000000000000000" pitchFamily="2" charset="0"/>
                  <a:ea typeface="Amazon Ember" panose="02000000000000000000" pitchFamily="2" charset="0"/>
                  <a:cs typeface="Amazon Ember Light" charset="0"/>
                </a:rPr>
                <a:t>Objeto B</a:t>
              </a:r>
            </a:p>
          </p:txBody>
        </p:sp>
        <p:sp>
          <p:nvSpPr>
            <p:cNvPr id="12" name="Right Arrow 11"/>
            <p:cNvSpPr/>
            <p:nvPr/>
          </p:nvSpPr>
          <p:spPr>
            <a:xfrm>
              <a:off x="6263140" y="5536315"/>
              <a:ext cx="1158993" cy="481659"/>
            </a:xfrm>
            <a:prstGeom prst="rightArrow">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13" name="TextBox 12"/>
            <p:cNvSpPr txBox="1"/>
            <p:nvPr/>
          </p:nvSpPr>
          <p:spPr>
            <a:xfrm>
              <a:off x="8547844" y="5035663"/>
              <a:ext cx="940656" cy="338554"/>
            </a:xfrm>
            <a:prstGeom prst="rect">
              <a:avLst/>
            </a:prstGeom>
            <a:noFill/>
          </p:spPr>
          <p:txBody>
            <a:bodyPr wrap="square" rtlCol="0">
              <a:spAutoFit/>
            </a:bodyPr>
            <a:lstStyle/>
            <a:p>
              <a:pPr rtl="0"/>
              <a:r>
                <a:rPr lang="pt-br" sz="1600">
                  <a:solidFill>
                    <a:schemeClr val="accent1"/>
                  </a:solidFill>
                  <a:latin typeface="Amazon Ember" panose="02000000000000000000" pitchFamily="2" charset="0"/>
                  <a:ea typeface="Amazon Ember" panose="02000000000000000000" pitchFamily="2" charset="0"/>
                  <a:cs typeface="Amazon Ember Light" charset="0"/>
                </a:rPr>
                <a:t>Item A</a:t>
              </a:r>
            </a:p>
          </p:txBody>
        </p:sp>
        <p:sp>
          <p:nvSpPr>
            <p:cNvPr id="14" name="TextBox 13"/>
            <p:cNvSpPr txBox="1"/>
            <p:nvPr/>
          </p:nvSpPr>
          <p:spPr>
            <a:xfrm>
              <a:off x="8547844" y="5464643"/>
              <a:ext cx="940656" cy="338554"/>
            </a:xfrm>
            <a:prstGeom prst="rect">
              <a:avLst/>
            </a:prstGeom>
            <a:noFill/>
          </p:spPr>
          <p:txBody>
            <a:bodyPr wrap="square" rtlCol="0">
              <a:spAutoFit/>
            </a:bodyPr>
            <a:lstStyle/>
            <a:p>
              <a:pPr rtl="0"/>
              <a:r>
                <a:rPr lang="pt-br" sz="1600">
                  <a:solidFill>
                    <a:schemeClr val="accent1"/>
                  </a:solidFill>
                  <a:latin typeface="Amazon Ember" panose="02000000000000000000" pitchFamily="2" charset="0"/>
                  <a:ea typeface="Amazon Ember" panose="02000000000000000000" pitchFamily="2" charset="0"/>
                  <a:cs typeface="Amazon Ember Light" charset="0"/>
                </a:rPr>
                <a:t>Item B</a:t>
              </a:r>
            </a:p>
          </p:txBody>
        </p:sp>
      </p:grpSp>
      <p:sp>
        <p:nvSpPr>
          <p:cNvPr id="10" name="Footer Placeholder 9"/>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18" name="Rectangle 17"/>
          <p:cNvSpPr/>
          <p:nvPr/>
        </p:nvSpPr>
        <p:spPr>
          <a:xfrm>
            <a:off x="9550695" y="5536315"/>
            <a:ext cx="2222205" cy="646331"/>
          </a:xfrm>
          <a:prstGeom prst="rect">
            <a:avLst/>
          </a:prstGeom>
        </p:spPr>
        <p:txBody>
          <a:bodyPr wrap="square" rtlCol="0">
            <a:spAutoFit/>
          </a:bodyPr>
          <a:lstStyle/>
          <a:p>
            <a:pPr algn="ctr" rtl="0"/>
            <a:r>
              <a:rPr lang="pt-br">
                <a:latin typeface="Amazon Ember Light" charset="0"/>
                <a:ea typeface="Amazon Ember Light" charset="0"/>
                <a:cs typeface="Amazon Ember Light" charset="0"/>
              </a:rPr>
              <a:t>Disponível em SDKs Java e .Net</a:t>
            </a:r>
          </a:p>
        </p:txBody>
      </p:sp>
    </p:spTree>
    <p:custDataLst>
      <p:tags r:id="rId1"/>
    </p:custDataLst>
    <p:extLst>
      <p:ext uri="{BB962C8B-B14F-4D97-AF65-F5344CB8AC3E}">
        <p14:creationId xmlns:p14="http://schemas.microsoft.com/office/powerpoint/2010/main" val="1650067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Desenvolvendo com o DynamoDB</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31</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695352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Alain\AppData\Local\Temp\SNAGHTML3465d0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366" y="1297172"/>
            <a:ext cx="6656525" cy="50591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rtlCol="0">
            <a:noAutofit/>
          </a:bodyPr>
          <a:lstStyle/>
          <a:p>
            <a:pPr rtl="0"/>
            <a:r>
              <a:rPr lang="pt-br" sz="3500" dirty="0"/>
              <a:t>Criação de uma </a:t>
            </a:r>
            <a:r>
              <a:rPr lang="pt-br" sz="3500" dirty="0">
                <a:solidFill>
                  <a:srgbClr val="FFFFFF"/>
                </a:solidFill>
              </a:rPr>
              <a:t>tabela</a:t>
            </a:r>
            <a:endParaRPr lang="en-US" sz="3500" dirty="0">
              <a:solidFill>
                <a:srgbClr val="FFFFFF"/>
              </a:solidFill>
              <a:latin typeface="Amazon Ember Light" panose="020B0403020204020204"/>
            </a:endParaRPr>
          </a:p>
        </p:txBody>
      </p:sp>
      <p:sp>
        <p:nvSpPr>
          <p:cNvPr id="4" name="Content Placeholder 3"/>
          <p:cNvSpPr>
            <a:spLocks noGrp="1"/>
          </p:cNvSpPr>
          <p:nvPr>
            <p:ph idx="1"/>
          </p:nvPr>
        </p:nvSpPr>
        <p:spPr/>
        <p:txBody>
          <a:bodyPr rtlCol="0">
            <a:normAutofit fontScale="92500" lnSpcReduction="20000"/>
          </a:bodyPr>
          <a:lstStyle/>
          <a:p>
            <a:pPr rtl="0"/>
            <a:r>
              <a:rPr lang="pt-br" dirty="0"/>
              <a:t>Atributos obrigatórios:</a:t>
            </a:r>
          </a:p>
          <a:p>
            <a:pPr lvl="1" rtl="0"/>
            <a:r>
              <a:rPr lang="pt-br" dirty="0"/>
              <a:t>Nome da tabela</a:t>
            </a:r>
          </a:p>
          <a:p>
            <a:pPr lvl="1" rtl="0"/>
            <a:r>
              <a:rPr lang="pt-br" dirty="0"/>
              <a:t>Chave primária (chave de partição </a:t>
            </a:r>
            <a:br>
              <a:rPr lang="pt-br" dirty="0"/>
            </a:br>
            <a:r>
              <a:rPr lang="pt-br" dirty="0"/>
              <a:t>e chave de classificação opcional)</a:t>
            </a:r>
          </a:p>
          <a:p>
            <a:pPr lvl="1" rtl="0"/>
            <a:r>
              <a:rPr lang="pt-br" dirty="0"/>
              <a:t>Valor de taxa de transferência provisionado</a:t>
            </a:r>
          </a:p>
          <a:p>
            <a:pPr lvl="1" rtl="0"/>
            <a:endParaRPr lang="en-US" dirty="0"/>
          </a:p>
          <a:p>
            <a:pPr rtl="0"/>
            <a:r>
              <a:rPr lang="pt-br" dirty="0"/>
              <a:t>Atributos opcionais: </a:t>
            </a:r>
          </a:p>
          <a:p>
            <a:pPr lvl="1" rtl="0"/>
            <a:r>
              <a:rPr lang="pt-br" dirty="0"/>
              <a:t>Índice secundário</a:t>
            </a:r>
            <a:r>
              <a:rPr lang="en-US" dirty="0"/>
              <a:t/>
            </a:r>
            <a:br>
              <a:rPr lang="en-US" dirty="0"/>
            </a:br>
            <a:r>
              <a:rPr lang="pt-br" dirty="0"/>
              <a:t>global e local</a:t>
            </a:r>
          </a:p>
          <a:p>
            <a:pPr lvl="2" rtl="0"/>
            <a:r>
              <a:rPr lang="pt-br" sz="2200" dirty="0"/>
              <a:t>Nome do índice</a:t>
            </a:r>
          </a:p>
          <a:p>
            <a:pPr lvl="2" rtl="0"/>
            <a:r>
              <a:rPr lang="pt-br" sz="2200" dirty="0"/>
              <a:t>Chave de partição e chave de classificação</a:t>
            </a:r>
          </a:p>
          <a:p>
            <a:pPr lvl="2" rtl="0"/>
            <a:r>
              <a:rPr lang="pt-br" sz="2200" dirty="0"/>
              <a:t>Atributos a serem </a:t>
            </a:r>
            <a:r>
              <a:rPr lang="pt-br" sz="2200" dirty="0">
                <a:solidFill>
                  <a:srgbClr val="000000"/>
                </a:solidFill>
              </a:rPr>
              <a:t>projetados</a:t>
            </a:r>
            <a:endParaRPr lang="en-US" sz="2200" dirty="0">
              <a:solidFill>
                <a:srgbClr val="000000"/>
              </a:solidFill>
              <a:latin typeface="Amazon Ember Light" panose="020B0403020204020204"/>
            </a:endParaRPr>
          </a:p>
          <a:p>
            <a:pPr lvl="1" rtl="0"/>
            <a:r>
              <a:rPr lang="pt-br" dirty="0"/>
              <a:t>Especificação do Stream (fluxo)</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32</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8" name="Rectangle 7"/>
          <p:cNvSpPr/>
          <p:nvPr/>
        </p:nvSpPr>
        <p:spPr>
          <a:xfrm>
            <a:off x="6553406" y="3134109"/>
            <a:ext cx="3606462" cy="10523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9" name="Rectangle 8"/>
          <p:cNvSpPr/>
          <p:nvPr/>
        </p:nvSpPr>
        <p:spPr>
          <a:xfrm>
            <a:off x="7647717" y="5056176"/>
            <a:ext cx="1778000" cy="1293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custDataLst>
      <p:tags r:id="rId1"/>
    </p:custDataLst>
    <p:extLst>
      <p:ext uri="{BB962C8B-B14F-4D97-AF65-F5344CB8AC3E}">
        <p14:creationId xmlns:p14="http://schemas.microsoft.com/office/powerpoint/2010/main" val="1939963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sz="3500" dirty="0">
                <a:solidFill>
                  <a:srgbClr val="FFFFFF"/>
                </a:solidFill>
              </a:rPr>
              <a:t>Exibição</a:t>
            </a:r>
            <a:r>
              <a:rPr lang="pt-br" sz="3500" dirty="0"/>
              <a:t> </a:t>
            </a:r>
            <a:r>
              <a:rPr lang="pt-br" sz="3500" dirty="0">
                <a:solidFill>
                  <a:srgbClr val="FFFFFF"/>
                </a:solidFill>
              </a:rPr>
              <a:t> de</a:t>
            </a:r>
            <a:r>
              <a:rPr lang="pt-br" sz="3500" dirty="0"/>
              <a:t> </a:t>
            </a:r>
            <a:r>
              <a:rPr lang="pt-br" sz="3500" dirty="0">
                <a:solidFill>
                  <a:srgbClr val="FFFFFF"/>
                </a:solidFill>
              </a:rPr>
              <a:t> </a:t>
            </a:r>
            <a:r>
              <a:rPr lang="pt-br" sz="3500" dirty="0"/>
              <a:t>tabelas de painel do DynamoDB</a:t>
            </a:r>
          </a:p>
        </p:txBody>
      </p:sp>
      <p:sp>
        <p:nvSpPr>
          <p:cNvPr id="3" name="Content Placeholder 2"/>
          <p:cNvSpPr>
            <a:spLocks noGrp="1"/>
          </p:cNvSpPr>
          <p:nvPr>
            <p:ph idx="1"/>
          </p:nvPr>
        </p:nvSpPr>
        <p:spPr>
          <a:xfrm>
            <a:off x="419100" y="1528175"/>
            <a:ext cx="3857478" cy="4648788"/>
          </a:xfrm>
        </p:spPr>
        <p:txBody>
          <a:bodyPr rtlCol="0"/>
          <a:lstStyle/>
          <a:p>
            <a:pPr rtl="0"/>
            <a:r>
              <a:rPr lang="pt-br"/>
              <a:t>Fornece guias para exibir e gerenciar:</a:t>
            </a:r>
          </a:p>
          <a:p>
            <a:pPr lvl="1" rtl="0"/>
            <a:r>
              <a:rPr lang="pt-br"/>
              <a:t>Definição e recursos</a:t>
            </a:r>
          </a:p>
          <a:p>
            <a:pPr lvl="1" rtl="0"/>
            <a:r>
              <a:rPr lang="pt-br"/>
              <a:t>Conteúdo</a:t>
            </a:r>
          </a:p>
          <a:p>
            <a:pPr lvl="1" rtl="0"/>
            <a:r>
              <a:rPr lang="pt-br"/>
              <a:t>Estado e integridade</a:t>
            </a:r>
          </a:p>
          <a:p>
            <a:pPr lvl="1" rtl="0"/>
            <a:r>
              <a:rPr lang="pt-br"/>
              <a:t>Controle de acesso</a:t>
            </a:r>
          </a:p>
        </p:txBody>
      </p:sp>
      <p:sp>
        <p:nvSpPr>
          <p:cNvPr id="6" name="Slide Number Placeholder 5"/>
          <p:cNvSpPr>
            <a:spLocks noGrp="1"/>
          </p:cNvSpPr>
          <p:nvPr>
            <p:ph type="sldNum" sz="quarter" idx="12"/>
          </p:nvPr>
        </p:nvSpPr>
        <p:spPr/>
        <p:txBody>
          <a:bodyPr rtlCol="0"/>
          <a:lstStyle/>
          <a:p>
            <a:pPr rtl="0"/>
            <a:fld id="{9FC43BFD-8FF7-A343-A8A6-E2338FCE8046}" type="slidenum">
              <a:rPr lang="en-US" smtClean="0"/>
              <a:pPr/>
              <a:t>33</a:t>
            </a:fld>
            <a:endParaRPr lang="en-US"/>
          </a:p>
        </p:txBody>
      </p:sp>
      <p:sp>
        <p:nvSpPr>
          <p:cNvPr id="5" name="Content Placeholder 4"/>
          <p:cNvSpPr>
            <a:spLocks noGrp="1"/>
          </p:cNvSpPr>
          <p:nvPr>
            <p:ph idx="13"/>
          </p:nvPr>
        </p:nvSpPr>
        <p:spPr/>
        <p:txBody>
          <a:bodyPr rtlCol="0"/>
          <a:lstStyle/>
          <a:p>
            <a:pPr rtl="0"/>
            <a:endParaRPr lang="en-US"/>
          </a:p>
        </p:txBody>
      </p:sp>
      <p:sp>
        <p:nvSpPr>
          <p:cNvPr id="8" name="Footer Placeholder 7"/>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pic>
        <p:nvPicPr>
          <p:cNvPr id="5124" name="Picture 4" descr="C:\Users\Alain\AppData\Local\Temp\SNAGHTML1ef406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270" y="1365994"/>
            <a:ext cx="6717954" cy="49903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36000" y="4629150"/>
            <a:ext cx="711200" cy="101600"/>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Rectangle 6"/>
          <p:cNvSpPr/>
          <p:nvPr/>
        </p:nvSpPr>
        <p:spPr>
          <a:xfrm>
            <a:off x="8020050" y="4832350"/>
            <a:ext cx="1841500" cy="196850"/>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10" name="Picture 4" descr="C:\Users\Alain\AppData\Local\Temp\SNAGHTML1ef4063.PNG"/>
          <p:cNvPicPr>
            <a:picLocks noChangeAspect="1" noChangeArrowheads="1"/>
          </p:cNvPicPr>
          <p:nvPr/>
        </p:nvPicPr>
        <p:blipFill rotWithShape="1">
          <a:blip r:embed="rId4">
            <a:extLst>
              <a:ext uri="{28A0092B-C50C-407E-A947-70E740481C1C}">
                <a14:useLocalDpi xmlns:a14="http://schemas.microsoft.com/office/drawing/2010/main" val="0"/>
              </a:ext>
            </a:extLst>
          </a:blip>
          <a:srcRect l="32455" t="17408" b="73727"/>
          <a:stretch/>
        </p:blipFill>
        <p:spPr bwMode="auto">
          <a:xfrm>
            <a:off x="4154557" y="2847192"/>
            <a:ext cx="7647453" cy="745589"/>
          </a:xfrm>
          <a:prstGeom prst="rect">
            <a:avLst/>
          </a:prstGeom>
          <a:noFill/>
          <a:ln>
            <a:solidFill>
              <a:schemeClr val="accent6"/>
            </a:solidFill>
          </a:ln>
        </p:spPr>
      </p:pic>
    </p:spTree>
    <p:custDataLst>
      <p:tags r:id="rId1"/>
    </p:custDataLst>
    <p:extLst>
      <p:ext uri="{BB962C8B-B14F-4D97-AF65-F5344CB8AC3E}">
        <p14:creationId xmlns:p14="http://schemas.microsoft.com/office/powerpoint/2010/main" val="3968223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Criação de uma </a:t>
            </a:r>
            <a:r>
              <a:rPr lang="pt-br">
                <a:solidFill>
                  <a:srgbClr val="FFFFFF"/>
                </a:solidFill>
              </a:rPr>
              <a:t>tabela</a:t>
            </a:r>
            <a:r>
              <a:rPr lang="pt-br"/>
              <a:t> usando a API</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34</a:t>
            </a:fld>
            <a:endParaRPr lang="en-US"/>
          </a:p>
        </p:txBody>
      </p:sp>
      <p:sp>
        <p:nvSpPr>
          <p:cNvPr id="5" name="Footer Placeholder 4"/>
          <p:cNvSpPr>
            <a:spLocks noGrp="1"/>
          </p:cNvSpPr>
          <p:nvPr>
            <p:ph type="ftr" sz="quarter" idx="3"/>
          </p:nvPr>
        </p:nvSpPr>
        <p:spPr/>
        <p:txBody>
          <a:bodyPr rtlCol="0"/>
          <a:lstStyle/>
          <a:p>
            <a:pPr rtl="0">
              <a:defRPr/>
            </a:pPr>
            <a:r>
              <a:rPr lang="pt-br" dirty="0"/>
              <a:t>© 2020 Amazon Web Services, Inc. ou suas afiliadas. Todos os direitos reservados.</a:t>
            </a:r>
          </a:p>
        </p:txBody>
      </p:sp>
      <p:graphicFrame>
        <p:nvGraphicFramePr>
          <p:cNvPr id="9" name="Table 8"/>
          <p:cNvGraphicFramePr>
            <a:graphicFrameLocks noGrp="1"/>
          </p:cNvGraphicFramePr>
          <p:nvPr>
            <p:extLst>
              <p:ext uri="{D42A27DB-BD31-4B8C-83A1-F6EECF244321}">
                <p14:modId xmlns:p14="http://schemas.microsoft.com/office/powerpoint/2010/main" val="3495943412"/>
              </p:ext>
            </p:extLst>
          </p:nvPr>
        </p:nvGraphicFramePr>
        <p:xfrm>
          <a:off x="8320650" y="1819853"/>
          <a:ext cx="3452250" cy="762000"/>
        </p:xfrm>
        <a:graphic>
          <a:graphicData uri="http://schemas.openxmlformats.org/drawingml/2006/table">
            <a:tbl>
              <a:tblPr firstRow="1" bandRow="1">
                <a:tableStyleId>{69012ECD-51FC-41F1-AA8D-1B2483CD663E}</a:tableStyleId>
              </a:tblPr>
              <a:tblGrid>
                <a:gridCol w="1627956">
                  <a:extLst>
                    <a:ext uri="{9D8B030D-6E8A-4147-A177-3AD203B41FA5}">
                      <a16:colId xmlns:a16="http://schemas.microsoft.com/office/drawing/2014/main" val="20000"/>
                    </a:ext>
                  </a:extLst>
                </a:gridCol>
                <a:gridCol w="1824294">
                  <a:extLst>
                    <a:ext uri="{9D8B030D-6E8A-4147-A177-3AD203B41FA5}">
                      <a16:colId xmlns:a16="http://schemas.microsoft.com/office/drawing/2014/main" val="20001"/>
                    </a:ext>
                  </a:extLst>
                </a:gridCol>
              </a:tblGrid>
              <a:tr h="619760">
                <a:tc>
                  <a:txBody>
                    <a:bodyPr/>
                    <a:lstStyle/>
                    <a:p>
                      <a:pPr algn="ctr" rtl="0"/>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username</a:t>
                      </a:r>
                    </a:p>
                    <a:p>
                      <a:pPr algn="ctr" rtl="0"/>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r>
                        <a:rPr lang="pt-br" sz="1400" b="0" i="0" u="none" dirty="0">
                          <a:solidFill>
                            <a:srgbClr val="000000"/>
                          </a:solidFill>
                          <a:latin typeface="Amazon Ember" panose="02000000000000000000" pitchFamily="2" charset="0"/>
                          <a:ea typeface="Amazon Ember" panose="02000000000000000000" pitchFamily="2" charset="0"/>
                          <a:cs typeface="Amazon Ember Light" charset="0"/>
                        </a:rPr>
                        <a:t>Chave de Partição</a:t>
                      </a:r>
                      <a:r>
                        <a:rPr lang="pt-br" sz="1400" b="0" i="0" dirty="0">
                          <a:solidFill>
                            <a:schemeClr val="tx1"/>
                          </a:solidFill>
                          <a:latin typeface="Amazon Ember" panose="02000000000000000000" pitchFamily="2" charset="0"/>
                          <a:ea typeface="Amazon Ember" panose="02000000000000000000" pitchFamily="2" charset="0"/>
                          <a:cs typeface="Amazon Ember Light" charset="0"/>
                        </a:rPr>
                        <a:t>)</a:t>
                      </a:r>
                      <a:endParaRPr lang="en-US" sz="14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Last_name</a:t>
                      </a:r>
                      <a:endParaRPr lang="en-US" sz="1400" b="0" i="0" dirty="0">
                        <a:solidFill>
                          <a:schemeClr val="bg2"/>
                        </a:solidFill>
                        <a:latin typeface="Amazon Ember" panose="02000000000000000000" pitchFamily="2" charset="0"/>
                        <a:ea typeface="Amazon Ember" panose="02000000000000000000" pitchFamily="2" charset="0"/>
                        <a:cs typeface="Amazon Ember Light" charset="0"/>
                      </a:endParaRPr>
                    </a:p>
                    <a:p>
                      <a:pPr algn="ctr" rtl="0"/>
                      <a:r>
                        <a:rPr lang="pt-br" sz="1400" b="0" i="0" dirty="0">
                          <a:solidFill>
                            <a:schemeClr val="bg2"/>
                          </a:solidFill>
                          <a:latin typeface="Amazon Ember" panose="02000000000000000000" pitchFamily="2" charset="0"/>
                          <a:ea typeface="Amazon Ember" panose="02000000000000000000" pitchFamily="2" charset="0"/>
                          <a:cs typeface="Amazon Ember Light" charset="0"/>
                        </a:rPr>
                        <a:t>(</a:t>
                      </a:r>
                      <a:r>
                        <a:rPr lang="pt-br" sz="1400" b="0" i="0" u="none" dirty="0">
                          <a:solidFill>
                            <a:schemeClr val="bg2"/>
                          </a:solidFill>
                          <a:latin typeface="Amazon Ember" panose="02000000000000000000" pitchFamily="2" charset="0"/>
                          <a:ea typeface="Amazon Ember" panose="02000000000000000000" pitchFamily="2" charset="0"/>
                          <a:cs typeface="Amazon Ember Light" charset="0"/>
                        </a:rPr>
                        <a:t>Chave de classificação</a:t>
                      </a:r>
                      <a:r>
                        <a:rPr lang="pt-br" sz="1400" b="0" i="0" dirty="0">
                          <a:solidFill>
                            <a:schemeClr val="bg2"/>
                          </a:solidFill>
                          <a:latin typeface="Amazon Ember" panose="02000000000000000000" pitchFamily="2" charset="0"/>
                          <a:ea typeface="Amazon Ember" panose="02000000000000000000" pitchFamily="2" charset="0"/>
                          <a:cs typeface="Amazon Ember Light" charset="0"/>
                        </a:rPr>
                        <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sp>
        <p:nvSpPr>
          <p:cNvPr id="10" name="TextBox 9"/>
          <p:cNvSpPr txBox="1"/>
          <p:nvPr/>
        </p:nvSpPr>
        <p:spPr>
          <a:xfrm>
            <a:off x="8596529" y="1397451"/>
            <a:ext cx="2705805" cy="400110"/>
          </a:xfrm>
          <a:prstGeom prst="rect">
            <a:avLst/>
          </a:prstGeom>
          <a:noFill/>
        </p:spPr>
        <p:txBody>
          <a:bodyPr wrap="none" rtlCol="0">
            <a:spAutoFit/>
          </a:bodyPr>
          <a:lstStyle/>
          <a:p>
            <a:pPr algn="ctr" rtl="0">
              <a:tabLst>
                <a:tab pos="2346325" algn="l"/>
              </a:tabLst>
            </a:pPr>
            <a:r>
              <a:rPr lang="pt-br" sz="2000" dirty="0">
                <a:solidFill>
                  <a:srgbClr val="000000"/>
                </a:solidFill>
                <a:latin typeface="Amazon Ember Light" charset="0"/>
                <a:ea typeface="Amazon Ember Light" charset="0"/>
                <a:cs typeface="Amazon Ember Light" charset="0"/>
              </a:rPr>
              <a:t>Tabela</a:t>
            </a:r>
            <a:r>
              <a:rPr lang="pt-br" sz="2000" dirty="0">
                <a:latin typeface="Amazon Ember Light" charset="0"/>
                <a:ea typeface="Amazon Ember Light" charset="0"/>
                <a:cs typeface="Amazon Ember Light" charset="0"/>
              </a:rPr>
              <a:t> </a:t>
            </a:r>
            <a:r>
              <a:rPr lang="pt-br" sz="2000" dirty="0">
                <a:solidFill>
                  <a:srgbClr val="000000"/>
                </a:solidFill>
                <a:latin typeface="Amazon Ember Light" charset="0"/>
                <a:ea typeface="Amazon Ember Light" charset="0"/>
                <a:cs typeface="Amazon Ember Light" charset="0"/>
              </a:rPr>
              <a:t>  Users (usuários)</a:t>
            </a:r>
            <a:endParaRPr lang="en-US" sz="2000" dirty="0">
              <a:solidFill>
                <a:srgbClr val="000000"/>
              </a:solidFill>
              <a:latin typeface="Amazon Ember Light" panose="020B0403020204020204"/>
              <a:ea typeface="Amazon Ember Light" charset="0"/>
              <a:cs typeface="Amazon Ember Light" charset="0"/>
            </a:endParaRPr>
          </a:p>
        </p:txBody>
      </p:sp>
      <p:grpSp>
        <p:nvGrpSpPr>
          <p:cNvPr id="40" name="Group 39"/>
          <p:cNvGrpSpPr/>
          <p:nvPr/>
        </p:nvGrpSpPr>
        <p:grpSpPr>
          <a:xfrm>
            <a:off x="8520050" y="2652153"/>
            <a:ext cx="1309181" cy="1444332"/>
            <a:chOff x="1313894" y="1897725"/>
            <a:chExt cx="1415095" cy="2224977"/>
          </a:xfrm>
        </p:grpSpPr>
        <p:pic>
          <p:nvPicPr>
            <p:cNvPr id="44"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627192" y="3285177"/>
              <a:ext cx="863226" cy="837525"/>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RCU  5</a:t>
              </a:r>
            </a:p>
            <a:p>
              <a:pPr rtl="0"/>
              <a:endParaRPr lang="en-US" sz="1333">
                <a:latin typeface="Amazon Ember Light" charset="0"/>
                <a:ea typeface="Amazon Ember Light" charset="0"/>
                <a:cs typeface="Amazon Ember Light" charset="0"/>
              </a:endParaRPr>
            </a:p>
          </p:txBody>
        </p:sp>
      </p:grpSp>
      <p:grpSp>
        <p:nvGrpSpPr>
          <p:cNvPr id="41" name="Group 40"/>
          <p:cNvGrpSpPr/>
          <p:nvPr/>
        </p:nvGrpSpPr>
        <p:grpSpPr>
          <a:xfrm>
            <a:off x="10295222" y="2649961"/>
            <a:ext cx="1272153" cy="1471720"/>
            <a:chOff x="6118193" y="1897725"/>
            <a:chExt cx="1415095" cy="2229137"/>
          </a:xfrm>
        </p:grpSpPr>
        <p:pic>
          <p:nvPicPr>
            <p:cNvPr id="42"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193"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6427342" y="3303386"/>
              <a:ext cx="899050" cy="823476"/>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WCU 5</a:t>
              </a:r>
            </a:p>
            <a:p>
              <a:pPr rtl="0"/>
              <a:endParaRPr lang="en-US" sz="1333">
                <a:latin typeface="Amazon Ember Light" charset="0"/>
                <a:ea typeface="Amazon Ember Light" charset="0"/>
                <a:cs typeface="Amazon Ember Light" charset="0"/>
              </a:endParaRPr>
            </a:p>
          </p:txBody>
        </p:sp>
      </p:grpSp>
      <p:pic>
        <p:nvPicPr>
          <p:cNvPr id="27" name="Picture 26"/>
          <p:cNvPicPr>
            <a:picLocks noChangeAspect="1"/>
          </p:cNvPicPr>
          <p:nvPr/>
        </p:nvPicPr>
        <p:blipFill>
          <a:blip r:embed="rId5"/>
          <a:stretch>
            <a:fillRect/>
          </a:stretch>
        </p:blipFill>
        <p:spPr>
          <a:xfrm>
            <a:off x="131720" y="1291590"/>
            <a:ext cx="5118182" cy="5064760"/>
          </a:xfrm>
          <a:prstGeom prst="rect">
            <a:avLst/>
          </a:prstGeom>
        </p:spPr>
      </p:pic>
      <p:pic>
        <p:nvPicPr>
          <p:cNvPr id="28" name="Picture 2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rcRect l="418" t="12174" r="40979" b="57052"/>
          <a:stretch/>
        </p:blipFill>
        <p:spPr>
          <a:xfrm>
            <a:off x="3076655" y="1204283"/>
            <a:ext cx="5164749" cy="2683837"/>
          </a:xfrm>
          <a:prstGeom prst="rect">
            <a:avLst/>
          </a:prstGeom>
          <a:noFill/>
          <a:ln w="12700">
            <a:solidFill>
              <a:schemeClr val="accent1"/>
            </a:solidFill>
          </a:ln>
        </p:spPr>
      </p:pic>
      <p:pic>
        <p:nvPicPr>
          <p:cNvPr id="30" name="Picture 29"/>
          <p:cNvPicPr>
            <a:picLocks noChangeAspect="1"/>
          </p:cNvPicPr>
          <p:nvPr/>
        </p:nvPicPr>
        <p:blipFill rotWithShape="1">
          <a:blip r:embed="rId8">
            <a:extLst>
              <a:ext uri="{BEBA8EAE-BF5A-486C-A8C5-ECC9F3942E4B}">
                <a14:imgProps xmlns:a14="http://schemas.microsoft.com/office/drawing/2010/main">
                  <a14:imgLayer r:embed="rId7">
                    <a14:imgEffect>
                      <a14:sharpenSoften amount="50000"/>
                    </a14:imgEffect>
                  </a14:imgLayer>
                </a14:imgProps>
              </a:ext>
            </a:extLst>
          </a:blip>
          <a:srcRect l="128" t="69761" r="54748" b="15649"/>
          <a:stretch/>
        </p:blipFill>
        <p:spPr>
          <a:xfrm>
            <a:off x="7546340" y="4678734"/>
            <a:ext cx="3640773" cy="1164853"/>
          </a:xfrm>
          <a:prstGeom prst="rect">
            <a:avLst/>
          </a:prstGeom>
          <a:noFill/>
          <a:ln w="12700">
            <a:solidFill>
              <a:schemeClr val="accent1"/>
            </a:solidFill>
          </a:ln>
        </p:spPr>
      </p:pic>
      <p:cxnSp>
        <p:nvCxnSpPr>
          <p:cNvPr id="22" name="Elbow Connector 21"/>
          <p:cNvCxnSpPr>
            <a:endCxn id="10" idx="0"/>
          </p:cNvCxnSpPr>
          <p:nvPr/>
        </p:nvCxnSpPr>
        <p:spPr>
          <a:xfrm>
            <a:off x="8241404" y="1270639"/>
            <a:ext cx="1708028" cy="126812"/>
          </a:xfrm>
          <a:prstGeom prst="bentConnector2">
            <a:avLst/>
          </a:prstGeom>
          <a:ln w="12700">
            <a:tailEnd type="arrow" w="med" len="sm"/>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p:cNvCxnSpPr>
          <p:nvPr/>
        </p:nvCxnSpPr>
        <p:spPr>
          <a:xfrm rot="5400000" flipH="1" flipV="1">
            <a:off x="9261561" y="3893520"/>
            <a:ext cx="890380" cy="680048"/>
          </a:xfrm>
          <a:prstGeom prst="bentConnector3">
            <a:avLst>
              <a:gd name="adj1" fmla="val 50000"/>
            </a:avLst>
          </a:prstGeom>
          <a:ln w="12700">
            <a:tailEnd type="arrow" w="med" len="sm"/>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5"/>
          <a:srcRect l="4583" t="44762" r="39483" b="27253"/>
          <a:stretch/>
        </p:blipFill>
        <p:spPr>
          <a:xfrm>
            <a:off x="2868033" y="4233544"/>
            <a:ext cx="4440282" cy="2198446"/>
          </a:xfrm>
          <a:prstGeom prst="rect">
            <a:avLst/>
          </a:prstGeom>
          <a:ln w="12700">
            <a:solidFill>
              <a:srgbClr val="545B64"/>
            </a:solidFill>
          </a:ln>
        </p:spPr>
      </p:pic>
    </p:spTree>
    <p:custDataLst>
      <p:tags r:id="rId1"/>
    </p:custDataLst>
    <p:extLst>
      <p:ext uri="{BB962C8B-B14F-4D97-AF65-F5344CB8AC3E}">
        <p14:creationId xmlns:p14="http://schemas.microsoft.com/office/powerpoint/2010/main" val="2679179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Modo de capacidade sob demanda</a:t>
            </a:r>
          </a:p>
        </p:txBody>
      </p:sp>
      <p:sp>
        <p:nvSpPr>
          <p:cNvPr id="3" name="Content Placeholder 2"/>
          <p:cNvSpPr>
            <a:spLocks noGrp="1"/>
          </p:cNvSpPr>
          <p:nvPr>
            <p:ph idx="1"/>
          </p:nvPr>
        </p:nvSpPr>
        <p:spPr/>
        <p:txBody>
          <a:bodyPr rtlCol="0">
            <a:normAutofit lnSpcReduction="10000"/>
          </a:bodyPr>
          <a:lstStyle/>
          <a:p>
            <a:pPr rtl="0"/>
            <a:r>
              <a:rPr lang="pt-br"/>
              <a:t>Definição de preço de pagamento por solicitação para </a:t>
            </a:r>
            <a:r>
              <a:rPr lang="pt-br">
                <a:solidFill>
                  <a:srgbClr val="000000"/>
                </a:solidFill>
              </a:rPr>
              <a:t>solicitações de leitura e gravação</a:t>
            </a:r>
            <a:endParaRPr lang="en-US">
              <a:solidFill>
                <a:srgbClr val="000000"/>
              </a:solidFill>
              <a:latin typeface="Amazon Ember Light" panose="020B0403020204020204"/>
            </a:endParaRPr>
          </a:p>
          <a:p>
            <a:pPr rtl="0"/>
            <a:r>
              <a:rPr lang="pt-br">
                <a:solidFill>
                  <a:srgbClr val="000000"/>
                </a:solidFill>
              </a:rPr>
              <a:t>O DynamoDB</a:t>
            </a:r>
            <a:r>
              <a:rPr lang="pt-br"/>
              <a:t> se adapta rapidamente para acomodar a </a:t>
            </a:r>
            <a:r>
              <a:rPr lang="pt-br">
                <a:solidFill>
                  <a:srgbClr val="000000"/>
                </a:solidFill>
              </a:rPr>
              <a:t>carga de trabalho</a:t>
            </a:r>
            <a:endParaRPr lang="en-US">
              <a:solidFill>
                <a:srgbClr val="000000"/>
              </a:solidFill>
              <a:latin typeface="Amazon Ember Light" panose="020B0403020204020204"/>
            </a:endParaRPr>
          </a:p>
          <a:p>
            <a:pPr rtl="0"/>
            <a:r>
              <a:rPr lang="pt-br"/>
              <a:t>Taxa de solicitações limitada pelos limites da tabela padrão de throughput</a:t>
            </a:r>
          </a:p>
          <a:p>
            <a:pPr rtl="0"/>
            <a:r>
              <a:rPr lang="pt-br"/>
              <a:t>Criar ou atualizar uma tabela </a:t>
            </a:r>
            <a:r>
              <a:rPr lang="pt-br">
                <a:solidFill>
                  <a:srgbClr val="000000"/>
                </a:solidFill>
              </a:rPr>
              <a:t>para</a:t>
            </a:r>
            <a:r>
              <a:rPr lang="pt-br"/>
              <a:t> usar </a:t>
            </a:r>
            <a:r>
              <a:rPr lang="pt-br">
                <a:solidFill>
                  <a:srgbClr val="000000"/>
                </a:solidFill>
              </a:rPr>
              <a:t>o modo sob demanda</a:t>
            </a:r>
            <a:endParaRPr lang="en-US"/>
          </a:p>
          <a:p>
            <a:pPr rtl="0"/>
            <a:r>
              <a:rPr lang="pt-br"/>
              <a:t>Casos</a:t>
            </a:r>
            <a:r>
              <a:rPr lang="pt-br">
                <a:solidFill>
                  <a:srgbClr val="000000"/>
                </a:solidFill>
              </a:rPr>
              <a:t> de uso</a:t>
            </a:r>
            <a:endParaRPr lang="en-US">
              <a:solidFill>
                <a:srgbClr val="000000"/>
              </a:solidFill>
              <a:latin typeface="Amazon Ember Light" panose="020B0403020204020204"/>
            </a:endParaRPr>
          </a:p>
          <a:p>
            <a:pPr lvl="1" rtl="0"/>
            <a:r>
              <a:rPr lang="pt-br"/>
              <a:t>Você cria novas tabelas com cargas de trabalho desconhecidas.</a:t>
            </a:r>
          </a:p>
          <a:p>
            <a:pPr lvl="1" rtl="0"/>
            <a:r>
              <a:rPr lang="pt-br"/>
              <a:t>Você tem</a:t>
            </a:r>
            <a:r>
              <a:rPr lang="pt-br">
                <a:solidFill>
                  <a:srgbClr val="000000"/>
                </a:solidFill>
              </a:rPr>
              <a:t> tráfego de aplicações imprevisível</a:t>
            </a:r>
            <a:r>
              <a:rPr lang="pt-br"/>
              <a:t>.</a:t>
            </a:r>
          </a:p>
          <a:p>
            <a:pPr lvl="1" rtl="0"/>
            <a:r>
              <a:rPr lang="pt-br"/>
              <a:t>Você prefere a facilidade de pagar somente pelo que usar.</a:t>
            </a:r>
          </a:p>
          <a:p>
            <a:pPr rtl="0"/>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35</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692983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200000"/>
                    </a14:imgEffect>
                    <a14:imgEffect>
                      <a14:brightnessContrast contrast="-40000"/>
                    </a14:imgEffect>
                  </a14:imgLayer>
                </a14:imgProps>
              </a:ext>
            </a:extLst>
          </a:blip>
          <a:stretch>
            <a:fillRect/>
          </a:stretch>
        </p:blipFill>
        <p:spPr>
          <a:xfrm>
            <a:off x="5786600" y="2585116"/>
            <a:ext cx="4429394" cy="2157684"/>
          </a:xfrm>
          <a:prstGeom prst="rect">
            <a:avLst/>
          </a:prstGeom>
        </p:spPr>
      </p:pic>
      <p:sp>
        <p:nvSpPr>
          <p:cNvPr id="2" name="Title 1"/>
          <p:cNvSpPr>
            <a:spLocks noGrp="1"/>
          </p:cNvSpPr>
          <p:nvPr>
            <p:ph type="title"/>
          </p:nvPr>
        </p:nvSpPr>
        <p:spPr/>
        <p:txBody>
          <a:bodyPr rtlCol="0"/>
          <a:lstStyle/>
          <a:p>
            <a:pPr rtl="0"/>
            <a:r>
              <a:rPr lang="pt-br" sz="3500" dirty="0"/>
              <a:t>Criação de um </a:t>
            </a:r>
            <a:r>
              <a:rPr lang="pt-br" sz="3500" dirty="0">
                <a:solidFill>
                  <a:srgbClr val="FFFFFF"/>
                </a:solidFill>
              </a:rPr>
              <a:t>item</a:t>
            </a:r>
            <a:endParaRPr lang="en-US" sz="3500" dirty="0">
              <a:solidFill>
                <a:srgbClr val="FFFFFF"/>
              </a:solidFill>
              <a:latin typeface="Amazon Ember Light" panose="020B0403020204020204"/>
            </a:endParaRPr>
          </a:p>
        </p:txBody>
      </p:sp>
      <p:sp>
        <p:nvSpPr>
          <p:cNvPr id="13" name="Content Placeholder 12"/>
          <p:cNvSpPr>
            <a:spLocks noGrp="1"/>
          </p:cNvSpPr>
          <p:nvPr>
            <p:ph idx="1"/>
          </p:nvPr>
        </p:nvSpPr>
        <p:spPr>
          <a:xfrm>
            <a:off x="419100" y="1528175"/>
            <a:ext cx="4823752" cy="4648788"/>
          </a:xfrm>
        </p:spPr>
        <p:txBody>
          <a:bodyPr rtlCol="0"/>
          <a:lstStyle/>
          <a:p>
            <a:pPr rtl="0">
              <a:buClr>
                <a:schemeClr val="tx1"/>
              </a:buClr>
            </a:pPr>
            <a:r>
              <a:rPr lang="pt-br" dirty="0">
                <a:latin typeface="Amazon Ember" panose="02000000000000000000" pitchFamily="2" charset="0"/>
                <a:ea typeface="Amazon Ember" panose="02000000000000000000" pitchFamily="2" charset="0"/>
              </a:rPr>
              <a:t>Operação </a:t>
            </a:r>
            <a:r>
              <a:rPr lang="pt-br" dirty="0">
                <a:solidFill>
                  <a:schemeClr val="accent6"/>
                </a:solidFill>
                <a:latin typeface="Amazon Ember" panose="02000000000000000000" pitchFamily="2" charset="0"/>
                <a:ea typeface="Amazon Ember" panose="02000000000000000000" pitchFamily="2" charset="0"/>
              </a:rPr>
              <a:t>PutItem: </a:t>
            </a:r>
            <a:r>
              <a:rPr lang="pt-br" dirty="0">
                <a:latin typeface="Amazon Ember" panose="02000000000000000000" pitchFamily="2" charset="0"/>
                <a:ea typeface="Amazon Ember" panose="02000000000000000000" pitchFamily="2" charset="0"/>
              </a:rPr>
              <a:t>Cria um novo item ou substitui um item existente.</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36</a:t>
            </a:fld>
            <a:endParaRPr lang="en-US"/>
          </a:p>
        </p:txBody>
      </p:sp>
      <p:sp>
        <p:nvSpPr>
          <p:cNvPr id="4" name="Footer Placeholder 3"/>
          <p:cNvSpPr>
            <a:spLocks noGrp="1"/>
          </p:cNvSpPr>
          <p:nvPr>
            <p:ph type="ftr" sz="quarter" idx="3"/>
          </p:nvPr>
        </p:nvSpPr>
        <p:spPr>
          <a:xfrm>
            <a:off x="419100" y="6356350"/>
            <a:ext cx="5676900" cy="365125"/>
          </a:xfrm>
        </p:spPr>
        <p:txBody>
          <a:bodyPr rtlCol="0"/>
          <a:lstStyle/>
          <a:p>
            <a:pPr rtl="0">
              <a:defRPr/>
            </a:pPr>
            <a:r>
              <a:rPr lang="pt-br" dirty="0"/>
              <a:t>© 2020 Amazon Web Services, Inc. ou suas afiliadas. Todos os direitos reservados.</a:t>
            </a:r>
          </a:p>
        </p:txBody>
      </p:sp>
      <p:sp>
        <p:nvSpPr>
          <p:cNvPr id="10" name="TextBox 9"/>
          <p:cNvSpPr txBox="1"/>
          <p:nvPr/>
        </p:nvSpPr>
        <p:spPr>
          <a:xfrm>
            <a:off x="5786600" y="1344097"/>
            <a:ext cx="3666772" cy="369332"/>
          </a:xfrm>
          <a:prstGeom prst="rect">
            <a:avLst/>
          </a:prstGeom>
          <a:noFill/>
        </p:spPr>
        <p:txBody>
          <a:bodyPr wrap="square" rtlCol="0">
            <a:spAutoFit/>
          </a:bodyPr>
          <a:lstStyle/>
          <a:p>
            <a:pPr algn="ctr" rtl="0"/>
            <a:r>
              <a:rPr lang="pt-br" dirty="0">
                <a:solidFill>
                  <a:srgbClr val="000000"/>
                </a:solidFill>
                <a:latin typeface="Amazon Ember Light" charset="0"/>
                <a:ea typeface="Amazon Ember Light" charset="0"/>
                <a:cs typeface="Amazon Ember Light" charset="0"/>
              </a:rPr>
              <a:t>Tabela</a:t>
            </a:r>
            <a:r>
              <a:rPr lang="pt-br" dirty="0">
                <a:latin typeface="Amazon Ember Light" charset="0"/>
                <a:ea typeface="Amazon Ember Light" charset="0"/>
                <a:cs typeface="Amazon Ember Light" charset="0"/>
              </a:rPr>
              <a:t> </a:t>
            </a:r>
            <a:r>
              <a:rPr lang="pt-br" dirty="0">
                <a:solidFill>
                  <a:srgbClr val="000000"/>
                </a:solidFill>
                <a:latin typeface="Amazon Ember Light" charset="0"/>
                <a:ea typeface="Amazon Ember Light" charset="0"/>
                <a:cs typeface="Amazon Ember Light" charset="0"/>
              </a:rPr>
              <a:t> </a:t>
            </a:r>
            <a:r>
              <a:rPr lang="pt-br" dirty="0">
                <a:latin typeface="Amazon Ember Light" charset="0"/>
                <a:ea typeface="Amazon Ember Light" charset="0"/>
                <a:cs typeface="Amazon Ember Light" charset="0"/>
              </a:rPr>
              <a:t>users - antes de</a:t>
            </a:r>
          </a:p>
        </p:txBody>
      </p:sp>
      <p:sp>
        <p:nvSpPr>
          <p:cNvPr id="11" name="Down Arrow 10"/>
          <p:cNvSpPr/>
          <p:nvPr/>
        </p:nvSpPr>
        <p:spPr>
          <a:xfrm>
            <a:off x="7615948" y="2320988"/>
            <a:ext cx="260918" cy="325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1810023176"/>
              </p:ext>
            </p:extLst>
          </p:nvPr>
        </p:nvGraphicFramePr>
        <p:xfrm>
          <a:off x="4774020" y="5271750"/>
          <a:ext cx="6579779" cy="1207497"/>
        </p:xfrm>
        <a:graphic>
          <a:graphicData uri="http://schemas.openxmlformats.org/drawingml/2006/table">
            <a:tbl>
              <a:tblPr firstRow="1" bandRow="1">
                <a:tableStyleId>{7DF18680-E054-41AD-8BC1-D1AEF772440D}</a:tableStyleId>
              </a:tblPr>
              <a:tblGrid>
                <a:gridCol w="1655203">
                  <a:extLst>
                    <a:ext uri="{9D8B030D-6E8A-4147-A177-3AD203B41FA5}">
                      <a16:colId xmlns:a16="http://schemas.microsoft.com/office/drawing/2014/main" val="20000"/>
                    </a:ext>
                  </a:extLst>
                </a:gridCol>
                <a:gridCol w="1299541">
                  <a:extLst>
                    <a:ext uri="{9D8B030D-6E8A-4147-A177-3AD203B41FA5}">
                      <a16:colId xmlns:a16="http://schemas.microsoft.com/office/drawing/2014/main" val="20001"/>
                    </a:ext>
                  </a:extLst>
                </a:gridCol>
                <a:gridCol w="1340579">
                  <a:extLst>
                    <a:ext uri="{9D8B030D-6E8A-4147-A177-3AD203B41FA5}">
                      <a16:colId xmlns:a16="http://schemas.microsoft.com/office/drawing/2014/main" val="20002"/>
                    </a:ext>
                  </a:extLst>
                </a:gridCol>
                <a:gridCol w="748614">
                  <a:extLst>
                    <a:ext uri="{9D8B030D-6E8A-4147-A177-3AD203B41FA5}">
                      <a16:colId xmlns:a16="http://schemas.microsoft.com/office/drawing/2014/main" val="20003"/>
                    </a:ext>
                  </a:extLst>
                </a:gridCol>
                <a:gridCol w="1535842">
                  <a:extLst>
                    <a:ext uri="{9D8B030D-6E8A-4147-A177-3AD203B41FA5}">
                      <a16:colId xmlns:a16="http://schemas.microsoft.com/office/drawing/2014/main" val="20004"/>
                    </a:ext>
                  </a:extLst>
                </a:gridCol>
              </a:tblGrid>
              <a:tr h="740973">
                <a:tc>
                  <a:txBody>
                    <a:bodyPr/>
                    <a:lstStyle/>
                    <a:p>
                      <a:pPr algn="ctr" rtl="0"/>
                      <a:r>
                        <a:rPr lang="pt-br" sz="1200" b="0" u="none" dirty="0">
                          <a:solidFill>
                            <a:srgbClr val="000000"/>
                          </a:solidFill>
                          <a:latin typeface="Amazon Ember" panose="02000000000000000000" pitchFamily="2" charset="0"/>
                          <a:ea typeface="Amazon Ember" panose="02000000000000000000" pitchFamily="2" charset="0"/>
                        </a:rPr>
                        <a:t>username</a:t>
                      </a:r>
                      <a:endParaRPr lang="en-US" sz="1200" b="0" u="none" baseline="0" dirty="0">
                        <a:solidFill>
                          <a:srgbClr val="000000"/>
                        </a:solidFill>
                        <a:latin typeface="Amazon Ember" panose="02000000000000000000"/>
                        <a:ea typeface="Amazon Ember" panose="02000000000000000000" pitchFamily="2" charset="0"/>
                      </a:endParaRPr>
                    </a:p>
                    <a:p>
                      <a:pPr algn="ctr" rtl="0"/>
                      <a:r>
                        <a:rPr lang="pt-br" sz="1200" b="0" dirty="0">
                          <a:solidFill>
                            <a:schemeClr val="tx1"/>
                          </a:solidFill>
                          <a:latin typeface="Amazon Ember" panose="02000000000000000000" pitchFamily="2" charset="0"/>
                          <a:ea typeface="Amazon Ember" panose="02000000000000000000" pitchFamily="2" charset="0"/>
                        </a:rPr>
                        <a:t>(</a:t>
                      </a:r>
                      <a:r>
                        <a:rPr lang="pt-br" sz="1200" b="0" u="none" dirty="0">
                          <a:solidFill>
                            <a:srgbClr val="000000"/>
                          </a:solidFill>
                          <a:latin typeface="Amazon Ember" panose="02000000000000000000" pitchFamily="2" charset="0"/>
                          <a:ea typeface="Amazon Ember" panose="02000000000000000000" pitchFamily="2" charset="0"/>
                        </a:rPr>
                        <a:t>Chave de partição</a:t>
                      </a:r>
                      <a:r>
                        <a:rPr lang="pt-br" sz="1200" b="0" dirty="0">
                          <a:solidFill>
                            <a:schemeClr val="tx1"/>
                          </a:solidFill>
                          <a:latin typeface="Amazon Ember" panose="02000000000000000000" pitchFamily="2" charset="0"/>
                          <a:ea typeface="Amazon Ember" panose="02000000000000000000" pitchFamily="2" charset="0"/>
                        </a:rPr>
                        <a:t>)</a:t>
                      </a:r>
                      <a:endParaRPr lang="en-US" sz="12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200" b="0" dirty="0">
                          <a:solidFill>
                            <a:schemeClr val="tx1"/>
                          </a:solidFill>
                          <a:latin typeface="Amazon Ember" panose="02000000000000000000" pitchFamily="2" charset="0"/>
                          <a:ea typeface="Amazon Ember" panose="02000000000000000000" pitchFamily="2" charset="0"/>
                        </a:rPr>
                        <a:t>last_name</a:t>
                      </a:r>
                    </a:p>
                    <a:p>
                      <a:pPr algn="ctr" rtl="0"/>
                      <a:r>
                        <a:rPr lang="pt-br" sz="1200" b="0" dirty="0">
                          <a:solidFill>
                            <a:schemeClr val="tx1"/>
                          </a:solidFill>
                          <a:latin typeface="Amazon Ember" panose="02000000000000000000" pitchFamily="2" charset="0"/>
                          <a:ea typeface="Amazon Ember" panose="02000000000000000000" pitchFamily="2" charset="0"/>
                        </a:rPr>
                        <a:t>(</a:t>
                      </a:r>
                      <a:r>
                        <a:rPr lang="pt-br" sz="1200" b="0" u="none" dirty="0">
                          <a:solidFill>
                            <a:srgbClr val="000000"/>
                          </a:solidFill>
                          <a:latin typeface="Amazon Ember" panose="02000000000000000000" pitchFamily="2" charset="0"/>
                          <a:ea typeface="Amazon Ember" panose="02000000000000000000" pitchFamily="2" charset="0"/>
                        </a:rPr>
                        <a:t>Chave de classificação</a:t>
                      </a:r>
                      <a:r>
                        <a:rPr lang="pt-br" sz="1200" b="0" dirty="0">
                          <a:solidFill>
                            <a:schemeClr val="tx1"/>
                          </a:solidFill>
                          <a:latin typeface="Amazon Ember" panose="02000000000000000000" pitchFamily="2" charset="0"/>
                          <a:ea typeface="Amazon Ember" panose="02000000000000000000" pitchFamily="2" charset="0"/>
                        </a:rPr>
                        <a:t>)</a:t>
                      </a:r>
                      <a:endParaRPr lang="en-US" sz="12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200" b="0" i="0" dirty="0">
                          <a:solidFill>
                            <a:schemeClr val="bg2"/>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200" b="0" i="0" u="none" dirty="0">
                          <a:solidFill>
                            <a:schemeClr val="bg2"/>
                          </a:solidFill>
                          <a:latin typeface="Amazon Ember" panose="02000000000000000000" pitchFamily="2" charset="0"/>
                          <a:ea typeface="Amazon Ember" panose="02000000000000000000" pitchFamily="2" charset="0"/>
                          <a:cs typeface="Amazon Ember Light" charset="0"/>
                        </a:rPr>
                        <a:t>age</a:t>
                      </a:r>
                      <a:endParaRPr lang="en-US" sz="1200" b="0" i="0" u="none" baseline="0" dirty="0">
                        <a:solidFill>
                          <a:schemeClr val="bg2"/>
                        </a:solidFill>
                        <a:latin typeface="Amazon Ember" panose="0200000000000000000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200" b="0" i="0" dirty="0">
                          <a:solidFill>
                            <a:schemeClr val="bg2"/>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66524">
                <a:tc>
                  <a:txBody>
                    <a:bodyPr/>
                    <a:lstStyle/>
                    <a:p>
                      <a:pPr rtl="0"/>
                      <a:r>
                        <a:rPr lang="pt-br" sz="1600" b="0" i="0" u="none">
                          <a:solidFill>
                            <a:srgbClr val="000000"/>
                          </a:solidFill>
                          <a:latin typeface="Amazon Ember Light"/>
                          <a:ea typeface="Amazon Ember Light" charset="0"/>
                          <a:cs typeface="Amazon Ember Light" charset="0"/>
                        </a:rPr>
                        <a:t>janedoe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Doe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Jane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25</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standard_user</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8" name="TextBox 17"/>
          <p:cNvSpPr txBox="1"/>
          <p:nvPr/>
        </p:nvSpPr>
        <p:spPr>
          <a:xfrm>
            <a:off x="6487104" y="4916348"/>
            <a:ext cx="2537078" cy="338554"/>
          </a:xfrm>
          <a:prstGeom prst="rect">
            <a:avLst/>
          </a:prstGeom>
          <a:noFill/>
        </p:spPr>
        <p:txBody>
          <a:bodyPr wrap="square" rtlCol="0">
            <a:spAutoFit/>
          </a:bodyPr>
          <a:lstStyle/>
          <a:p>
            <a:pPr algn="ctr" rtl="0"/>
            <a:r>
              <a:rPr lang="pt-br" sz="1600" dirty="0">
                <a:solidFill>
                  <a:srgbClr val="000000"/>
                </a:solidFill>
                <a:latin typeface="Amazon Ember Light" charset="0"/>
                <a:ea typeface="Amazon Ember Light" charset="0"/>
                <a:cs typeface="Amazon Ember Light" charset="0"/>
              </a:rPr>
              <a:t>Tabela</a:t>
            </a:r>
            <a:r>
              <a:rPr lang="pt-br" sz="1600" dirty="0">
                <a:latin typeface="Amazon Ember Light" charset="0"/>
                <a:ea typeface="Amazon Ember Light" charset="0"/>
                <a:cs typeface="Amazon Ember Light" charset="0"/>
              </a:rPr>
              <a:t> </a:t>
            </a:r>
            <a:r>
              <a:rPr lang="pt-br" sz="1600" dirty="0">
                <a:solidFill>
                  <a:srgbClr val="000000"/>
                </a:solidFill>
                <a:latin typeface="Amazon Ember Light" charset="0"/>
                <a:ea typeface="Amazon Ember Light" charset="0"/>
                <a:cs typeface="Amazon Ember Light" charset="0"/>
              </a:rPr>
              <a:t> </a:t>
            </a:r>
            <a:r>
              <a:rPr lang="pt-br" sz="1600" dirty="0">
                <a:latin typeface="Amazon Ember Light" charset="0"/>
                <a:ea typeface="Amazon Ember Light" charset="0"/>
                <a:cs typeface="Amazon Ember Light" charset="0"/>
              </a:rPr>
              <a:t>users - depois de</a:t>
            </a:r>
            <a:endParaRPr lang="en-US" sz="2400" dirty="0">
              <a:latin typeface="Amazon Ember Light" charset="0"/>
              <a:ea typeface="Amazon Ember Light" charset="0"/>
              <a:cs typeface="Amazon Ember Light"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809201523"/>
              </p:ext>
            </p:extLst>
          </p:nvPr>
        </p:nvGraphicFramePr>
        <p:xfrm>
          <a:off x="5786600" y="1731291"/>
          <a:ext cx="3666772" cy="670560"/>
        </p:xfrm>
        <a:graphic>
          <a:graphicData uri="http://schemas.openxmlformats.org/drawingml/2006/table">
            <a:tbl>
              <a:tblPr firstRow="1" bandRow="1">
                <a:tableStyleId>{7DF18680-E054-41AD-8BC1-D1AEF772440D}</a:tableStyleId>
              </a:tblPr>
              <a:tblGrid>
                <a:gridCol w="2054071">
                  <a:extLst>
                    <a:ext uri="{9D8B030D-6E8A-4147-A177-3AD203B41FA5}">
                      <a16:colId xmlns:a16="http://schemas.microsoft.com/office/drawing/2014/main" val="20000"/>
                    </a:ext>
                  </a:extLst>
                </a:gridCol>
                <a:gridCol w="1612701">
                  <a:extLst>
                    <a:ext uri="{9D8B030D-6E8A-4147-A177-3AD203B41FA5}">
                      <a16:colId xmlns:a16="http://schemas.microsoft.com/office/drawing/2014/main" val="20001"/>
                    </a:ext>
                  </a:extLst>
                </a:gridCol>
              </a:tblGrid>
              <a:tr h="575240">
                <a:tc>
                  <a:txBody>
                    <a:bodyPr/>
                    <a:lstStyle/>
                    <a:p>
                      <a:pPr algn="ctr" rtl="0"/>
                      <a:r>
                        <a:rPr lang="pt-br" sz="1200" b="0" u="none" dirty="0">
                          <a:solidFill>
                            <a:srgbClr val="000000"/>
                          </a:solidFill>
                          <a:latin typeface="Amazon Ember" panose="02000000000000000000" pitchFamily="2" charset="0"/>
                          <a:ea typeface="Amazon Ember" panose="02000000000000000000" pitchFamily="2" charset="0"/>
                        </a:rPr>
                        <a:t>username</a:t>
                      </a:r>
                      <a:endParaRPr lang="en-US" sz="1200" b="0" u="none" baseline="0" dirty="0">
                        <a:solidFill>
                          <a:srgbClr val="000000"/>
                        </a:solidFill>
                        <a:latin typeface="Amazon Ember" panose="02000000000000000000"/>
                        <a:ea typeface="Amazon Ember" panose="02000000000000000000" pitchFamily="2" charset="0"/>
                      </a:endParaRPr>
                    </a:p>
                    <a:p>
                      <a:pPr algn="ctr" rtl="0"/>
                      <a:r>
                        <a:rPr lang="pt-br" sz="1200" b="0" dirty="0">
                          <a:solidFill>
                            <a:schemeClr val="tx1"/>
                          </a:solidFill>
                          <a:latin typeface="Amazon Ember" panose="02000000000000000000" pitchFamily="2" charset="0"/>
                          <a:ea typeface="Amazon Ember" panose="02000000000000000000" pitchFamily="2" charset="0"/>
                        </a:rPr>
                        <a:t>(</a:t>
                      </a:r>
                      <a:r>
                        <a:rPr lang="pt-br" sz="1200" b="0" u="none" dirty="0">
                          <a:solidFill>
                            <a:srgbClr val="000000"/>
                          </a:solidFill>
                          <a:latin typeface="Amazon Ember" panose="02000000000000000000" pitchFamily="2" charset="0"/>
                          <a:ea typeface="Amazon Ember" panose="02000000000000000000" pitchFamily="2" charset="0"/>
                        </a:rPr>
                        <a:t>Chave de partição</a:t>
                      </a:r>
                      <a:r>
                        <a:rPr lang="pt-br" sz="1200" b="0" dirty="0">
                          <a:solidFill>
                            <a:schemeClr val="tx1"/>
                          </a:solidFill>
                          <a:latin typeface="Amazon Ember" panose="02000000000000000000" pitchFamily="2" charset="0"/>
                          <a:ea typeface="Amazon Ember" panose="02000000000000000000" pitchFamily="2" charset="0"/>
                        </a:rPr>
                        <a:t>)</a:t>
                      </a:r>
                      <a:endParaRPr lang="en-US" sz="12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200" b="0" dirty="0">
                          <a:solidFill>
                            <a:schemeClr val="tx1"/>
                          </a:solidFill>
                          <a:latin typeface="Amazon Ember" panose="02000000000000000000" pitchFamily="2" charset="0"/>
                          <a:ea typeface="Amazon Ember" panose="02000000000000000000" pitchFamily="2" charset="0"/>
                        </a:rPr>
                        <a:t>last_name</a:t>
                      </a:r>
                    </a:p>
                    <a:p>
                      <a:pPr algn="ctr" rtl="0"/>
                      <a:r>
                        <a:rPr lang="pt-br" sz="1200" b="0" dirty="0">
                          <a:solidFill>
                            <a:schemeClr val="tx1"/>
                          </a:solidFill>
                          <a:latin typeface="Amazon Ember" panose="02000000000000000000" pitchFamily="2" charset="0"/>
                          <a:ea typeface="Amazon Ember" panose="02000000000000000000" pitchFamily="2" charset="0"/>
                        </a:rPr>
                        <a:t>(</a:t>
                      </a:r>
                      <a:r>
                        <a:rPr lang="pt-br" sz="1200" b="0" u="none" dirty="0">
                          <a:solidFill>
                            <a:srgbClr val="000000"/>
                          </a:solidFill>
                          <a:latin typeface="Amazon Ember" panose="02000000000000000000" pitchFamily="2" charset="0"/>
                          <a:ea typeface="Amazon Ember" panose="02000000000000000000" pitchFamily="2" charset="0"/>
                        </a:rPr>
                        <a:t>Chave de classificação</a:t>
                      </a:r>
                      <a:r>
                        <a:rPr lang="pt-br" sz="1200" b="0" dirty="0">
                          <a:solidFill>
                            <a:schemeClr val="tx1"/>
                          </a:solidFill>
                          <a:latin typeface="Amazon Ember" panose="02000000000000000000" pitchFamily="2" charset="0"/>
                          <a:ea typeface="Amazon Ember" panose="02000000000000000000" pitchFamily="2" charset="0"/>
                        </a:rPr>
                        <a:t>)</a:t>
                      </a:r>
                      <a:endParaRPr lang="en-US" sz="12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bl>
          </a:graphicData>
        </a:graphic>
      </p:graphicFrame>
      <p:sp>
        <p:nvSpPr>
          <p:cNvPr id="23" name="Down Arrow 22"/>
          <p:cNvSpPr/>
          <p:nvPr/>
        </p:nvSpPr>
        <p:spPr>
          <a:xfrm>
            <a:off x="7615948" y="4638636"/>
            <a:ext cx="260918" cy="325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8" name="Rectangle 7"/>
          <p:cNvSpPr/>
          <p:nvPr/>
        </p:nvSpPr>
        <p:spPr>
          <a:xfrm>
            <a:off x="6351964" y="2627667"/>
            <a:ext cx="974665" cy="248805"/>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custDataLst>
      <p:tags r:id="rId1"/>
    </p:custDataLst>
    <p:extLst>
      <p:ext uri="{BB962C8B-B14F-4D97-AF65-F5344CB8AC3E}">
        <p14:creationId xmlns:p14="http://schemas.microsoft.com/office/powerpoint/2010/main" val="1903277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Leitura de um </a:t>
            </a:r>
            <a:r>
              <a:rPr lang="pt-br">
                <a:solidFill>
                  <a:srgbClr val="FFFFFF"/>
                </a:solidFill>
              </a:rPr>
              <a:t>item</a:t>
            </a:r>
            <a:endParaRPr lang="en-US">
              <a:solidFill>
                <a:srgbClr val="FFFFFF"/>
              </a:solidFill>
              <a:latin typeface="Amazon Ember Light" panose="020B0403020204020204"/>
            </a:endParaRP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37</a:t>
            </a:fld>
            <a:endParaRPr lang="en-US"/>
          </a:p>
        </p:txBody>
      </p:sp>
      <p:sp>
        <p:nvSpPr>
          <p:cNvPr id="13" name="Content Placeholder 12"/>
          <p:cNvSpPr>
            <a:spLocks noGrp="1"/>
          </p:cNvSpPr>
          <p:nvPr>
            <p:ph idx="4294967295"/>
          </p:nvPr>
        </p:nvSpPr>
        <p:spPr>
          <a:xfrm>
            <a:off x="419100" y="2801009"/>
            <a:ext cx="5075238" cy="1404937"/>
          </a:xfrm>
        </p:spPr>
        <p:txBody>
          <a:bodyPr rtlCol="0"/>
          <a:lstStyle/>
          <a:p>
            <a:pPr rtl="0">
              <a:buClr>
                <a:schemeClr val="tx1"/>
              </a:buClr>
            </a:pPr>
            <a:r>
              <a:rPr lang="pt-br" dirty="0">
                <a:latin typeface="Amazon Ember" panose="02000000000000000000" pitchFamily="2" charset="0"/>
                <a:ea typeface="Amazon Ember" panose="02000000000000000000" pitchFamily="2" charset="0"/>
              </a:rPr>
              <a:t>Operação </a:t>
            </a:r>
            <a:r>
              <a:rPr lang="pt-br" dirty="0">
                <a:solidFill>
                  <a:schemeClr val="accent6"/>
                </a:solidFill>
                <a:latin typeface="Amazon Ember" panose="02000000000000000000" pitchFamily="2" charset="0"/>
                <a:ea typeface="Amazon Ember" panose="02000000000000000000" pitchFamily="2" charset="0"/>
              </a:rPr>
              <a:t>GetItem: </a:t>
            </a:r>
            <a:r>
              <a:rPr lang="pt-br" dirty="0">
                <a:latin typeface="Amazon Ember" panose="02000000000000000000" pitchFamily="2" charset="0"/>
                <a:ea typeface="Amazon Ember" panose="02000000000000000000" pitchFamily="2" charset="0"/>
              </a:rPr>
              <a:t>Lê </a:t>
            </a:r>
            <a:br>
              <a:rPr lang="pt-br" dirty="0">
                <a:latin typeface="Amazon Ember" panose="02000000000000000000" pitchFamily="2" charset="0"/>
                <a:ea typeface="Amazon Ember" panose="02000000000000000000" pitchFamily="2" charset="0"/>
              </a:rPr>
            </a:br>
            <a:r>
              <a:rPr lang="pt-br" dirty="0">
                <a:latin typeface="Amazon Ember" panose="02000000000000000000" pitchFamily="2" charset="0"/>
                <a:ea typeface="Amazon Ember" panose="02000000000000000000" pitchFamily="2" charset="0"/>
              </a:rPr>
              <a:t>um item de uma tabela</a:t>
            </a:r>
            <a:r>
              <a:rPr lang="pt-br" i="1" dirty="0"/>
              <a:t> </a:t>
            </a:r>
          </a:p>
        </p:txBody>
      </p:sp>
      <p:sp>
        <p:nvSpPr>
          <p:cNvPr id="11" name="Down Arrow 10"/>
          <p:cNvSpPr/>
          <p:nvPr/>
        </p:nvSpPr>
        <p:spPr>
          <a:xfrm>
            <a:off x="8113307" y="2688575"/>
            <a:ext cx="243219" cy="292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2124737987"/>
              </p:ext>
            </p:extLst>
          </p:nvPr>
        </p:nvGraphicFramePr>
        <p:xfrm>
          <a:off x="4582633" y="1633351"/>
          <a:ext cx="7304567" cy="1038376"/>
        </p:xfrm>
        <a:graphic>
          <a:graphicData uri="http://schemas.openxmlformats.org/drawingml/2006/table">
            <a:tbl>
              <a:tblPr firstRow="1" bandRow="1">
                <a:tableStyleId>{7DF18680-E054-41AD-8BC1-D1AEF772440D}</a:tableStyleId>
              </a:tblPr>
              <a:tblGrid>
                <a:gridCol w="1837529">
                  <a:extLst>
                    <a:ext uri="{9D8B030D-6E8A-4147-A177-3AD203B41FA5}">
                      <a16:colId xmlns:a16="http://schemas.microsoft.com/office/drawing/2014/main" val="20000"/>
                    </a:ext>
                  </a:extLst>
                </a:gridCol>
                <a:gridCol w="1442691">
                  <a:extLst>
                    <a:ext uri="{9D8B030D-6E8A-4147-A177-3AD203B41FA5}">
                      <a16:colId xmlns:a16="http://schemas.microsoft.com/office/drawing/2014/main" val="20001"/>
                    </a:ext>
                  </a:extLst>
                </a:gridCol>
                <a:gridCol w="1641007">
                  <a:extLst>
                    <a:ext uri="{9D8B030D-6E8A-4147-A177-3AD203B41FA5}">
                      <a16:colId xmlns:a16="http://schemas.microsoft.com/office/drawing/2014/main" val="20002"/>
                    </a:ext>
                  </a:extLst>
                </a:gridCol>
                <a:gridCol w="843664">
                  <a:extLst>
                    <a:ext uri="{9D8B030D-6E8A-4147-A177-3AD203B41FA5}">
                      <a16:colId xmlns:a16="http://schemas.microsoft.com/office/drawing/2014/main" val="20003"/>
                    </a:ext>
                  </a:extLst>
                </a:gridCol>
                <a:gridCol w="1539676">
                  <a:extLst>
                    <a:ext uri="{9D8B030D-6E8A-4147-A177-3AD203B41FA5}">
                      <a16:colId xmlns:a16="http://schemas.microsoft.com/office/drawing/2014/main" val="20004"/>
                    </a:ext>
                  </a:extLst>
                </a:gridCol>
              </a:tblGrid>
              <a:tr h="672616">
                <a:tc>
                  <a:txBody>
                    <a:bodyPr/>
                    <a:lstStyle/>
                    <a:p>
                      <a:pPr algn="ctr" rtl="0"/>
                      <a:r>
                        <a:rPr lang="pt-br" sz="1200" b="0" u="none" dirty="0">
                          <a:solidFill>
                            <a:srgbClr val="000000"/>
                          </a:solidFill>
                          <a:latin typeface="Amazon Ember" panose="02000000000000000000" pitchFamily="2" charset="0"/>
                          <a:ea typeface="Amazon Ember" panose="02000000000000000000" pitchFamily="2" charset="0"/>
                        </a:rPr>
                        <a:t>username</a:t>
                      </a:r>
                    </a:p>
                    <a:p>
                      <a:pPr algn="ctr" rtl="0"/>
                      <a:r>
                        <a:rPr lang="pt-br" sz="1200" b="0" dirty="0">
                          <a:solidFill>
                            <a:schemeClr val="tx1"/>
                          </a:solidFill>
                          <a:latin typeface="Amazon Ember" panose="02000000000000000000" pitchFamily="2" charset="0"/>
                          <a:ea typeface="Amazon Ember" panose="02000000000000000000" pitchFamily="2" charset="0"/>
                        </a:rPr>
                        <a:t>(</a:t>
                      </a:r>
                      <a:r>
                        <a:rPr lang="pt-br" sz="1200" b="0" u="none" dirty="0">
                          <a:solidFill>
                            <a:srgbClr val="000000"/>
                          </a:solidFill>
                          <a:latin typeface="Amazon Ember" panose="02000000000000000000" pitchFamily="2" charset="0"/>
                          <a:ea typeface="Amazon Ember" panose="02000000000000000000" pitchFamily="2" charset="0"/>
                        </a:rPr>
                        <a:t>Chave de partição</a:t>
                      </a:r>
                      <a:r>
                        <a:rPr lang="pt-br" sz="1200" b="0" dirty="0">
                          <a:solidFill>
                            <a:schemeClr val="tx1"/>
                          </a:solidFill>
                          <a:latin typeface="Amazon Ember" panose="02000000000000000000" pitchFamily="2" charset="0"/>
                          <a:ea typeface="Amazon Ember" panose="02000000000000000000" pitchFamily="2" charset="0"/>
                        </a:rPr>
                        <a:t>)</a:t>
                      </a:r>
                      <a:endParaRPr lang="en-US" sz="12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200" b="0" dirty="0">
                          <a:solidFill>
                            <a:schemeClr val="tx1"/>
                          </a:solidFill>
                          <a:latin typeface="Amazon Ember" panose="02000000000000000000" pitchFamily="2" charset="0"/>
                          <a:ea typeface="Amazon Ember" panose="02000000000000000000" pitchFamily="2" charset="0"/>
                        </a:rPr>
                        <a:t>last_name</a:t>
                      </a:r>
                    </a:p>
                    <a:p>
                      <a:pPr algn="ctr" rtl="0"/>
                      <a:r>
                        <a:rPr lang="pt-br" sz="1200" b="0" dirty="0">
                          <a:solidFill>
                            <a:schemeClr val="tx1"/>
                          </a:solidFill>
                          <a:latin typeface="Amazon Ember" panose="02000000000000000000" pitchFamily="2" charset="0"/>
                          <a:ea typeface="Amazon Ember" panose="02000000000000000000" pitchFamily="2" charset="0"/>
                        </a:rPr>
                        <a:t>(</a:t>
                      </a:r>
                      <a:r>
                        <a:rPr lang="pt-br" sz="1200" b="0" u="none" dirty="0">
                          <a:solidFill>
                            <a:srgbClr val="000000"/>
                          </a:solidFill>
                          <a:latin typeface="Amazon Ember" panose="02000000000000000000" pitchFamily="2" charset="0"/>
                          <a:ea typeface="Amazon Ember" panose="02000000000000000000" pitchFamily="2" charset="0"/>
                        </a:rPr>
                        <a:t>Chave de classificação</a:t>
                      </a:r>
                      <a:r>
                        <a:rPr lang="pt-br" sz="1200" b="0" dirty="0">
                          <a:solidFill>
                            <a:schemeClr val="tx1"/>
                          </a:solidFill>
                          <a:latin typeface="Amazon Ember" panose="02000000000000000000" pitchFamily="2" charset="0"/>
                          <a:ea typeface="Amazon Ember" panose="02000000000000000000" pitchFamily="2" charset="0"/>
                        </a:rPr>
                        <a:t>)</a:t>
                      </a:r>
                      <a:endParaRPr lang="en-US" sz="12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200" b="0" i="0" dirty="0">
                          <a:solidFill>
                            <a:schemeClr val="bg2"/>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200" b="0" i="0" u="none" dirty="0">
                          <a:solidFill>
                            <a:schemeClr val="bg2"/>
                          </a:solidFill>
                          <a:latin typeface="Amazon Ember" panose="02000000000000000000" pitchFamily="2" charset="0"/>
                          <a:ea typeface="Amazon Ember" panose="02000000000000000000" pitchFamily="2" charset="0"/>
                          <a:cs typeface="Amazon Ember Light" charset="0"/>
                        </a:rPr>
                        <a:t>age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200" b="0" i="0" dirty="0">
                          <a:solidFill>
                            <a:schemeClr val="bg2"/>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36308">
                <a:tc>
                  <a:txBody>
                    <a:bodyPr/>
                    <a:lstStyle/>
                    <a:p>
                      <a:pPr rtl="0"/>
                      <a:r>
                        <a:rPr lang="pt-br" sz="1600" b="0" i="0" u="none">
                          <a:solidFill>
                            <a:srgbClr val="000000"/>
                          </a:solidFill>
                          <a:latin typeface="Amazon Ember Light"/>
                          <a:ea typeface="Amazon Ember Light" charset="0"/>
                          <a:cs typeface="Amazon Ember Light" charset="0"/>
                        </a:rPr>
                        <a:t>janedoe</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25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3" name="Down Arrow 22"/>
          <p:cNvSpPr/>
          <p:nvPr/>
        </p:nvSpPr>
        <p:spPr>
          <a:xfrm>
            <a:off x="8113307" y="4803764"/>
            <a:ext cx="243219" cy="292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3" name="Picture 2"/>
          <p:cNvPicPr>
            <a:picLocks noChangeAspect="1"/>
          </p:cNvPicPr>
          <p:nvPr/>
        </p:nvPicPr>
        <p:blipFill>
          <a:blip r:embed="rId4">
            <a:grayscl/>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Lst>
          </a:blip>
          <a:stretch>
            <a:fillRect/>
          </a:stretch>
        </p:blipFill>
        <p:spPr>
          <a:xfrm>
            <a:off x="6735077" y="2983656"/>
            <a:ext cx="2999679" cy="1741749"/>
          </a:xfrm>
          <a:prstGeom prst="rect">
            <a:avLst/>
          </a:prstGeom>
        </p:spPr>
      </p:pic>
      <p:sp>
        <p:nvSpPr>
          <p:cNvPr id="8" name="Rectangle 7"/>
          <p:cNvSpPr/>
          <p:nvPr/>
        </p:nvSpPr>
        <p:spPr>
          <a:xfrm>
            <a:off x="8356526" y="2978333"/>
            <a:ext cx="990673" cy="234986"/>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4" name="Picture 3"/>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0"/>
                    </a14:imgEffect>
                    <a14:imgEffect>
                      <a14:brightnessContrast contrast="-40000"/>
                    </a14:imgEffect>
                  </a14:imgLayer>
                </a14:imgProps>
              </a:ext>
            </a:extLst>
          </a:blip>
          <a:stretch>
            <a:fillRect/>
          </a:stretch>
        </p:blipFill>
        <p:spPr>
          <a:xfrm>
            <a:off x="6582921" y="5436937"/>
            <a:ext cx="3303991" cy="1058190"/>
          </a:xfrm>
          <a:prstGeom prst="rect">
            <a:avLst/>
          </a:prstGeom>
        </p:spPr>
      </p:pic>
      <p:sp>
        <p:nvSpPr>
          <p:cNvPr id="14" name="TextBox 13"/>
          <p:cNvSpPr txBox="1"/>
          <p:nvPr/>
        </p:nvSpPr>
        <p:spPr>
          <a:xfrm>
            <a:off x="7187193" y="5093687"/>
            <a:ext cx="2095445" cy="400110"/>
          </a:xfrm>
          <a:prstGeom prst="rect">
            <a:avLst/>
          </a:prstGeom>
          <a:noFill/>
        </p:spPr>
        <p:txBody>
          <a:bodyPr wrap="none" rtlCol="0">
            <a:spAutoFit/>
          </a:bodyPr>
          <a:lstStyle/>
          <a:p>
            <a:pPr rtl="0"/>
            <a:r>
              <a:rPr lang="pt-br" sz="2000">
                <a:latin typeface="Amazon Ember Light" charset="0"/>
                <a:ea typeface="Amazon Ember Light" charset="0"/>
                <a:cs typeface="Amazon Ember Light" charset="0"/>
              </a:rPr>
              <a:t>Saída esperada</a:t>
            </a:r>
          </a:p>
        </p:txBody>
      </p:sp>
      <p:sp>
        <p:nvSpPr>
          <p:cNvPr id="6" name="Footer Placeholder 5"/>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15" name="TextBox 14"/>
          <p:cNvSpPr txBox="1"/>
          <p:nvPr/>
        </p:nvSpPr>
        <p:spPr>
          <a:xfrm>
            <a:off x="7510999" y="1185715"/>
            <a:ext cx="1447832" cy="400110"/>
          </a:xfrm>
          <a:prstGeom prst="rect">
            <a:avLst/>
          </a:prstGeom>
          <a:noFill/>
        </p:spPr>
        <p:txBody>
          <a:bodyPr wrap="none" rtlCol="0">
            <a:spAutoFit/>
          </a:bodyPr>
          <a:lstStyle/>
          <a:p>
            <a:pPr rtl="0"/>
            <a:r>
              <a:rPr lang="pt-br" sz="2000">
                <a:solidFill>
                  <a:srgbClr val="000000"/>
                </a:solidFill>
                <a:latin typeface="Amazon Ember Light" charset="0"/>
                <a:ea typeface="Amazon Ember Light" charset="0"/>
                <a:cs typeface="Amazon Ember Light" charset="0"/>
              </a:rPr>
              <a:t>Tabela</a:t>
            </a:r>
            <a:r>
              <a:rPr lang="pt-br" sz="2000">
                <a:latin typeface="Amazon Ember Light" charset="0"/>
                <a:ea typeface="Amazon Ember Light" charset="0"/>
                <a:cs typeface="Amazon Ember Light" charset="0"/>
              </a:rPr>
              <a:t> </a:t>
            </a:r>
            <a:r>
              <a:rPr lang="pt-br" sz="2000">
                <a:solidFill>
                  <a:srgbClr val="000000"/>
                </a:solidFill>
                <a:latin typeface="Amazon Ember Light" charset="0"/>
                <a:ea typeface="Amazon Ember Light" charset="0"/>
                <a:cs typeface="Amazon Ember Light" charset="0"/>
              </a:rPr>
              <a:t>  Users (usuários)</a:t>
            </a:r>
            <a:endParaRPr lang="en-US" sz="200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08493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770047285"/>
              </p:ext>
            </p:extLst>
          </p:nvPr>
        </p:nvGraphicFramePr>
        <p:xfrm>
          <a:off x="4563362" y="5421353"/>
          <a:ext cx="7304567" cy="1038376"/>
        </p:xfrm>
        <a:graphic>
          <a:graphicData uri="http://schemas.openxmlformats.org/drawingml/2006/table">
            <a:tbl>
              <a:tblPr firstRow="1" bandRow="1">
                <a:tableStyleId>{7DF18680-E054-41AD-8BC1-D1AEF772440D}</a:tableStyleId>
              </a:tblPr>
              <a:tblGrid>
                <a:gridCol w="1837529">
                  <a:extLst>
                    <a:ext uri="{9D8B030D-6E8A-4147-A177-3AD203B41FA5}">
                      <a16:colId xmlns:a16="http://schemas.microsoft.com/office/drawing/2014/main" val="20000"/>
                    </a:ext>
                  </a:extLst>
                </a:gridCol>
                <a:gridCol w="1442691">
                  <a:extLst>
                    <a:ext uri="{9D8B030D-6E8A-4147-A177-3AD203B41FA5}">
                      <a16:colId xmlns:a16="http://schemas.microsoft.com/office/drawing/2014/main" val="20001"/>
                    </a:ext>
                  </a:extLst>
                </a:gridCol>
                <a:gridCol w="1641007">
                  <a:extLst>
                    <a:ext uri="{9D8B030D-6E8A-4147-A177-3AD203B41FA5}">
                      <a16:colId xmlns:a16="http://schemas.microsoft.com/office/drawing/2014/main" val="20002"/>
                    </a:ext>
                  </a:extLst>
                </a:gridCol>
                <a:gridCol w="843664">
                  <a:extLst>
                    <a:ext uri="{9D8B030D-6E8A-4147-A177-3AD203B41FA5}">
                      <a16:colId xmlns:a16="http://schemas.microsoft.com/office/drawing/2014/main" val="20003"/>
                    </a:ext>
                  </a:extLst>
                </a:gridCol>
                <a:gridCol w="1539676">
                  <a:extLst>
                    <a:ext uri="{9D8B030D-6E8A-4147-A177-3AD203B41FA5}">
                      <a16:colId xmlns:a16="http://schemas.microsoft.com/office/drawing/2014/main" val="20004"/>
                    </a:ext>
                  </a:extLst>
                </a:gridCol>
              </a:tblGrid>
              <a:tr h="672616">
                <a:tc>
                  <a:txBody>
                    <a:bodyPr/>
                    <a:lstStyle/>
                    <a:p>
                      <a:pPr algn="ctr" rtl="0"/>
                      <a:r>
                        <a:rPr lang="pt-br" sz="1100" b="0" u="none">
                          <a:solidFill>
                            <a:srgbClr val="000000"/>
                          </a:solidFill>
                          <a:latin typeface="Amazon Ember" panose="02000000000000000000" pitchFamily="2" charset="0"/>
                          <a:ea typeface="Amazon Ember" panose="02000000000000000000" pitchFamily="2" charset="0"/>
                        </a:rPr>
                        <a:t>username</a:t>
                      </a:r>
                    </a:p>
                    <a:p>
                      <a:pPr algn="ctr" rtl="0"/>
                      <a:r>
                        <a:rPr lang="pt-br" sz="1100" b="0">
                          <a:solidFill>
                            <a:schemeClr val="tx1"/>
                          </a:solidFill>
                          <a:latin typeface="Amazon Ember" panose="02000000000000000000" pitchFamily="2" charset="0"/>
                          <a:ea typeface="Amazon Ember" panose="02000000000000000000" pitchFamily="2" charset="0"/>
                        </a:rPr>
                        <a:t>(</a:t>
                      </a:r>
                      <a:r>
                        <a:rPr lang="pt-br" sz="1100" b="0" u="none">
                          <a:solidFill>
                            <a:srgbClr val="000000"/>
                          </a:solidFill>
                          <a:latin typeface="Amazon Ember" panose="02000000000000000000" pitchFamily="2" charset="0"/>
                          <a:ea typeface="Amazon Ember" panose="02000000000000000000" pitchFamily="2" charset="0"/>
                        </a:rPr>
                        <a:t>Chave de partição</a:t>
                      </a:r>
                      <a:r>
                        <a:rPr lang="pt-br" sz="1100" b="0">
                          <a:solidFill>
                            <a:schemeClr val="tx1"/>
                          </a:solidFill>
                          <a:latin typeface="Amazon Ember" panose="02000000000000000000" pitchFamily="2" charset="0"/>
                          <a:ea typeface="Amazon Ember" panose="02000000000000000000" pitchFamily="2" charset="0"/>
                        </a:rPr>
                        <a:t>)</a:t>
                      </a:r>
                      <a:endParaRPr lang="en-US" sz="11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100" b="0">
                          <a:solidFill>
                            <a:schemeClr val="tx1"/>
                          </a:solidFill>
                          <a:latin typeface="Amazon Ember" panose="02000000000000000000" pitchFamily="2" charset="0"/>
                          <a:ea typeface="Amazon Ember" panose="02000000000000000000" pitchFamily="2" charset="0"/>
                        </a:rPr>
                        <a:t>last_name</a:t>
                      </a:r>
                    </a:p>
                    <a:p>
                      <a:pPr algn="ctr" rtl="0"/>
                      <a:r>
                        <a:rPr lang="pt-br" sz="1100" b="0">
                          <a:solidFill>
                            <a:schemeClr val="tx1"/>
                          </a:solidFill>
                          <a:latin typeface="Amazon Ember" panose="02000000000000000000" pitchFamily="2" charset="0"/>
                          <a:ea typeface="Amazon Ember" panose="02000000000000000000" pitchFamily="2" charset="0"/>
                        </a:rPr>
                        <a:t>(</a:t>
                      </a:r>
                      <a:r>
                        <a:rPr lang="pt-br" sz="1100" b="0" u="none">
                          <a:solidFill>
                            <a:srgbClr val="000000"/>
                          </a:solidFill>
                          <a:latin typeface="Amazon Ember" panose="02000000000000000000" pitchFamily="2" charset="0"/>
                          <a:ea typeface="Amazon Ember" panose="02000000000000000000" pitchFamily="2" charset="0"/>
                        </a:rPr>
                        <a:t>Chave de classificação</a:t>
                      </a:r>
                      <a:r>
                        <a:rPr lang="pt-br" sz="1100" b="0">
                          <a:solidFill>
                            <a:schemeClr val="tx1"/>
                          </a:solidFill>
                          <a:latin typeface="Amazon Ember" panose="02000000000000000000" pitchFamily="2" charset="0"/>
                          <a:ea typeface="Amazon Ember" panose="02000000000000000000" pitchFamily="2" charset="0"/>
                        </a:rPr>
                        <a:t>)</a:t>
                      </a:r>
                      <a:endParaRPr lang="en-US" sz="11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100" b="0" i="0">
                          <a:solidFill>
                            <a:schemeClr val="bg2"/>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100" b="0" i="0" u="none">
                          <a:solidFill>
                            <a:schemeClr val="bg2"/>
                          </a:solidFill>
                          <a:latin typeface="Amazon Ember" panose="02000000000000000000" pitchFamily="2" charset="0"/>
                          <a:ea typeface="Amazon Ember" panose="02000000000000000000" pitchFamily="2" charset="0"/>
                          <a:cs typeface="Amazon Ember Light" charset="0"/>
                        </a:rPr>
                        <a:t>age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100" b="0" i="0" dirty="0">
                          <a:solidFill>
                            <a:schemeClr val="bg2"/>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36308">
                <a:tc>
                  <a:txBody>
                    <a:bodyPr/>
                    <a:lstStyle/>
                    <a:p>
                      <a:pPr rtl="0"/>
                      <a:r>
                        <a:rPr lang="pt-br" sz="1600" b="0" i="0" u="none">
                          <a:solidFill>
                            <a:srgbClr val="000000"/>
                          </a:solidFill>
                          <a:latin typeface="Amazon Ember Light"/>
                          <a:ea typeface="Amazon Ember Light" charset="0"/>
                          <a:cs typeface="Amazon Ember Light" charset="0"/>
                        </a:rPr>
                        <a:t>janedoe</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26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rtlCol="0"/>
          <a:lstStyle/>
          <a:p>
            <a:pPr rtl="0"/>
            <a:fld id="{9FC43BFD-8FF7-A343-A8A6-E2338FCE8046}" type="slidenum">
              <a:rPr lang="en-US" smtClean="0"/>
              <a:pPr/>
              <a:t>38</a:t>
            </a:fld>
            <a:endParaRPr lang="en-US"/>
          </a:p>
        </p:txBody>
      </p:sp>
      <p:pic>
        <p:nvPicPr>
          <p:cNvPr id="10" name="Picture 9"/>
          <p:cNvPicPr>
            <a:picLocks noChangeAspect="1"/>
          </p:cNvPicPr>
          <p:nvPr/>
        </p:nvPicPr>
        <p:blipFill>
          <a:blip r:embed="rId4">
            <a:grayscl/>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Lst>
          </a:blip>
          <a:stretch>
            <a:fillRect/>
          </a:stretch>
        </p:blipFill>
        <p:spPr>
          <a:xfrm>
            <a:off x="6538010" y="2799074"/>
            <a:ext cx="3598491" cy="2056281"/>
          </a:xfrm>
          <a:prstGeom prst="rect">
            <a:avLst/>
          </a:prstGeom>
        </p:spPr>
      </p:pic>
      <p:sp>
        <p:nvSpPr>
          <p:cNvPr id="2" name="Title 1"/>
          <p:cNvSpPr>
            <a:spLocks noGrp="1"/>
          </p:cNvSpPr>
          <p:nvPr>
            <p:ph type="title"/>
          </p:nvPr>
        </p:nvSpPr>
        <p:spPr/>
        <p:txBody>
          <a:bodyPr rtlCol="0"/>
          <a:lstStyle/>
          <a:p>
            <a:pPr rtl="0"/>
            <a:r>
              <a:rPr lang="pt-br"/>
              <a:t>Atualização de um </a:t>
            </a:r>
            <a:r>
              <a:rPr lang="pt-br">
                <a:solidFill>
                  <a:srgbClr val="FFFFFF"/>
                </a:solidFill>
              </a:rPr>
              <a:t>item</a:t>
            </a:r>
            <a:endParaRPr lang="en-US">
              <a:solidFill>
                <a:srgbClr val="FFFFFF"/>
              </a:solidFill>
              <a:latin typeface="Amazon Ember Light" panose="020B0403020204020204"/>
            </a:endParaRPr>
          </a:p>
        </p:txBody>
      </p:sp>
      <p:sp>
        <p:nvSpPr>
          <p:cNvPr id="13" name="Content Placeholder 12"/>
          <p:cNvSpPr>
            <a:spLocks noGrp="1"/>
          </p:cNvSpPr>
          <p:nvPr>
            <p:ph idx="4294967295"/>
          </p:nvPr>
        </p:nvSpPr>
        <p:spPr>
          <a:xfrm>
            <a:off x="419100" y="2784487"/>
            <a:ext cx="5076825" cy="2389188"/>
          </a:xfrm>
        </p:spPr>
        <p:txBody>
          <a:bodyPr rtlCol="0">
            <a:normAutofit/>
          </a:bodyPr>
          <a:lstStyle/>
          <a:p>
            <a:pPr rtl="0">
              <a:buClr>
                <a:schemeClr val="accent1"/>
              </a:buClr>
            </a:pPr>
            <a:r>
              <a:rPr lang="pt-br" dirty="0">
                <a:latin typeface="Amazon Ember" panose="02000000000000000000" pitchFamily="2" charset="0"/>
                <a:ea typeface="Amazon Ember" panose="02000000000000000000" pitchFamily="2" charset="0"/>
              </a:rPr>
              <a:t>Operação </a:t>
            </a:r>
            <a:r>
              <a:rPr lang="pt-br" i="1" dirty="0"/>
              <a:t> </a:t>
            </a:r>
            <a:r>
              <a:rPr lang="pt-br" dirty="0">
                <a:solidFill>
                  <a:schemeClr val="accent6"/>
                </a:solidFill>
              </a:rPr>
              <a:t>UpdateItem: </a:t>
            </a:r>
            <a:r>
              <a:rPr lang="pt-br" dirty="0">
                <a:solidFill>
                  <a:srgbClr val="000000"/>
                </a:solidFill>
              </a:rPr>
              <a:t>Edita os atributos de um item existente ou adiciona um novo item à tabela </a:t>
            </a:r>
            <a:r>
              <a:rPr lang="pt-br" dirty="0"/>
              <a:t>se ele ainda não existir</a:t>
            </a:r>
          </a:p>
        </p:txBody>
      </p:sp>
      <p:sp>
        <p:nvSpPr>
          <p:cNvPr id="11" name="Down Arrow 10"/>
          <p:cNvSpPr/>
          <p:nvPr/>
        </p:nvSpPr>
        <p:spPr>
          <a:xfrm>
            <a:off x="8224029" y="2632258"/>
            <a:ext cx="226452" cy="306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TextBox 17"/>
          <p:cNvSpPr txBox="1"/>
          <p:nvPr/>
        </p:nvSpPr>
        <p:spPr>
          <a:xfrm>
            <a:off x="7233427" y="1185715"/>
            <a:ext cx="2207656" cy="369332"/>
          </a:xfrm>
          <a:prstGeom prst="rect">
            <a:avLst/>
          </a:prstGeom>
          <a:noFill/>
        </p:spPr>
        <p:txBody>
          <a:bodyPr wrap="none" rtlCol="0">
            <a:spAutoFit/>
          </a:bodyPr>
          <a:lstStyle/>
          <a:p>
            <a:pPr rtl="0"/>
            <a:r>
              <a:rPr lang="pt-br">
                <a:solidFill>
                  <a:srgbClr val="000000"/>
                </a:solidFill>
                <a:latin typeface="Amazon Ember Light" charset="0"/>
                <a:ea typeface="Amazon Ember Light" charset="0"/>
                <a:cs typeface="Amazon Ember Light" charset="0"/>
              </a:rPr>
              <a:t>Tabela</a:t>
            </a:r>
            <a:r>
              <a:rPr lang="pt-br">
                <a:latin typeface="Amazon Ember Light" charset="0"/>
                <a:ea typeface="Amazon Ember Light" charset="0"/>
                <a:cs typeface="Amazon Ember Light" charset="0"/>
              </a:rPr>
              <a:t> </a:t>
            </a:r>
            <a:r>
              <a:rPr lang="pt-br">
                <a:solidFill>
                  <a:srgbClr val="000000"/>
                </a:solidFill>
                <a:latin typeface="Amazon Ember Light" charset="0"/>
                <a:ea typeface="Amazon Ember Light" charset="0"/>
                <a:cs typeface="Amazon Ember Light" charset="0"/>
              </a:rPr>
              <a:t> </a:t>
            </a:r>
            <a:r>
              <a:rPr lang="pt-br">
                <a:latin typeface="Amazon Ember Light" charset="0"/>
                <a:ea typeface="Amazon Ember Light" charset="0"/>
                <a:cs typeface="Amazon Ember Light" charset="0"/>
              </a:rPr>
              <a:t>users - antes de</a:t>
            </a:r>
          </a:p>
        </p:txBody>
      </p:sp>
      <p:sp>
        <p:nvSpPr>
          <p:cNvPr id="23" name="Down Arrow 22"/>
          <p:cNvSpPr/>
          <p:nvPr/>
        </p:nvSpPr>
        <p:spPr>
          <a:xfrm>
            <a:off x="8215646" y="4803764"/>
            <a:ext cx="243219" cy="292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extBox 14"/>
          <p:cNvSpPr txBox="1"/>
          <p:nvPr/>
        </p:nvSpPr>
        <p:spPr>
          <a:xfrm>
            <a:off x="7419055" y="5082799"/>
            <a:ext cx="1836400" cy="338554"/>
          </a:xfrm>
          <a:prstGeom prst="rect">
            <a:avLst/>
          </a:prstGeom>
          <a:noFill/>
        </p:spPr>
        <p:txBody>
          <a:bodyPr wrap="none" rtlCol="0">
            <a:spAutoFit/>
          </a:bodyPr>
          <a:lstStyle/>
          <a:p>
            <a:pPr rtl="0"/>
            <a:r>
              <a:rPr lang="pt-br" sz="1600">
                <a:solidFill>
                  <a:srgbClr val="000000"/>
                </a:solidFill>
                <a:latin typeface="Amazon Ember Light" charset="0"/>
                <a:ea typeface="Amazon Ember Light" charset="0"/>
                <a:cs typeface="Amazon Ember Light" charset="0"/>
              </a:rPr>
              <a:t>Tabela</a:t>
            </a:r>
            <a:r>
              <a:rPr lang="pt-br" sz="1600">
                <a:latin typeface="Amazon Ember Light" charset="0"/>
                <a:ea typeface="Amazon Ember Light" charset="0"/>
                <a:cs typeface="Amazon Ember Light" charset="0"/>
              </a:rPr>
              <a:t> </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users - depois de</a:t>
            </a:r>
            <a:endParaRPr lang="en-US" sz="2400">
              <a:latin typeface="Amazon Ember Light" charset="0"/>
              <a:ea typeface="Amazon Ember Light" charset="0"/>
              <a:cs typeface="Amazon Ember Light" charset="0"/>
            </a:endParaRPr>
          </a:p>
        </p:txBody>
      </p:sp>
      <p:sp>
        <p:nvSpPr>
          <p:cNvPr id="9" name="Oval 8"/>
          <p:cNvSpPr/>
          <p:nvPr/>
        </p:nvSpPr>
        <p:spPr>
          <a:xfrm>
            <a:off x="9525558" y="6067106"/>
            <a:ext cx="409123" cy="40912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9" name="Rectangle 18"/>
          <p:cNvSpPr/>
          <p:nvPr/>
        </p:nvSpPr>
        <p:spPr>
          <a:xfrm>
            <a:off x="7102548" y="2799074"/>
            <a:ext cx="1012751" cy="268416"/>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 name="Footer Placeholder 3"/>
          <p:cNvSpPr>
            <a:spLocks noGrp="1"/>
          </p:cNvSpPr>
          <p:nvPr>
            <p:ph type="ftr" sz="quarter" idx="3"/>
          </p:nvPr>
        </p:nvSpPr>
        <p:spPr/>
        <p:txBody>
          <a:bodyPr rtlCol="0"/>
          <a:lstStyle/>
          <a:p>
            <a:pPr rtl="0">
              <a:defRPr/>
            </a:pPr>
            <a:r>
              <a:rPr lang="pt-br"/>
              <a:t>© 2020 Amazon Web Services, Inc. ou suas afiliadas. Todos os direitos reservados.</a:t>
            </a:r>
          </a:p>
        </p:txBody>
      </p:sp>
      <p:graphicFrame>
        <p:nvGraphicFramePr>
          <p:cNvPr id="17" name="Table 16"/>
          <p:cNvGraphicFramePr>
            <a:graphicFrameLocks noGrp="1"/>
          </p:cNvGraphicFramePr>
          <p:nvPr>
            <p:extLst>
              <p:ext uri="{D42A27DB-BD31-4B8C-83A1-F6EECF244321}">
                <p14:modId xmlns:p14="http://schemas.microsoft.com/office/powerpoint/2010/main" val="3437657311"/>
              </p:ext>
            </p:extLst>
          </p:nvPr>
        </p:nvGraphicFramePr>
        <p:xfrm>
          <a:off x="4582633" y="1633351"/>
          <a:ext cx="7304567" cy="1038376"/>
        </p:xfrm>
        <a:graphic>
          <a:graphicData uri="http://schemas.openxmlformats.org/drawingml/2006/table">
            <a:tbl>
              <a:tblPr firstRow="1" bandRow="1">
                <a:tableStyleId>{7DF18680-E054-41AD-8BC1-D1AEF772440D}</a:tableStyleId>
              </a:tblPr>
              <a:tblGrid>
                <a:gridCol w="1837529">
                  <a:extLst>
                    <a:ext uri="{9D8B030D-6E8A-4147-A177-3AD203B41FA5}">
                      <a16:colId xmlns:a16="http://schemas.microsoft.com/office/drawing/2014/main" val="20000"/>
                    </a:ext>
                  </a:extLst>
                </a:gridCol>
                <a:gridCol w="1442691">
                  <a:extLst>
                    <a:ext uri="{9D8B030D-6E8A-4147-A177-3AD203B41FA5}">
                      <a16:colId xmlns:a16="http://schemas.microsoft.com/office/drawing/2014/main" val="20001"/>
                    </a:ext>
                  </a:extLst>
                </a:gridCol>
                <a:gridCol w="1641007">
                  <a:extLst>
                    <a:ext uri="{9D8B030D-6E8A-4147-A177-3AD203B41FA5}">
                      <a16:colId xmlns:a16="http://schemas.microsoft.com/office/drawing/2014/main" val="20002"/>
                    </a:ext>
                  </a:extLst>
                </a:gridCol>
                <a:gridCol w="843664">
                  <a:extLst>
                    <a:ext uri="{9D8B030D-6E8A-4147-A177-3AD203B41FA5}">
                      <a16:colId xmlns:a16="http://schemas.microsoft.com/office/drawing/2014/main" val="20003"/>
                    </a:ext>
                  </a:extLst>
                </a:gridCol>
                <a:gridCol w="1539676">
                  <a:extLst>
                    <a:ext uri="{9D8B030D-6E8A-4147-A177-3AD203B41FA5}">
                      <a16:colId xmlns:a16="http://schemas.microsoft.com/office/drawing/2014/main" val="20004"/>
                    </a:ext>
                  </a:extLst>
                </a:gridCol>
              </a:tblGrid>
              <a:tr h="672616">
                <a:tc>
                  <a:txBody>
                    <a:bodyPr/>
                    <a:lstStyle/>
                    <a:p>
                      <a:pPr algn="ctr" rtl="0"/>
                      <a:r>
                        <a:rPr lang="pt-br" sz="1100" b="0" u="none" dirty="0">
                          <a:solidFill>
                            <a:srgbClr val="000000"/>
                          </a:solidFill>
                          <a:latin typeface="Amazon Ember" panose="02000000000000000000" pitchFamily="2" charset="0"/>
                          <a:ea typeface="Amazon Ember" panose="02000000000000000000" pitchFamily="2" charset="0"/>
                        </a:rPr>
                        <a:t>username</a:t>
                      </a:r>
                    </a:p>
                    <a:p>
                      <a:pPr algn="ctr" rtl="0"/>
                      <a:r>
                        <a:rPr lang="pt-br" sz="1100" b="0" dirty="0">
                          <a:solidFill>
                            <a:schemeClr val="tx1"/>
                          </a:solidFill>
                          <a:latin typeface="Amazon Ember" panose="02000000000000000000" pitchFamily="2" charset="0"/>
                          <a:ea typeface="Amazon Ember" panose="02000000000000000000" pitchFamily="2" charset="0"/>
                        </a:rPr>
                        <a:t>(</a:t>
                      </a:r>
                      <a:r>
                        <a:rPr lang="pt-br" sz="1100" b="0" u="none" dirty="0">
                          <a:solidFill>
                            <a:srgbClr val="000000"/>
                          </a:solidFill>
                          <a:latin typeface="Amazon Ember" panose="02000000000000000000" pitchFamily="2" charset="0"/>
                          <a:ea typeface="Amazon Ember" panose="02000000000000000000" pitchFamily="2" charset="0"/>
                        </a:rPr>
                        <a:t>Chave de partição</a:t>
                      </a:r>
                      <a:r>
                        <a:rPr lang="pt-br" sz="1100" b="0" dirty="0">
                          <a:solidFill>
                            <a:schemeClr val="tx1"/>
                          </a:solidFill>
                          <a:latin typeface="Amazon Ember" panose="02000000000000000000" pitchFamily="2" charset="0"/>
                          <a:ea typeface="Amazon Ember" panose="02000000000000000000" pitchFamily="2" charset="0"/>
                        </a:rPr>
                        <a:t>)</a:t>
                      </a:r>
                      <a:endParaRPr lang="en-US" sz="11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100" b="0" dirty="0">
                          <a:solidFill>
                            <a:schemeClr val="tx1"/>
                          </a:solidFill>
                          <a:latin typeface="Amazon Ember" panose="02000000000000000000" pitchFamily="2" charset="0"/>
                          <a:ea typeface="Amazon Ember" panose="02000000000000000000" pitchFamily="2" charset="0"/>
                        </a:rPr>
                        <a:t>last_name</a:t>
                      </a:r>
                    </a:p>
                    <a:p>
                      <a:pPr algn="ctr" rtl="0"/>
                      <a:r>
                        <a:rPr lang="pt-br" sz="1100" b="0" dirty="0">
                          <a:solidFill>
                            <a:schemeClr val="tx1"/>
                          </a:solidFill>
                          <a:latin typeface="Amazon Ember" panose="02000000000000000000" pitchFamily="2" charset="0"/>
                          <a:ea typeface="Amazon Ember" panose="02000000000000000000" pitchFamily="2" charset="0"/>
                        </a:rPr>
                        <a:t>(</a:t>
                      </a:r>
                      <a:r>
                        <a:rPr lang="pt-br" sz="1100" b="0" u="none" dirty="0">
                          <a:solidFill>
                            <a:srgbClr val="000000"/>
                          </a:solidFill>
                          <a:latin typeface="Amazon Ember" panose="02000000000000000000" pitchFamily="2" charset="0"/>
                          <a:ea typeface="Amazon Ember" panose="02000000000000000000" pitchFamily="2" charset="0"/>
                        </a:rPr>
                        <a:t>Chave de classificação</a:t>
                      </a:r>
                      <a:r>
                        <a:rPr lang="pt-br" sz="1100" b="0" dirty="0">
                          <a:solidFill>
                            <a:schemeClr val="tx1"/>
                          </a:solidFill>
                          <a:latin typeface="Amazon Ember" panose="02000000000000000000" pitchFamily="2" charset="0"/>
                          <a:ea typeface="Amazon Ember" panose="02000000000000000000" pitchFamily="2" charset="0"/>
                        </a:rPr>
                        <a:t>)</a:t>
                      </a:r>
                      <a:endParaRPr lang="en-US" sz="11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100" b="0" i="0" dirty="0">
                          <a:solidFill>
                            <a:schemeClr val="bg2"/>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100" b="0" i="0" u="none" dirty="0">
                          <a:solidFill>
                            <a:schemeClr val="bg2"/>
                          </a:solidFill>
                          <a:latin typeface="Amazon Ember" panose="02000000000000000000" pitchFamily="2" charset="0"/>
                          <a:ea typeface="Amazon Ember" panose="02000000000000000000" pitchFamily="2" charset="0"/>
                          <a:cs typeface="Amazon Ember Light" charset="0"/>
                        </a:rPr>
                        <a:t>age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100" b="0" i="0" dirty="0">
                          <a:solidFill>
                            <a:schemeClr val="bg2"/>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36308">
                <a:tc>
                  <a:txBody>
                    <a:bodyPr/>
                    <a:lstStyle/>
                    <a:p>
                      <a:pPr rtl="0"/>
                      <a:r>
                        <a:rPr lang="pt-br" sz="1600" b="0" i="0" u="none">
                          <a:solidFill>
                            <a:srgbClr val="000000"/>
                          </a:solidFill>
                          <a:latin typeface="Amazon Ember Light"/>
                          <a:ea typeface="Amazon Ember Light" charset="0"/>
                          <a:cs typeface="Amazon Ember Light" charset="0"/>
                        </a:rPr>
                        <a:t>janedoe</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25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3872450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Exclusão de um </a:t>
            </a:r>
            <a:r>
              <a:rPr lang="pt-br">
                <a:solidFill>
                  <a:srgbClr val="FFFFFF"/>
                </a:solidFill>
              </a:rPr>
              <a:t>item</a:t>
            </a:r>
            <a:endParaRPr lang="en-US">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39</a:t>
            </a:fld>
            <a:endParaRPr lang="en-US"/>
          </a:p>
        </p:txBody>
      </p:sp>
      <p:sp>
        <p:nvSpPr>
          <p:cNvPr id="13" name="Content Placeholder 12"/>
          <p:cNvSpPr>
            <a:spLocks noGrp="1"/>
          </p:cNvSpPr>
          <p:nvPr>
            <p:ph idx="4294967295"/>
          </p:nvPr>
        </p:nvSpPr>
        <p:spPr>
          <a:xfrm>
            <a:off x="419100" y="2776265"/>
            <a:ext cx="4403255" cy="1643063"/>
          </a:xfrm>
        </p:spPr>
        <p:txBody>
          <a:bodyPr rtlCol="0"/>
          <a:lstStyle/>
          <a:p>
            <a:pPr rtl="0">
              <a:buClr>
                <a:schemeClr val="tx1"/>
              </a:buClr>
            </a:pPr>
            <a:r>
              <a:rPr lang="pt-br" dirty="0">
                <a:latin typeface="Amazon Ember" panose="02000000000000000000" pitchFamily="2" charset="0"/>
                <a:ea typeface="Amazon Ember" panose="02000000000000000000" pitchFamily="2" charset="0"/>
              </a:rPr>
              <a:t>Operação </a:t>
            </a:r>
            <a:r>
              <a:rPr lang="pt-br" dirty="0">
                <a:solidFill>
                  <a:schemeClr val="accent6"/>
                </a:solidFill>
                <a:latin typeface="Amazon Ember" panose="02000000000000000000" pitchFamily="2" charset="0"/>
                <a:ea typeface="Amazon Ember" panose="02000000000000000000" pitchFamily="2" charset="0"/>
              </a:rPr>
              <a:t>DeleteItem: </a:t>
            </a:r>
            <a:r>
              <a:rPr lang="pt-br" dirty="0">
                <a:latin typeface="Amazon Ember" panose="02000000000000000000" pitchFamily="2" charset="0"/>
                <a:ea typeface="Amazon Ember" panose="02000000000000000000" pitchFamily="2" charset="0"/>
              </a:rPr>
              <a:t>Exclui um único item em uma tabela por chave primária</a:t>
            </a:r>
          </a:p>
        </p:txBody>
      </p:sp>
      <p:sp>
        <p:nvSpPr>
          <p:cNvPr id="11" name="Down Arrow 10"/>
          <p:cNvSpPr/>
          <p:nvPr/>
        </p:nvSpPr>
        <p:spPr>
          <a:xfrm>
            <a:off x="8233168" y="2790918"/>
            <a:ext cx="243219" cy="292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2935735329"/>
              </p:ext>
            </p:extLst>
          </p:nvPr>
        </p:nvGraphicFramePr>
        <p:xfrm>
          <a:off x="6982263" y="5451564"/>
          <a:ext cx="2834697" cy="975360"/>
        </p:xfrm>
        <a:graphic>
          <a:graphicData uri="http://schemas.openxmlformats.org/drawingml/2006/table">
            <a:tbl>
              <a:tblPr firstRow="1" bandRow="1">
                <a:tableStyleId>{7DF18680-E054-41AD-8BC1-D1AEF772440D}</a:tableStyleId>
              </a:tblPr>
              <a:tblGrid>
                <a:gridCol w="1587955">
                  <a:extLst>
                    <a:ext uri="{9D8B030D-6E8A-4147-A177-3AD203B41FA5}">
                      <a16:colId xmlns:a16="http://schemas.microsoft.com/office/drawing/2014/main" val="20000"/>
                    </a:ext>
                  </a:extLst>
                </a:gridCol>
                <a:gridCol w="1246742">
                  <a:extLst>
                    <a:ext uri="{9D8B030D-6E8A-4147-A177-3AD203B41FA5}">
                      <a16:colId xmlns:a16="http://schemas.microsoft.com/office/drawing/2014/main" val="20001"/>
                    </a:ext>
                  </a:extLst>
                </a:gridCol>
              </a:tblGrid>
              <a:tr h="516240">
                <a:tc>
                  <a:txBody>
                    <a:bodyPr/>
                    <a:lstStyle/>
                    <a:p>
                      <a:pPr algn="ctr" rtl="0"/>
                      <a:r>
                        <a:rPr lang="pt-br" sz="1400" b="0" u="none">
                          <a:solidFill>
                            <a:srgbClr val="000000"/>
                          </a:solidFill>
                          <a:latin typeface="Amazon Ember" panose="02000000000000000000" pitchFamily="2" charset="0"/>
                          <a:ea typeface="Amazon Ember" panose="02000000000000000000" pitchFamily="2" charset="0"/>
                        </a:rPr>
                        <a:t>username</a:t>
                      </a:r>
                      <a:endParaRPr lang="en-US" sz="1400" b="0" u="none" baseline="0">
                        <a:solidFill>
                          <a:srgbClr val="000000"/>
                        </a:solidFill>
                        <a:latin typeface="Amazon Ember" panose="02000000000000000000"/>
                        <a:ea typeface="Amazon Ember" panose="02000000000000000000" pitchFamily="2" charset="0"/>
                      </a:endParaRPr>
                    </a:p>
                    <a:p>
                      <a:pPr algn="ctr" rtl="0"/>
                      <a:r>
                        <a:rPr lang="pt-br" sz="1400" b="0">
                          <a:solidFill>
                            <a:schemeClr val="tx1"/>
                          </a:solidFill>
                          <a:latin typeface="Amazon Ember" panose="02000000000000000000" pitchFamily="2" charset="0"/>
                          <a:ea typeface="Amazon Ember" panose="02000000000000000000" pitchFamily="2" charset="0"/>
                        </a:rPr>
                        <a:t>(</a:t>
                      </a:r>
                      <a:r>
                        <a:rPr lang="pt-br" sz="1400" b="0" u="none">
                          <a:solidFill>
                            <a:srgbClr val="000000"/>
                          </a:solidFill>
                          <a:latin typeface="Amazon Ember" panose="02000000000000000000" pitchFamily="2" charset="0"/>
                          <a:ea typeface="Amazon Ember" panose="02000000000000000000" pitchFamily="2" charset="0"/>
                        </a:rPr>
                        <a:t>Chave de partição</a:t>
                      </a:r>
                      <a:r>
                        <a:rPr lang="pt-br" sz="1400" b="0">
                          <a:solidFill>
                            <a:schemeClr val="tx1"/>
                          </a:solidFill>
                          <a:latin typeface="Amazon Ember" panose="02000000000000000000" pitchFamily="2" charset="0"/>
                          <a:ea typeface="Amazon Ember" panose="02000000000000000000" pitchFamily="2" charset="0"/>
                        </a:rPr>
                        <a:t>)</a:t>
                      </a:r>
                      <a:endParaRPr lang="en-US" sz="14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400" b="0" dirty="0">
                          <a:solidFill>
                            <a:schemeClr val="tx1"/>
                          </a:solidFill>
                          <a:latin typeface="Amazon Ember" panose="02000000000000000000" pitchFamily="2" charset="0"/>
                          <a:ea typeface="Amazon Ember" panose="02000000000000000000" pitchFamily="2" charset="0"/>
                        </a:rPr>
                        <a:t>last_name</a:t>
                      </a:r>
                    </a:p>
                    <a:p>
                      <a:pPr algn="ctr" rtl="0"/>
                      <a:r>
                        <a:rPr lang="pt-br" sz="1400" b="0" dirty="0">
                          <a:solidFill>
                            <a:schemeClr val="tx1"/>
                          </a:solidFill>
                          <a:latin typeface="Amazon Ember" panose="02000000000000000000" pitchFamily="2" charset="0"/>
                          <a:ea typeface="Amazon Ember" panose="02000000000000000000" pitchFamily="2" charset="0"/>
                        </a:rPr>
                        <a:t>(</a:t>
                      </a:r>
                      <a:r>
                        <a:rPr lang="pt-br" sz="1400" b="0" u="none" dirty="0">
                          <a:solidFill>
                            <a:srgbClr val="000000"/>
                          </a:solidFill>
                          <a:latin typeface="Amazon Ember" panose="02000000000000000000" pitchFamily="2" charset="0"/>
                          <a:ea typeface="Amazon Ember" panose="02000000000000000000" pitchFamily="2" charset="0"/>
                        </a:rPr>
                        <a:t>Chave de classificação</a:t>
                      </a:r>
                      <a:r>
                        <a:rPr lang="pt-br" sz="1400" b="0" dirty="0">
                          <a:solidFill>
                            <a:schemeClr val="tx1"/>
                          </a:solidFill>
                          <a:latin typeface="Amazon Ember" panose="02000000000000000000" pitchFamily="2" charset="0"/>
                          <a:ea typeface="Amazon Ember" panose="02000000000000000000" pitchFamily="2" charset="0"/>
                        </a:rPr>
                        <a:t>)</a:t>
                      </a:r>
                      <a:endParaRPr lang="en-US" sz="14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bl>
          </a:graphicData>
        </a:graphic>
      </p:graphicFrame>
      <p:sp>
        <p:nvSpPr>
          <p:cNvPr id="23" name="Down Arrow 22"/>
          <p:cNvSpPr/>
          <p:nvPr/>
        </p:nvSpPr>
        <p:spPr>
          <a:xfrm>
            <a:off x="8233168" y="4771101"/>
            <a:ext cx="243219" cy="292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Lst>
          </a:blip>
          <a:stretch>
            <a:fillRect/>
          </a:stretch>
        </p:blipFill>
        <p:spPr>
          <a:xfrm>
            <a:off x="6719373" y="3210971"/>
            <a:ext cx="3318079" cy="1454987"/>
          </a:xfrm>
          <a:prstGeom prst="rect">
            <a:avLst/>
          </a:prstGeom>
        </p:spPr>
      </p:pic>
      <p:sp>
        <p:nvSpPr>
          <p:cNvPr id="8" name="Rectangle 7"/>
          <p:cNvSpPr/>
          <p:nvPr/>
        </p:nvSpPr>
        <p:spPr>
          <a:xfrm>
            <a:off x="7361719" y="3251096"/>
            <a:ext cx="1270652" cy="223286"/>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 name="Footer Placeholder 4"/>
          <p:cNvSpPr>
            <a:spLocks noGrp="1"/>
          </p:cNvSpPr>
          <p:nvPr>
            <p:ph type="ftr" sz="quarter" idx="3"/>
          </p:nvPr>
        </p:nvSpPr>
        <p:spPr/>
        <p:txBody>
          <a:bodyPr rtlCol="0"/>
          <a:lstStyle/>
          <a:p>
            <a:pPr rtl="0">
              <a:defRPr/>
            </a:pPr>
            <a:r>
              <a:rPr lang="pt-br"/>
              <a:t>© 2020 Amazon Web Services, Inc. ou suas afiliadas. Todos os direitos reservados.</a:t>
            </a:r>
          </a:p>
        </p:txBody>
      </p:sp>
      <p:graphicFrame>
        <p:nvGraphicFramePr>
          <p:cNvPr id="14" name="Table 13"/>
          <p:cNvGraphicFramePr>
            <a:graphicFrameLocks noGrp="1"/>
          </p:cNvGraphicFramePr>
          <p:nvPr>
            <p:extLst>
              <p:ext uri="{D42A27DB-BD31-4B8C-83A1-F6EECF244321}">
                <p14:modId xmlns:p14="http://schemas.microsoft.com/office/powerpoint/2010/main" val="1598856550"/>
              </p:ext>
            </p:extLst>
          </p:nvPr>
        </p:nvGraphicFramePr>
        <p:xfrm>
          <a:off x="4582633" y="1633351"/>
          <a:ext cx="7304567" cy="1082040"/>
        </p:xfrm>
        <a:graphic>
          <a:graphicData uri="http://schemas.openxmlformats.org/drawingml/2006/table">
            <a:tbl>
              <a:tblPr firstRow="1" bandRow="1">
                <a:tableStyleId>{7DF18680-E054-41AD-8BC1-D1AEF772440D}</a:tableStyleId>
              </a:tblPr>
              <a:tblGrid>
                <a:gridCol w="1837529">
                  <a:extLst>
                    <a:ext uri="{9D8B030D-6E8A-4147-A177-3AD203B41FA5}">
                      <a16:colId xmlns:a16="http://schemas.microsoft.com/office/drawing/2014/main" val="20000"/>
                    </a:ext>
                  </a:extLst>
                </a:gridCol>
                <a:gridCol w="1442691">
                  <a:extLst>
                    <a:ext uri="{9D8B030D-6E8A-4147-A177-3AD203B41FA5}">
                      <a16:colId xmlns:a16="http://schemas.microsoft.com/office/drawing/2014/main" val="20001"/>
                    </a:ext>
                  </a:extLst>
                </a:gridCol>
                <a:gridCol w="1641007">
                  <a:extLst>
                    <a:ext uri="{9D8B030D-6E8A-4147-A177-3AD203B41FA5}">
                      <a16:colId xmlns:a16="http://schemas.microsoft.com/office/drawing/2014/main" val="20002"/>
                    </a:ext>
                  </a:extLst>
                </a:gridCol>
                <a:gridCol w="843664">
                  <a:extLst>
                    <a:ext uri="{9D8B030D-6E8A-4147-A177-3AD203B41FA5}">
                      <a16:colId xmlns:a16="http://schemas.microsoft.com/office/drawing/2014/main" val="20003"/>
                    </a:ext>
                  </a:extLst>
                </a:gridCol>
                <a:gridCol w="1539676">
                  <a:extLst>
                    <a:ext uri="{9D8B030D-6E8A-4147-A177-3AD203B41FA5}">
                      <a16:colId xmlns:a16="http://schemas.microsoft.com/office/drawing/2014/main" val="20004"/>
                    </a:ext>
                  </a:extLst>
                </a:gridCol>
              </a:tblGrid>
              <a:tr h="672616">
                <a:tc>
                  <a:txBody>
                    <a:bodyPr/>
                    <a:lstStyle/>
                    <a:p>
                      <a:pPr algn="ctr" rtl="0"/>
                      <a:r>
                        <a:rPr lang="pt-br" sz="1300" b="0" u="none">
                          <a:solidFill>
                            <a:srgbClr val="000000"/>
                          </a:solidFill>
                          <a:latin typeface="Amazon Ember" panose="02000000000000000000" pitchFamily="2" charset="0"/>
                          <a:ea typeface="Amazon Ember" panose="02000000000000000000" pitchFamily="2" charset="0"/>
                        </a:rPr>
                        <a:t>username</a:t>
                      </a:r>
                    </a:p>
                    <a:p>
                      <a:pPr algn="ctr" rtl="0"/>
                      <a:r>
                        <a:rPr lang="pt-br" sz="1300" b="0">
                          <a:solidFill>
                            <a:schemeClr val="tx1"/>
                          </a:solidFill>
                          <a:latin typeface="Amazon Ember" panose="02000000000000000000" pitchFamily="2" charset="0"/>
                          <a:ea typeface="Amazon Ember" panose="02000000000000000000" pitchFamily="2" charset="0"/>
                        </a:rPr>
                        <a:t>(</a:t>
                      </a:r>
                      <a:r>
                        <a:rPr lang="pt-br" sz="1300" b="0" u="none">
                          <a:solidFill>
                            <a:srgbClr val="000000"/>
                          </a:solidFill>
                          <a:latin typeface="Amazon Ember" panose="02000000000000000000" pitchFamily="2" charset="0"/>
                          <a:ea typeface="Amazon Ember" panose="02000000000000000000" pitchFamily="2" charset="0"/>
                        </a:rPr>
                        <a:t>Chave de partição</a:t>
                      </a:r>
                      <a:r>
                        <a:rPr lang="pt-br" sz="1300" b="0">
                          <a:solidFill>
                            <a:schemeClr val="tx1"/>
                          </a:solidFill>
                          <a:latin typeface="Amazon Ember" panose="02000000000000000000" pitchFamily="2" charset="0"/>
                          <a:ea typeface="Amazon Ember" panose="02000000000000000000" pitchFamily="2" charset="0"/>
                        </a:rPr>
                        <a:t>)</a:t>
                      </a:r>
                      <a:endParaRPr lang="en-US" sz="13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300" b="0">
                          <a:solidFill>
                            <a:schemeClr val="tx1"/>
                          </a:solidFill>
                          <a:latin typeface="Amazon Ember" panose="02000000000000000000" pitchFamily="2" charset="0"/>
                          <a:ea typeface="Amazon Ember" panose="02000000000000000000" pitchFamily="2" charset="0"/>
                        </a:rPr>
                        <a:t>last_name</a:t>
                      </a:r>
                    </a:p>
                    <a:p>
                      <a:pPr algn="ctr" rtl="0"/>
                      <a:r>
                        <a:rPr lang="pt-br" sz="1300" b="0">
                          <a:solidFill>
                            <a:schemeClr val="tx1"/>
                          </a:solidFill>
                          <a:latin typeface="Amazon Ember" panose="02000000000000000000" pitchFamily="2" charset="0"/>
                          <a:ea typeface="Amazon Ember" panose="02000000000000000000" pitchFamily="2" charset="0"/>
                        </a:rPr>
                        <a:t>(</a:t>
                      </a:r>
                      <a:r>
                        <a:rPr lang="pt-br" sz="1300" b="0" u="none">
                          <a:solidFill>
                            <a:srgbClr val="000000"/>
                          </a:solidFill>
                          <a:latin typeface="Amazon Ember" panose="02000000000000000000" pitchFamily="2" charset="0"/>
                          <a:ea typeface="Amazon Ember" panose="02000000000000000000" pitchFamily="2" charset="0"/>
                        </a:rPr>
                        <a:t>Chave de classificação</a:t>
                      </a:r>
                      <a:r>
                        <a:rPr lang="pt-br" sz="1300" b="0">
                          <a:solidFill>
                            <a:schemeClr val="tx1"/>
                          </a:solidFill>
                          <a:latin typeface="Amazon Ember" panose="02000000000000000000" pitchFamily="2" charset="0"/>
                          <a:ea typeface="Amazon Ember" panose="02000000000000000000" pitchFamily="2" charset="0"/>
                        </a:rPr>
                        <a:t>)</a:t>
                      </a:r>
                      <a:endParaRPr lang="en-US" sz="1300" b="0" i="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300" b="0" i="0">
                          <a:solidFill>
                            <a:schemeClr val="bg2"/>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300" b="0" i="0" u="none">
                          <a:solidFill>
                            <a:schemeClr val="bg2"/>
                          </a:solidFill>
                          <a:latin typeface="Amazon Ember" panose="02000000000000000000" pitchFamily="2" charset="0"/>
                          <a:ea typeface="Amazon Ember" panose="02000000000000000000" pitchFamily="2" charset="0"/>
                          <a:cs typeface="Amazon Ember Light" charset="0"/>
                        </a:rPr>
                        <a:t>age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300" b="0" i="0" dirty="0">
                          <a:solidFill>
                            <a:schemeClr val="bg2"/>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36308">
                <a:tc>
                  <a:txBody>
                    <a:bodyPr/>
                    <a:lstStyle/>
                    <a:p>
                      <a:pPr rtl="0"/>
                      <a:r>
                        <a:rPr lang="pt-br" sz="1600" b="0" i="0" u="none">
                          <a:solidFill>
                            <a:srgbClr val="000000"/>
                          </a:solidFill>
                          <a:latin typeface="Amazon Ember Light"/>
                          <a:ea typeface="Amazon Ember Light" charset="0"/>
                          <a:cs typeface="Amazon Ember Light" charset="0"/>
                        </a:rPr>
                        <a:t>janedoe</a:t>
                      </a:r>
                      <a:endParaRPr lang="en-US" sz="1600" b="0" i="0" u="none">
                        <a:solidFill>
                          <a:srgbClr val="000000"/>
                        </a:solidFill>
                        <a:latin typeface="Amazon Ember Light" panose="020B0403020204020204"/>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a:latin typeface="Amazon Ember Light"/>
                          <a:ea typeface="Amazon Ember Light" charset="0"/>
                          <a:cs typeface="Amazon Ember Light" charset="0"/>
                        </a:rPr>
                        <a:t>26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6" name="TextBox 15"/>
          <p:cNvSpPr txBox="1"/>
          <p:nvPr/>
        </p:nvSpPr>
        <p:spPr>
          <a:xfrm>
            <a:off x="7233427" y="1185715"/>
            <a:ext cx="2207656" cy="369332"/>
          </a:xfrm>
          <a:prstGeom prst="rect">
            <a:avLst/>
          </a:prstGeom>
          <a:noFill/>
        </p:spPr>
        <p:txBody>
          <a:bodyPr wrap="none" rtlCol="0">
            <a:spAutoFit/>
          </a:bodyPr>
          <a:lstStyle/>
          <a:p>
            <a:pPr rtl="0"/>
            <a:r>
              <a:rPr lang="pt-br">
                <a:solidFill>
                  <a:srgbClr val="000000"/>
                </a:solidFill>
                <a:latin typeface="Amazon Ember Light" charset="0"/>
                <a:ea typeface="Amazon Ember Light" charset="0"/>
                <a:cs typeface="Amazon Ember Light" charset="0"/>
              </a:rPr>
              <a:t>Tabela</a:t>
            </a:r>
            <a:r>
              <a:rPr lang="pt-br">
                <a:latin typeface="Amazon Ember Light" charset="0"/>
                <a:ea typeface="Amazon Ember Light" charset="0"/>
                <a:cs typeface="Amazon Ember Light" charset="0"/>
              </a:rPr>
              <a:t> </a:t>
            </a:r>
            <a:r>
              <a:rPr lang="pt-br">
                <a:solidFill>
                  <a:srgbClr val="000000"/>
                </a:solidFill>
                <a:latin typeface="Amazon Ember Light" charset="0"/>
                <a:ea typeface="Amazon Ember Light" charset="0"/>
                <a:cs typeface="Amazon Ember Light" charset="0"/>
              </a:rPr>
              <a:t> </a:t>
            </a:r>
            <a:r>
              <a:rPr lang="pt-br">
                <a:latin typeface="Amazon Ember Light" charset="0"/>
                <a:ea typeface="Amazon Ember Light" charset="0"/>
                <a:cs typeface="Amazon Ember Light" charset="0"/>
              </a:rPr>
              <a:t>users - antes de</a:t>
            </a:r>
          </a:p>
        </p:txBody>
      </p:sp>
      <p:sp>
        <p:nvSpPr>
          <p:cNvPr id="15" name="TextBox 14"/>
          <p:cNvSpPr txBox="1"/>
          <p:nvPr/>
        </p:nvSpPr>
        <p:spPr>
          <a:xfrm>
            <a:off x="7419055" y="5082799"/>
            <a:ext cx="1836400" cy="338554"/>
          </a:xfrm>
          <a:prstGeom prst="rect">
            <a:avLst/>
          </a:prstGeom>
          <a:noFill/>
        </p:spPr>
        <p:txBody>
          <a:bodyPr wrap="none" rtlCol="0">
            <a:spAutoFit/>
          </a:bodyPr>
          <a:lstStyle/>
          <a:p>
            <a:pPr rtl="0"/>
            <a:r>
              <a:rPr lang="pt-br" sz="1600">
                <a:solidFill>
                  <a:srgbClr val="000000"/>
                </a:solidFill>
                <a:latin typeface="Amazon Ember Light" charset="0"/>
                <a:ea typeface="Amazon Ember Light" charset="0"/>
                <a:cs typeface="Amazon Ember Light" charset="0"/>
              </a:rPr>
              <a:t>Tabela</a:t>
            </a:r>
            <a:r>
              <a:rPr lang="pt-br" sz="1600">
                <a:latin typeface="Amazon Ember Light" charset="0"/>
                <a:ea typeface="Amazon Ember Light" charset="0"/>
                <a:cs typeface="Amazon Ember Light" charset="0"/>
              </a:rPr>
              <a:t> </a:t>
            </a:r>
            <a:r>
              <a:rPr lang="pt-br" sz="1600">
                <a:solidFill>
                  <a:srgbClr val="000000"/>
                </a:solidFill>
                <a:latin typeface="Amazon Ember Light" charset="0"/>
                <a:ea typeface="Amazon Ember Light" charset="0"/>
                <a:cs typeface="Amazon Ember Light" charset="0"/>
              </a:rPr>
              <a:t> </a:t>
            </a:r>
            <a:r>
              <a:rPr lang="pt-br" sz="1600">
                <a:latin typeface="Amazon Ember Light" charset="0"/>
                <a:ea typeface="Amazon Ember Light" charset="0"/>
                <a:cs typeface="Amazon Ember Light" charset="0"/>
              </a:rPr>
              <a:t>users - depois de</a:t>
            </a:r>
            <a:endParaRPr lang="en-US" sz="240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414184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80040C-006D-4FC1-A5B5-E26C7EA0A64F}"/>
              </a:ext>
            </a:extLst>
          </p:cNvPr>
          <p:cNvSpPr>
            <a:spLocks noGrp="1"/>
          </p:cNvSpPr>
          <p:nvPr>
            <p:ph type="title"/>
          </p:nvPr>
        </p:nvSpPr>
        <p:spPr/>
        <p:txBody>
          <a:bodyPr rtlCol="0"/>
          <a:lstStyle/>
          <a:p>
            <a:pPr rtl="0"/>
            <a:r>
              <a:rPr lang="pt-br" sz="3500" dirty="0">
                <a:solidFill>
                  <a:schemeClr val="bg2"/>
                </a:solidFill>
                <a:latin typeface="+mj-lt"/>
                <a:ea typeface="Amazon Ember" panose="02000000000000000000" pitchFamily="2" charset="0"/>
              </a:rPr>
              <a:t>Comparando bancos de dados relacionais </a:t>
            </a:r>
            <a:r>
              <a:rPr lang="pt-br" sz="3500" dirty="0">
                <a:solidFill>
                  <a:schemeClr val="bg2"/>
                </a:solidFill>
                <a:latin typeface="+mj-lt"/>
              </a:rPr>
              <a:t>e </a:t>
            </a:r>
            <a:r>
              <a:rPr lang="pt-br" sz="3500" dirty="0">
                <a:solidFill>
                  <a:schemeClr val="bg2"/>
                </a:solidFill>
                <a:latin typeface="+mj-lt"/>
                <a:ea typeface="Amazon Ember" panose="02000000000000000000" pitchFamily="2" charset="0"/>
              </a:rPr>
              <a:t>bancos de dados</a:t>
            </a:r>
            <a:r>
              <a:rPr lang="pt-br" sz="3500" dirty="0">
                <a:solidFill>
                  <a:schemeClr val="bg2"/>
                </a:solidFill>
                <a:latin typeface="+mj-lt"/>
              </a:rPr>
              <a:t> não relacionais</a:t>
            </a:r>
          </a:p>
        </p:txBody>
      </p:sp>
      <p:graphicFrame>
        <p:nvGraphicFramePr>
          <p:cNvPr id="7" name="Content Placeholder 3">
            <a:extLst>
              <a:ext uri="{FF2B5EF4-FFF2-40B4-BE49-F238E27FC236}">
                <a16:creationId xmlns:a16="http://schemas.microsoft.com/office/drawing/2014/main" id="{6BBE59AD-D642-41B5-A83D-61683434CB99}"/>
              </a:ext>
            </a:extLst>
          </p:cNvPr>
          <p:cNvGraphicFramePr>
            <a:graphicFrameLocks noGrp="1"/>
          </p:cNvGraphicFramePr>
          <p:nvPr>
            <p:ph idx="1"/>
            <p:extLst>
              <p:ext uri="{D42A27DB-BD31-4B8C-83A1-F6EECF244321}">
                <p14:modId xmlns:p14="http://schemas.microsoft.com/office/powerpoint/2010/main" val="291408077"/>
              </p:ext>
            </p:extLst>
          </p:nvPr>
        </p:nvGraphicFramePr>
        <p:xfrm>
          <a:off x="419100" y="1528763"/>
          <a:ext cx="11353103" cy="4068207"/>
        </p:xfrm>
        <a:graphic>
          <a:graphicData uri="http://schemas.openxmlformats.org/drawingml/2006/table">
            <a:tbl>
              <a:tblPr firstRow="1" bandRow="1">
                <a:tableStyleId>{F5AB1C69-6EDB-4FF4-983F-18BD219EF322}</a:tableStyleId>
              </a:tblPr>
              <a:tblGrid>
                <a:gridCol w="2711383">
                  <a:extLst>
                    <a:ext uri="{9D8B030D-6E8A-4147-A177-3AD203B41FA5}">
                      <a16:colId xmlns:a16="http://schemas.microsoft.com/office/drawing/2014/main" val="20000"/>
                    </a:ext>
                  </a:extLst>
                </a:gridCol>
                <a:gridCol w="2865089">
                  <a:extLst>
                    <a:ext uri="{9D8B030D-6E8A-4147-A177-3AD203B41FA5}">
                      <a16:colId xmlns:a16="http://schemas.microsoft.com/office/drawing/2014/main" val="20001"/>
                    </a:ext>
                  </a:extLst>
                </a:gridCol>
                <a:gridCol w="5776631">
                  <a:extLst>
                    <a:ext uri="{9D8B030D-6E8A-4147-A177-3AD203B41FA5}">
                      <a16:colId xmlns:a16="http://schemas.microsoft.com/office/drawing/2014/main" val="20002"/>
                    </a:ext>
                  </a:extLst>
                </a:gridCol>
              </a:tblGrid>
              <a:tr h="556357">
                <a:tc>
                  <a:txBody>
                    <a:bodyPr/>
                    <a:lstStyle/>
                    <a:p>
                      <a:pPr rtl="0"/>
                      <a:endParaRPr lang="en-US" sz="2000">
                        <a:solidFill>
                          <a:schemeClr val="tx1"/>
                        </a:solidFill>
                        <a:latin typeface="Amazon Ember Light" panose="020B0403020204020204"/>
                        <a:ea typeface="Amazon Ember" panose="020B0603020204020204" pitchFamily="34" charset="0"/>
                        <a:cs typeface="Amazon Ember" panose="020B0603020204020204" pitchFamily="34" charset="0"/>
                      </a:endParaRPr>
                    </a:p>
                  </a:txBody>
                  <a:tcPr marL="111977" marR="111977" marT="60960" marB="60960" anchor="ctr"/>
                </a:tc>
                <a:tc>
                  <a:txBody>
                    <a:bodyPr/>
                    <a:lstStyle/>
                    <a:p>
                      <a:pPr algn="ctr" rtl="0"/>
                      <a:r>
                        <a:rPr lang="pt-br" sz="2000" b="0">
                          <a:solidFill>
                            <a:schemeClr val="accent1"/>
                          </a:solidFill>
                          <a:latin typeface="Amazon Ember" panose="02000000000000000000" pitchFamily="2" charset="0"/>
                          <a:ea typeface="Amazon Ember" panose="02000000000000000000" pitchFamily="2" charset="0"/>
                        </a:rPr>
                        <a:t>Relacional</a:t>
                      </a:r>
                      <a:endParaRPr lang="en-US" sz="2000" b="0">
                        <a:solidFill>
                          <a:schemeClr val="accent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algn="ctr" rtl="0"/>
                      <a:r>
                        <a:rPr lang="pt-br" sz="2000" b="0">
                          <a:solidFill>
                            <a:schemeClr val="accent1"/>
                          </a:solidFill>
                          <a:latin typeface="Amazon Ember" panose="02000000000000000000" pitchFamily="2" charset="0"/>
                          <a:ea typeface="Amazon Ember" panose="02000000000000000000" pitchFamily="2" charset="0"/>
                        </a:rPr>
                        <a:t>Não relacional</a:t>
                      </a:r>
                      <a:endParaRPr lang="en-US" sz="2000" b="0">
                        <a:solidFill>
                          <a:schemeClr val="accent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extLst>
                  <a:ext uri="{0D108BD9-81ED-4DB2-BD59-A6C34878D82A}">
                    <a16:rowId xmlns:a16="http://schemas.microsoft.com/office/drawing/2014/main" val="10000"/>
                  </a:ext>
                </a:extLst>
              </a:tr>
              <a:tr h="552732">
                <a:tc>
                  <a:txBody>
                    <a:bodyPr/>
                    <a:lstStyle/>
                    <a:p>
                      <a:pPr marL="0" algn="l" defTabSz="457200" rtl="0" eaLnBrk="1" latinLnBrk="0" hangingPunct="1"/>
                      <a:r>
                        <a:rPr lang="pt-br" sz="1800" kern="1200">
                          <a:latin typeface="Amazon Ember" panose="02000000000000000000" pitchFamily="2" charset="0"/>
                          <a:ea typeface="Amazon Ember" panose="02000000000000000000" pitchFamily="2" charset="0"/>
                        </a:rPr>
                        <a:t>Armazenamento de dados</a:t>
                      </a:r>
                      <a:endParaRPr lang="en-US" sz="1800" b="0" kern="12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rtl="0"/>
                      <a:r>
                        <a:rPr lang="pt-br" sz="1800" dirty="0"/>
                        <a:t>Rows (Linhas) e </a:t>
                      </a:r>
                      <a:br>
                        <a:rPr lang="pt-br" sz="1800" dirty="0"/>
                      </a:br>
                      <a:r>
                        <a:rPr lang="pt-br" sz="1800" dirty="0"/>
                        <a:t>Columns (Colunas)</a:t>
                      </a:r>
                      <a:endParaRPr lang="en-US" sz="1800" b="0" i="0" dirty="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a:t>Valor-chave, documento, coluna larga, gráfico</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extLst>
                  <a:ext uri="{0D108BD9-81ED-4DB2-BD59-A6C34878D82A}">
                    <a16:rowId xmlns:a16="http://schemas.microsoft.com/office/drawing/2014/main" val="10001"/>
                  </a:ext>
                </a:extLst>
              </a:tr>
              <a:tr h="552732">
                <a:tc>
                  <a:txBody>
                    <a:bodyPr/>
                    <a:lstStyle/>
                    <a:p>
                      <a:pPr marL="0" algn="l" defTabSz="457200" rtl="0" eaLnBrk="1" latinLnBrk="0" hangingPunct="1"/>
                      <a:r>
                        <a:rPr lang="pt-br" sz="1800" kern="1200">
                          <a:latin typeface="Amazon Ember" panose="02000000000000000000" pitchFamily="2" charset="0"/>
                          <a:ea typeface="Amazon Ember" panose="02000000000000000000" pitchFamily="2" charset="0"/>
                        </a:rPr>
                        <a:t>Esquemas</a:t>
                      </a:r>
                      <a:endParaRPr lang="en-US" sz="1800" b="0" kern="12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rtl="0"/>
                      <a:r>
                        <a:rPr lang="pt-br" sz="1800"/>
                        <a:t>Fixo </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tc>
                  <a:txBody>
                    <a:bodyPr/>
                    <a:lstStyle/>
                    <a:p>
                      <a:pPr rtl="0"/>
                      <a:r>
                        <a:rPr lang="pt-br" sz="1800"/>
                        <a:t>Dinâmico</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extLst>
                  <a:ext uri="{0D108BD9-81ED-4DB2-BD59-A6C34878D82A}">
                    <a16:rowId xmlns:a16="http://schemas.microsoft.com/office/drawing/2014/main" val="10002"/>
                  </a:ext>
                </a:extLst>
              </a:tr>
              <a:tr h="630362">
                <a:tc>
                  <a:txBody>
                    <a:bodyPr/>
                    <a:lstStyle/>
                    <a:p>
                      <a:pPr marL="0" algn="l" defTabSz="457200" rtl="0" eaLnBrk="1" latinLnBrk="0" hangingPunct="1"/>
                      <a:r>
                        <a:rPr lang="pt-br" sz="1800" kern="1200">
                          <a:latin typeface="Amazon Ember" panose="02000000000000000000" pitchFamily="2" charset="0"/>
                          <a:ea typeface="Amazon Ember" panose="02000000000000000000" pitchFamily="2" charset="0"/>
                        </a:rPr>
                        <a:t>Consulta</a:t>
                      </a:r>
                      <a:endParaRPr lang="en-US" sz="1800" b="0" kern="12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rtl="0"/>
                      <a:r>
                        <a:rPr lang="pt-br" sz="1800"/>
                        <a:t>Usando SQL</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tc>
                  <a:txBody>
                    <a:bodyPr/>
                    <a:lstStyle/>
                    <a:p>
                      <a:pPr rtl="0"/>
                      <a:r>
                        <a:rPr lang="pt-br" sz="1800"/>
                        <a:t>Focado na coleção de documentos</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extLst>
                  <a:ext uri="{0D108BD9-81ED-4DB2-BD59-A6C34878D82A}">
                    <a16:rowId xmlns:a16="http://schemas.microsoft.com/office/drawing/2014/main" val="10003"/>
                  </a:ext>
                </a:extLst>
              </a:tr>
              <a:tr h="552732">
                <a:tc>
                  <a:txBody>
                    <a:bodyPr/>
                    <a:lstStyle/>
                    <a:p>
                      <a:pPr marL="0" algn="l" defTabSz="457200" rtl="0" eaLnBrk="1" latinLnBrk="0" hangingPunct="1"/>
                      <a:r>
                        <a:rPr lang="pt-br" sz="1800" kern="1200">
                          <a:latin typeface="Amazon Ember" panose="02000000000000000000" pitchFamily="2" charset="0"/>
                          <a:ea typeface="Amazon Ember" panose="02000000000000000000" pitchFamily="2" charset="0"/>
                        </a:rPr>
                        <a:t>Escalabilidade</a:t>
                      </a:r>
                      <a:endParaRPr lang="en-US" sz="1800" b="0" kern="12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rtl="0"/>
                      <a:r>
                        <a:rPr lang="pt-br" sz="1800"/>
                        <a:t>Vertical</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tc>
                  <a:txBody>
                    <a:bodyPr/>
                    <a:lstStyle/>
                    <a:p>
                      <a:pPr rtl="0"/>
                      <a:r>
                        <a:rPr lang="pt-br" sz="1800"/>
                        <a:t>Horizontal</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extLst>
                  <a:ext uri="{0D108BD9-81ED-4DB2-BD59-A6C34878D82A}">
                    <a16:rowId xmlns:a16="http://schemas.microsoft.com/office/drawing/2014/main" val="10004"/>
                  </a:ext>
                </a:extLst>
              </a:tr>
              <a:tr h="552732">
                <a:tc>
                  <a:txBody>
                    <a:bodyPr/>
                    <a:lstStyle/>
                    <a:p>
                      <a:pPr marL="0" algn="l" defTabSz="457200" rtl="0" eaLnBrk="1" latinLnBrk="0" hangingPunct="1"/>
                      <a:r>
                        <a:rPr lang="pt-br" sz="1800" kern="1200">
                          <a:latin typeface="Amazon Ember" panose="02000000000000000000" pitchFamily="2" charset="0"/>
                          <a:ea typeface="Amazon Ember" panose="02000000000000000000" pitchFamily="2" charset="0"/>
                        </a:rPr>
                        <a:t>Transações</a:t>
                      </a:r>
                      <a:endParaRPr lang="en-US" sz="1800" b="0" kern="12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rtl="0"/>
                      <a:r>
                        <a:rPr lang="pt-br" sz="1800"/>
                        <a:t>Compatível</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tc>
                  <a:txBody>
                    <a:bodyPr/>
                    <a:lstStyle/>
                    <a:p>
                      <a:pPr rtl="0"/>
                      <a:r>
                        <a:rPr lang="pt-br" sz="1800" u="none"/>
                        <a:t>A compatibilidade</a:t>
                      </a:r>
                      <a:r>
                        <a:rPr lang="pt-br" sz="1800"/>
                        <a:t> varia</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extLst>
                  <a:ext uri="{0D108BD9-81ED-4DB2-BD59-A6C34878D82A}">
                    <a16:rowId xmlns:a16="http://schemas.microsoft.com/office/drawing/2014/main" val="10005"/>
                  </a:ext>
                </a:extLst>
              </a:tr>
              <a:tr h="552732">
                <a:tc>
                  <a:txBody>
                    <a:bodyPr/>
                    <a:lstStyle/>
                    <a:p>
                      <a:pPr marL="0" algn="l" defTabSz="457200" rtl="0" eaLnBrk="1" latinLnBrk="0" hangingPunct="1"/>
                      <a:r>
                        <a:rPr lang="pt-br" sz="1800" kern="1200">
                          <a:latin typeface="Amazon Ember" panose="02000000000000000000" pitchFamily="2" charset="0"/>
                          <a:ea typeface="Amazon Ember" panose="02000000000000000000" pitchFamily="2" charset="0"/>
                        </a:rPr>
                        <a:t>Consistência</a:t>
                      </a:r>
                      <a:endParaRPr lang="en-US" sz="1800" b="0" kern="120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1977" marR="111977" marT="60960" marB="60960" anchor="ctr"/>
                </a:tc>
                <a:tc>
                  <a:txBody>
                    <a:bodyPr/>
                    <a:lstStyle/>
                    <a:p>
                      <a:pPr rtl="0"/>
                      <a:r>
                        <a:rPr lang="pt-br" sz="1800"/>
                        <a:t>Forte</a:t>
                      </a:r>
                      <a:endParaRPr lang="en-US" sz="1800" b="0" i="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tc>
                  <a:txBody>
                    <a:bodyPr/>
                    <a:lstStyle/>
                    <a:p>
                      <a:pPr rtl="0"/>
                      <a:r>
                        <a:rPr lang="pt-br" sz="1800" dirty="0"/>
                        <a:t>Eventual e forte</a:t>
                      </a:r>
                      <a:endParaRPr lang="en-US" sz="1800" b="0" i="0" dirty="0">
                        <a:solidFill>
                          <a:schemeClr val="tx1"/>
                        </a:solidFill>
                        <a:latin typeface="Amazon Ember Light" panose="020B0403020204020204"/>
                        <a:ea typeface="Amazon Ember Light" panose="020B0403020204020204" pitchFamily="34" charset="0"/>
                        <a:cs typeface="Amazon Ember Light" panose="020B0403020204020204" pitchFamily="34" charset="0"/>
                      </a:endParaRPr>
                    </a:p>
                  </a:txBody>
                  <a:tcPr marL="111977" marR="111977" marT="60960" marB="60960" anchor="ct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rtlCol="0"/>
          <a:lstStyle/>
          <a:p>
            <a:pPr rtl="0"/>
            <a:fld id="{9FC43BFD-8FF7-A343-A8A6-E2338FCE8046}" type="slidenum">
              <a:rPr lang="en-US" smtClean="0"/>
              <a:pPr/>
              <a:t>4</a:t>
            </a:fld>
            <a:endParaRPr lang="en-US"/>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62647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469" y="2405950"/>
            <a:ext cx="1069985" cy="106998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430" y="2405950"/>
            <a:ext cx="1069985" cy="1069985"/>
          </a:xfrm>
          <a:prstGeom prst="rect">
            <a:avLst/>
          </a:prstGeom>
        </p:spPr>
      </p:pic>
      <p:sp>
        <p:nvSpPr>
          <p:cNvPr id="2" name="Title 1"/>
          <p:cNvSpPr>
            <a:spLocks noGrp="1"/>
          </p:cNvSpPr>
          <p:nvPr>
            <p:ph type="title"/>
          </p:nvPr>
        </p:nvSpPr>
        <p:spPr/>
        <p:txBody>
          <a:bodyPr rtlCol="0"/>
          <a:lstStyle/>
          <a:p>
            <a:pPr rtl="0"/>
            <a:r>
              <a:rPr lang="pt-br"/>
              <a:t>Consulta a uma </a:t>
            </a:r>
            <a:r>
              <a:rPr lang="pt-br">
                <a:solidFill>
                  <a:srgbClr val="FFFFFF"/>
                </a:solidFill>
              </a:rPr>
              <a:t>tabela</a:t>
            </a:r>
            <a:endParaRPr lang="en-US">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40</a:t>
            </a:fld>
            <a:endParaRPr lang="en-US"/>
          </a:p>
        </p:txBody>
      </p:sp>
      <p:sp>
        <p:nvSpPr>
          <p:cNvPr id="11" name="TextBox 10"/>
          <p:cNvSpPr txBox="1"/>
          <p:nvPr/>
        </p:nvSpPr>
        <p:spPr>
          <a:xfrm>
            <a:off x="237833" y="3886502"/>
            <a:ext cx="2092239" cy="461665"/>
          </a:xfrm>
          <a:prstGeom prst="rect">
            <a:avLst/>
          </a:prstGeom>
          <a:noFill/>
        </p:spPr>
        <p:txBody>
          <a:bodyPr wrap="none" rtlCol="0">
            <a:spAutoFit/>
          </a:bodyPr>
          <a:lstStyle/>
          <a:p>
            <a:pPr rtl="0"/>
            <a:r>
              <a:rPr lang="pt-br" sz="2400" dirty="0">
                <a:latin typeface="Amazon Ember Light" charset="0"/>
                <a:ea typeface="Amazon Ember Light" charset="0"/>
                <a:cs typeface="Amazon Ember Light" charset="0"/>
              </a:rPr>
              <a:t>Tabela ou </a:t>
            </a:r>
            <a:r>
              <a:rPr lang="pt-br" sz="2400" dirty="0">
                <a:solidFill>
                  <a:srgbClr val="000000"/>
                </a:solidFill>
                <a:latin typeface="Amazon Ember Light" charset="0"/>
                <a:ea typeface="Amazon Ember Light" charset="0"/>
                <a:cs typeface="Amazon Ember Light" charset="0"/>
              </a:rPr>
              <a:t>índice</a:t>
            </a:r>
            <a:endParaRPr lang="en-US" sz="2400" dirty="0">
              <a:solidFill>
                <a:srgbClr val="000000"/>
              </a:solidFill>
              <a:latin typeface="Amazon Ember Light" panose="020B0403020204020204"/>
              <a:ea typeface="Amazon Ember Light" charset="0"/>
              <a:cs typeface="Amazon Ember Light" charset="0"/>
            </a:endParaRPr>
          </a:p>
        </p:txBody>
      </p:sp>
      <p:sp>
        <p:nvSpPr>
          <p:cNvPr id="14" name="TextBox 13"/>
          <p:cNvSpPr txBox="1"/>
          <p:nvPr/>
        </p:nvSpPr>
        <p:spPr>
          <a:xfrm>
            <a:off x="8844038" y="3616368"/>
            <a:ext cx="2230611" cy="461665"/>
          </a:xfrm>
          <a:prstGeom prst="rect">
            <a:avLst/>
          </a:prstGeom>
          <a:noFill/>
        </p:spPr>
        <p:txBody>
          <a:bodyPr wrap="none" rtlCol="0">
            <a:spAutoFit/>
          </a:bodyPr>
          <a:lstStyle/>
          <a:p>
            <a:pPr algn="ctr" rtl="0"/>
            <a:r>
              <a:rPr lang="pt-br" sz="2400" dirty="0">
                <a:latin typeface="Amazon Ember Light" charset="0"/>
                <a:ea typeface="Amazon Ember Light" charset="0"/>
                <a:cs typeface="Amazon Ember Light" charset="0"/>
              </a:rPr>
              <a:t>Coleção de </a:t>
            </a:r>
            <a:r>
              <a:rPr lang="pt-br" sz="2400" dirty="0">
                <a:solidFill>
                  <a:srgbClr val="000000"/>
                </a:solidFill>
                <a:latin typeface="Amazon Ember Light" charset="0"/>
                <a:ea typeface="Amazon Ember Light" charset="0"/>
                <a:cs typeface="Amazon Ember Light" charset="0"/>
              </a:rPr>
              <a:t>itens</a:t>
            </a:r>
            <a:endParaRPr lang="en-US" sz="2400" dirty="0">
              <a:solidFill>
                <a:srgbClr val="000000"/>
              </a:solidFill>
              <a:latin typeface="Amazon Ember Light" panose="020B0403020204020204"/>
              <a:ea typeface="Amazon Ember Light" charset="0"/>
              <a:cs typeface="Amazon Ember Light" charset="0"/>
            </a:endParaRPr>
          </a:p>
        </p:txBody>
      </p:sp>
      <p:sp>
        <p:nvSpPr>
          <p:cNvPr id="9" name="Right Arrow 8"/>
          <p:cNvSpPr/>
          <p:nvPr/>
        </p:nvSpPr>
        <p:spPr>
          <a:xfrm>
            <a:off x="2373936" y="2030065"/>
            <a:ext cx="3001719" cy="1821754"/>
          </a:xfrm>
          <a:prstGeom prst="rightArrow">
            <a:avLst/>
          </a:prstGeom>
          <a:noFill/>
          <a:ln>
            <a:solidFill>
              <a:schemeClr val="accent1"/>
            </a:solidFill>
          </a:ln>
        </p:spPr>
        <p:style>
          <a:lnRef idx="1">
            <a:schemeClr val="accent6"/>
          </a:lnRef>
          <a:fillRef idx="2">
            <a:schemeClr val="accent6"/>
          </a:fillRef>
          <a:effectRef idx="1">
            <a:schemeClr val="accent6"/>
          </a:effectRef>
          <a:fontRef idx="minor">
            <a:schemeClr val="dk1"/>
          </a:fontRef>
        </p:style>
        <p:txBody>
          <a:bodyPr lIns="0" rtlCol="0" anchor="b"/>
          <a:lstStyle/>
          <a:p>
            <a:pPr lvl="2" rtl="0"/>
            <a:endParaRPr lang="en-US" sz="1600">
              <a:latin typeface="Amazon Ember Light" charset="0"/>
              <a:ea typeface="Amazon Ember Light" charset="0"/>
              <a:cs typeface="Amazon Ember Light" charset="0"/>
            </a:endParaRPr>
          </a:p>
        </p:txBody>
      </p:sp>
      <p:sp>
        <p:nvSpPr>
          <p:cNvPr id="6" name="TextBox 5"/>
          <p:cNvSpPr txBox="1"/>
          <p:nvPr/>
        </p:nvSpPr>
        <p:spPr>
          <a:xfrm>
            <a:off x="2972672" y="2771666"/>
            <a:ext cx="2532908" cy="338553"/>
          </a:xfrm>
          <a:prstGeom prst="rect">
            <a:avLst/>
          </a:prstGeom>
          <a:noFill/>
        </p:spPr>
        <p:txBody>
          <a:bodyPr wrap="square" rtlCol="0">
            <a:spAutoFit/>
          </a:bodyPr>
          <a:lstStyle/>
          <a:p>
            <a:pPr rtl="0"/>
            <a:r>
              <a:rPr lang="pt-br" sz="1600">
                <a:latin typeface="Amazon Ember Light" charset="0"/>
                <a:ea typeface="Amazon Ember Light" charset="0"/>
                <a:cs typeface="Amazon Ember Light" charset="0"/>
              </a:rPr>
              <a:t>KeyConditionExpression</a:t>
            </a:r>
          </a:p>
        </p:txBody>
      </p:sp>
      <p:sp>
        <p:nvSpPr>
          <p:cNvPr id="8" name="Rounded Rectangle 7"/>
          <p:cNvSpPr/>
          <p:nvPr/>
        </p:nvSpPr>
        <p:spPr>
          <a:xfrm>
            <a:off x="5357956" y="2324388"/>
            <a:ext cx="1076160" cy="1167395"/>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19" name="Right Arrow 18"/>
          <p:cNvSpPr/>
          <p:nvPr/>
        </p:nvSpPr>
        <p:spPr>
          <a:xfrm>
            <a:off x="6548638" y="2030065"/>
            <a:ext cx="2679173" cy="1821754"/>
          </a:xfrm>
          <a:prstGeom prst="rightArrow">
            <a:avLst/>
          </a:prstGeom>
          <a:noFill/>
          <a:ln>
            <a:solidFill>
              <a:schemeClr val="accent1"/>
            </a:solidFill>
          </a:ln>
        </p:spPr>
        <p:style>
          <a:lnRef idx="1">
            <a:schemeClr val="accent6"/>
          </a:lnRef>
          <a:fillRef idx="2">
            <a:schemeClr val="accent6"/>
          </a:fillRef>
          <a:effectRef idx="1">
            <a:schemeClr val="accent6"/>
          </a:effectRef>
          <a:fontRef idx="minor">
            <a:schemeClr val="dk1"/>
          </a:fontRef>
        </p:style>
        <p:txBody>
          <a:bodyPr lIns="0" rtlCol="0" anchor="b"/>
          <a:lstStyle/>
          <a:p>
            <a:pPr lvl="2" rtl="0"/>
            <a:endParaRPr lang="en-US" sz="1600">
              <a:latin typeface="Amazon Ember Light" charset="0"/>
              <a:ea typeface="Amazon Ember Light" charset="0"/>
              <a:cs typeface="Amazon Ember Light" charset="0"/>
            </a:endParaRPr>
          </a:p>
        </p:txBody>
      </p:sp>
      <p:sp>
        <p:nvSpPr>
          <p:cNvPr id="21" name="TextBox 20"/>
          <p:cNvSpPr txBox="1"/>
          <p:nvPr/>
        </p:nvSpPr>
        <p:spPr>
          <a:xfrm>
            <a:off x="7265689" y="2648555"/>
            <a:ext cx="1764010" cy="584775"/>
          </a:xfrm>
          <a:prstGeom prst="rect">
            <a:avLst/>
          </a:prstGeom>
          <a:noFill/>
        </p:spPr>
        <p:txBody>
          <a:bodyPr wrap="square" rtlCol="0">
            <a:spAutoFit/>
          </a:bodyPr>
          <a:lstStyle/>
          <a:p>
            <a:pPr rtl="0"/>
            <a:r>
              <a:rPr lang="pt-br" sz="1600">
                <a:latin typeface="Amazon Ember Light" charset="0"/>
                <a:ea typeface="Amazon Ember Light" charset="0"/>
                <a:cs typeface="Amazon Ember Light" charset="0"/>
              </a:rPr>
              <a:t>FilterExpression (opcional)</a:t>
            </a:r>
          </a:p>
        </p:txBody>
      </p:sp>
      <p:sp>
        <p:nvSpPr>
          <p:cNvPr id="26" name="Rounded Rectangle 25"/>
          <p:cNvSpPr/>
          <p:nvPr/>
        </p:nvSpPr>
        <p:spPr>
          <a:xfrm>
            <a:off x="9383317" y="2324386"/>
            <a:ext cx="1072896" cy="117043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13" name="TextBox 12"/>
          <p:cNvSpPr txBox="1"/>
          <p:nvPr/>
        </p:nvSpPr>
        <p:spPr>
          <a:xfrm>
            <a:off x="2540205" y="3628654"/>
            <a:ext cx="2271776" cy="830997"/>
          </a:xfrm>
          <a:prstGeom prst="rect">
            <a:avLst/>
          </a:prstGeom>
          <a:noFill/>
        </p:spPr>
        <p:txBody>
          <a:bodyPr wrap="none" rtlCol="0">
            <a:spAutoFit/>
          </a:bodyPr>
          <a:lstStyle/>
          <a:p>
            <a:pPr rtl="0"/>
            <a:r>
              <a:rPr lang="pt-br" sz="1600" dirty="0">
                <a:latin typeface="Amazon Ember Light" charset="0"/>
                <a:ea typeface="Amazon Ember Light" charset="0"/>
                <a:cs typeface="Amazon Ember Light" charset="0"/>
              </a:rPr>
              <a:t>Opcional:</a:t>
            </a:r>
          </a:p>
          <a:p>
            <a:pPr marL="228594" indent="-228594" rtl="0">
              <a:buFont typeface="Arial" panose="020B0604020202020204" pitchFamily="34" charset="0"/>
              <a:buChar char="•"/>
            </a:pPr>
            <a:r>
              <a:rPr lang="pt-br" sz="1600" dirty="0">
                <a:latin typeface="Amazon Ember Light" charset="0"/>
                <a:ea typeface="Amazon Ember Light" charset="0"/>
                <a:cs typeface="Amazon Ember Light" charset="0"/>
              </a:rPr>
              <a:t>ProjectionExpression</a:t>
            </a:r>
          </a:p>
          <a:p>
            <a:pPr marL="228594" indent="-228594" rtl="0">
              <a:buFont typeface="Arial" panose="020B0604020202020204" pitchFamily="34" charset="0"/>
              <a:buChar char="•"/>
            </a:pPr>
            <a:r>
              <a:rPr lang="pt-br" sz="1600" dirty="0">
                <a:latin typeface="Amazon Ember Light" charset="0"/>
                <a:ea typeface="Amazon Ember Light" charset="0"/>
                <a:cs typeface="Amazon Ember Light" charset="0"/>
              </a:rPr>
              <a:t>ConsistentRead </a:t>
            </a:r>
          </a:p>
        </p:txBody>
      </p:sp>
      <p:pic>
        <p:nvPicPr>
          <p:cNvPr id="22" name="Picture 21"/>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2593293" y="4812034"/>
            <a:ext cx="7325166" cy="894101"/>
          </a:xfrm>
          <a:prstGeom prst="rect">
            <a:avLst/>
          </a:prstGeom>
        </p:spPr>
      </p:pic>
      <p:sp>
        <p:nvSpPr>
          <p:cNvPr id="29" name="Rectangle 28"/>
          <p:cNvSpPr/>
          <p:nvPr/>
        </p:nvSpPr>
        <p:spPr>
          <a:xfrm>
            <a:off x="4002080" y="4838845"/>
            <a:ext cx="1484320" cy="376737"/>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pic>
        <p:nvPicPr>
          <p:cNvPr id="31" name="Graphic 45">
            <a:extLst>
              <a:ext uri="{FF2B5EF4-FFF2-40B4-BE49-F238E27FC236}">
                <a16:creationId xmlns:a16="http://schemas.microsoft.com/office/drawing/2014/main" id="{E41541BE-4727-8841-BF0A-E7C98FCD8CAA}"/>
              </a:ext>
            </a:extLst>
          </p:cNvPr>
          <p:cNvPicPr>
            <a:picLocks noChangeAspect="1"/>
          </p:cNvPicPr>
          <p:nvPr/>
        </p:nvPicPr>
        <p:blipFill>
          <a:blip r:embed="rId7"/>
          <a:stretch>
            <a:fillRect/>
          </a:stretch>
        </p:blipFill>
        <p:spPr>
          <a:xfrm>
            <a:off x="439069" y="1961313"/>
            <a:ext cx="1728651" cy="1728651"/>
          </a:xfrm>
          <a:prstGeom prst="rect">
            <a:avLst/>
          </a:prstGeom>
        </p:spPr>
      </p:pic>
      <p:pic>
        <p:nvPicPr>
          <p:cNvPr id="32"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5402623" y="2439158"/>
            <a:ext cx="469900" cy="469900"/>
          </a:xfrm>
          <a:prstGeom prst="rect">
            <a:avLst/>
          </a:prstGeom>
        </p:spPr>
      </p:pic>
      <p:pic>
        <p:nvPicPr>
          <p:cNvPr id="33"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5919549" y="2431851"/>
            <a:ext cx="469900" cy="469900"/>
          </a:xfrm>
          <a:prstGeom prst="rect">
            <a:avLst/>
          </a:prstGeom>
        </p:spPr>
      </p:pic>
      <p:pic>
        <p:nvPicPr>
          <p:cNvPr id="34"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5661086" y="2965470"/>
            <a:ext cx="469900" cy="469900"/>
          </a:xfrm>
          <a:prstGeom prst="rect">
            <a:avLst/>
          </a:prstGeom>
        </p:spPr>
      </p:pic>
      <p:pic>
        <p:nvPicPr>
          <p:cNvPr id="35"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9448559" y="2653249"/>
            <a:ext cx="469900" cy="469900"/>
          </a:xfrm>
          <a:prstGeom prst="rect">
            <a:avLst/>
          </a:prstGeom>
        </p:spPr>
      </p:pic>
      <p:pic>
        <p:nvPicPr>
          <p:cNvPr id="36"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9959344" y="2653249"/>
            <a:ext cx="469900" cy="469900"/>
          </a:xfrm>
          <a:prstGeom prst="rect">
            <a:avLst/>
          </a:prstGeom>
        </p:spPr>
      </p:pic>
    </p:spTree>
    <p:custDataLst>
      <p:tags r:id="rId1"/>
    </p:custDataLst>
    <p:extLst>
      <p:ext uri="{BB962C8B-B14F-4D97-AF65-F5344CB8AC3E}">
        <p14:creationId xmlns:p14="http://schemas.microsoft.com/office/powerpoint/2010/main" val="1562317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430" y="2405950"/>
            <a:ext cx="1069985" cy="1069985"/>
          </a:xfrm>
          <a:prstGeom prst="rect">
            <a:avLst/>
          </a:prstGeom>
        </p:spPr>
      </p:pic>
      <p:sp>
        <p:nvSpPr>
          <p:cNvPr id="2" name="Title 1"/>
          <p:cNvSpPr>
            <a:spLocks noGrp="1"/>
          </p:cNvSpPr>
          <p:nvPr>
            <p:ph type="title"/>
          </p:nvPr>
        </p:nvSpPr>
        <p:spPr/>
        <p:txBody>
          <a:bodyPr rtlCol="0"/>
          <a:lstStyle/>
          <a:p>
            <a:pPr rtl="0"/>
            <a:r>
              <a:rPr lang="pt-br"/>
              <a:t>Verificação de uma </a:t>
            </a:r>
            <a:r>
              <a:rPr lang="pt-br">
                <a:solidFill>
                  <a:srgbClr val="FFFFFF"/>
                </a:solidFill>
              </a:rPr>
              <a:t>tabela</a:t>
            </a:r>
            <a:endParaRPr lang="en-US">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41</a:t>
            </a:fld>
            <a:endParaRPr lang="en-US"/>
          </a:p>
        </p:txBody>
      </p:sp>
      <p:sp>
        <p:nvSpPr>
          <p:cNvPr id="9" name="Rounded Rectangle 8"/>
          <p:cNvSpPr/>
          <p:nvPr/>
        </p:nvSpPr>
        <p:spPr>
          <a:xfrm>
            <a:off x="2725374" y="5688135"/>
            <a:ext cx="6741253" cy="619977"/>
          </a:xfrm>
          <a:prstGeom prst="roundRect">
            <a:avLst>
              <a:gd name="adj" fmla="val 0"/>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r>
              <a:rPr lang="pt-br" sz="2000">
                <a:solidFill>
                  <a:schemeClr val="tx1"/>
                </a:solidFill>
                <a:latin typeface="Amazon Ember Light" charset="0"/>
                <a:ea typeface="Amazon Ember Light" charset="0"/>
                <a:cs typeface="Amazon Ember Light" charset="0"/>
              </a:rPr>
              <a:t>Uma operação de consulta é mais eficiente do que uma operação de verificação.</a:t>
            </a:r>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Effect>
                      <a14:brightnessContrast contrast="-40000"/>
                    </a14:imgEffect>
                  </a14:imgLayer>
                </a14:imgProps>
              </a:ext>
            </a:extLst>
          </a:blip>
          <a:stretch>
            <a:fillRect/>
          </a:stretch>
        </p:blipFill>
        <p:spPr>
          <a:xfrm>
            <a:off x="6046415" y="4068336"/>
            <a:ext cx="5128370" cy="883101"/>
          </a:xfrm>
          <a:prstGeom prst="rect">
            <a:avLst/>
          </a:prstGeom>
        </p:spPr>
      </p:pic>
      <p:sp>
        <p:nvSpPr>
          <p:cNvPr id="20" name="Rectangle 19"/>
          <p:cNvSpPr/>
          <p:nvPr/>
        </p:nvSpPr>
        <p:spPr>
          <a:xfrm>
            <a:off x="8232387" y="4096332"/>
            <a:ext cx="565110" cy="333224"/>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21" name="TextBox 20"/>
          <p:cNvSpPr txBox="1"/>
          <p:nvPr/>
        </p:nvSpPr>
        <p:spPr>
          <a:xfrm>
            <a:off x="237833" y="3886502"/>
            <a:ext cx="2084225"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Tabela ou </a:t>
            </a:r>
            <a:r>
              <a:rPr lang="pt-br" sz="2400">
                <a:solidFill>
                  <a:srgbClr val="000000"/>
                </a:solidFill>
                <a:latin typeface="Amazon Ember Light" charset="0"/>
                <a:ea typeface="Amazon Ember Light" charset="0"/>
                <a:cs typeface="Amazon Ember Light" charset="0"/>
              </a:rPr>
              <a:t>índice</a:t>
            </a:r>
            <a:endParaRPr lang="en-US" sz="2400">
              <a:solidFill>
                <a:srgbClr val="000000"/>
              </a:solidFill>
              <a:latin typeface="Amazon Ember Light" panose="020B0403020204020204"/>
              <a:ea typeface="Amazon Ember Light" charset="0"/>
              <a:cs typeface="Amazon Ember Light" charset="0"/>
            </a:endParaRPr>
          </a:p>
        </p:txBody>
      </p:sp>
      <p:sp>
        <p:nvSpPr>
          <p:cNvPr id="22" name="Right Arrow 21"/>
          <p:cNvSpPr/>
          <p:nvPr/>
        </p:nvSpPr>
        <p:spPr>
          <a:xfrm>
            <a:off x="2373936" y="2030065"/>
            <a:ext cx="3001719" cy="1821754"/>
          </a:xfrm>
          <a:prstGeom prst="rightArrow">
            <a:avLst/>
          </a:prstGeom>
          <a:noFill/>
          <a:ln>
            <a:solidFill>
              <a:schemeClr val="accent1"/>
            </a:solidFill>
          </a:ln>
        </p:spPr>
        <p:style>
          <a:lnRef idx="1">
            <a:schemeClr val="accent6"/>
          </a:lnRef>
          <a:fillRef idx="2">
            <a:schemeClr val="accent6"/>
          </a:fillRef>
          <a:effectRef idx="1">
            <a:schemeClr val="accent6"/>
          </a:effectRef>
          <a:fontRef idx="minor">
            <a:schemeClr val="dk1"/>
          </a:fontRef>
        </p:style>
        <p:txBody>
          <a:bodyPr lIns="0" rtlCol="0" anchor="b"/>
          <a:lstStyle/>
          <a:p>
            <a:pPr lvl="2" rtl="0"/>
            <a:endParaRPr lang="en-US" sz="1600">
              <a:latin typeface="Amazon Ember Light" charset="0"/>
              <a:ea typeface="Amazon Ember Light" charset="0"/>
              <a:cs typeface="Amazon Ember Light" charset="0"/>
            </a:endParaRPr>
          </a:p>
        </p:txBody>
      </p:sp>
      <p:pic>
        <p:nvPicPr>
          <p:cNvPr id="23" name="Graphic 45">
            <a:extLst>
              <a:ext uri="{FF2B5EF4-FFF2-40B4-BE49-F238E27FC236}">
                <a16:creationId xmlns:a16="http://schemas.microsoft.com/office/drawing/2014/main" id="{E41541BE-4727-8841-BF0A-E7C98FCD8CAA}"/>
              </a:ext>
            </a:extLst>
          </p:cNvPr>
          <p:cNvPicPr>
            <a:picLocks noChangeAspect="1"/>
          </p:cNvPicPr>
          <p:nvPr/>
        </p:nvPicPr>
        <p:blipFill>
          <a:blip r:embed="rId7"/>
          <a:stretch>
            <a:fillRect/>
          </a:stretch>
        </p:blipFill>
        <p:spPr>
          <a:xfrm>
            <a:off x="439069" y="1961313"/>
            <a:ext cx="1728651" cy="1728651"/>
          </a:xfrm>
          <a:prstGeom prst="rect">
            <a:avLst/>
          </a:prstGeom>
        </p:spPr>
      </p:pic>
      <p:sp>
        <p:nvSpPr>
          <p:cNvPr id="27" name="TextBox 26"/>
          <p:cNvSpPr txBox="1"/>
          <p:nvPr/>
        </p:nvSpPr>
        <p:spPr>
          <a:xfrm>
            <a:off x="3172226" y="2682248"/>
            <a:ext cx="1764010" cy="584775"/>
          </a:xfrm>
          <a:prstGeom prst="rect">
            <a:avLst/>
          </a:prstGeom>
          <a:noFill/>
        </p:spPr>
        <p:txBody>
          <a:bodyPr wrap="square" rtlCol="0">
            <a:spAutoFit/>
          </a:bodyPr>
          <a:lstStyle/>
          <a:p>
            <a:pPr rtl="0"/>
            <a:r>
              <a:rPr lang="pt-br" sz="1600">
                <a:latin typeface="Amazon Ember Light" charset="0"/>
                <a:ea typeface="Amazon Ember Light" charset="0"/>
                <a:cs typeface="Amazon Ember Light" charset="0"/>
              </a:rPr>
              <a:t>FilterExpression (opcional)</a:t>
            </a:r>
          </a:p>
        </p:txBody>
      </p:sp>
      <p:sp>
        <p:nvSpPr>
          <p:cNvPr id="28" name="TextBox 27"/>
          <p:cNvSpPr txBox="1"/>
          <p:nvPr/>
        </p:nvSpPr>
        <p:spPr>
          <a:xfrm>
            <a:off x="4952509" y="3616368"/>
            <a:ext cx="2230611" cy="461665"/>
          </a:xfrm>
          <a:prstGeom prst="rect">
            <a:avLst/>
          </a:prstGeom>
          <a:noFill/>
        </p:spPr>
        <p:txBody>
          <a:bodyPr wrap="none" rtlCol="0">
            <a:spAutoFit/>
          </a:bodyPr>
          <a:lstStyle/>
          <a:p>
            <a:pPr algn="ctr" rtl="0"/>
            <a:r>
              <a:rPr lang="pt-br" sz="2400" dirty="0">
                <a:latin typeface="Amazon Ember Light" charset="0"/>
                <a:ea typeface="Amazon Ember Light" charset="0"/>
                <a:cs typeface="Amazon Ember Light" charset="0"/>
              </a:rPr>
              <a:t>Coleção de </a:t>
            </a:r>
            <a:r>
              <a:rPr lang="pt-br" sz="2400" dirty="0">
                <a:solidFill>
                  <a:srgbClr val="000000"/>
                </a:solidFill>
                <a:latin typeface="Amazon Ember Light" charset="0"/>
                <a:ea typeface="Amazon Ember Light" charset="0"/>
                <a:cs typeface="Amazon Ember Light" charset="0"/>
              </a:rPr>
              <a:t>itens</a:t>
            </a:r>
            <a:endParaRPr lang="en-US" sz="2400" dirty="0">
              <a:solidFill>
                <a:srgbClr val="000000"/>
              </a:solidFill>
              <a:latin typeface="Amazon Ember Light" panose="020B0403020204020204"/>
              <a:ea typeface="Amazon Ember Light" charset="0"/>
              <a:cs typeface="Amazon Ember Light" charset="0"/>
            </a:endParaRPr>
          </a:p>
        </p:txBody>
      </p:sp>
      <p:sp>
        <p:nvSpPr>
          <p:cNvPr id="29" name="Rounded Rectangle 28"/>
          <p:cNvSpPr/>
          <p:nvPr/>
        </p:nvSpPr>
        <p:spPr>
          <a:xfrm>
            <a:off x="5491788" y="2324386"/>
            <a:ext cx="1072896" cy="1170432"/>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US" sz="2400">
              <a:latin typeface="Amazon Ember Light" charset="0"/>
              <a:ea typeface="Amazon Ember Light" charset="0"/>
              <a:cs typeface="Amazon Ember Light" charset="0"/>
            </a:endParaRPr>
          </a:p>
        </p:txBody>
      </p:sp>
      <p:pic>
        <p:nvPicPr>
          <p:cNvPr id="30"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5557030" y="2653249"/>
            <a:ext cx="469900" cy="469900"/>
          </a:xfrm>
          <a:prstGeom prst="rect">
            <a:avLst/>
          </a:prstGeom>
        </p:spPr>
      </p:pic>
      <p:pic>
        <p:nvPicPr>
          <p:cNvPr id="31" name="Graphic 39">
            <a:extLst>
              <a:ext uri="{FF2B5EF4-FFF2-40B4-BE49-F238E27FC236}">
                <a16:creationId xmlns:a16="http://schemas.microsoft.com/office/drawing/2014/main" id="{61378ECD-FE4F-094F-BC86-2236E8B7D425}"/>
              </a:ext>
            </a:extLst>
          </p:cNvPr>
          <p:cNvPicPr>
            <a:picLocks noChangeAspect="1"/>
          </p:cNvPicPr>
          <p:nvPr/>
        </p:nvPicPr>
        <p:blipFill>
          <a:blip r:embed="rId8"/>
          <a:stretch>
            <a:fillRect/>
          </a:stretch>
        </p:blipFill>
        <p:spPr>
          <a:xfrm>
            <a:off x="6067815" y="2653249"/>
            <a:ext cx="469900" cy="469900"/>
          </a:xfrm>
          <a:prstGeom prst="rect">
            <a:avLst/>
          </a:prstGeom>
        </p:spPr>
      </p:pic>
    </p:spTree>
    <p:custDataLst>
      <p:tags r:id="rId1"/>
    </p:custDataLst>
    <p:extLst>
      <p:ext uri="{BB962C8B-B14F-4D97-AF65-F5344CB8AC3E}">
        <p14:creationId xmlns:p14="http://schemas.microsoft.com/office/powerpoint/2010/main" val="1362738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500" dirty="0"/>
              <a:t>Placeholders (espaço reservado) </a:t>
            </a:r>
            <a:br>
              <a:rPr lang="pt-br" sz="3500" dirty="0"/>
            </a:br>
            <a:r>
              <a:rPr lang="pt-br" sz="3500" dirty="0"/>
              <a:t>de nome e </a:t>
            </a:r>
            <a:r>
              <a:rPr lang="pt-br" sz="3500" dirty="0">
                <a:solidFill>
                  <a:srgbClr val="FFFFFF"/>
                </a:solidFill>
              </a:rPr>
              <a:t>valor</a:t>
            </a:r>
            <a:r>
              <a:rPr lang="pt-br" sz="3500" dirty="0"/>
              <a:t> do atributo</a:t>
            </a:r>
          </a:p>
        </p:txBody>
      </p:sp>
      <p:sp>
        <p:nvSpPr>
          <p:cNvPr id="3" name="Content Placeholder 2"/>
          <p:cNvSpPr>
            <a:spLocks noGrp="1"/>
          </p:cNvSpPr>
          <p:nvPr>
            <p:ph idx="1"/>
          </p:nvPr>
        </p:nvSpPr>
        <p:spPr>
          <a:xfrm>
            <a:off x="419100" y="1528175"/>
            <a:ext cx="5676900" cy="4648788"/>
          </a:xfrm>
        </p:spPr>
        <p:txBody>
          <a:bodyPr rtlCol="0">
            <a:normAutofit fontScale="92500" lnSpcReduction="10000"/>
          </a:bodyPr>
          <a:lstStyle/>
          <a:p>
            <a:pPr rtl="0">
              <a:buClr>
                <a:schemeClr val="accent1"/>
              </a:buClr>
            </a:pPr>
            <a:r>
              <a:rPr lang="pt-br" dirty="0">
                <a:latin typeface="Amazon Ember" panose="02000000000000000000" pitchFamily="2" charset="0"/>
                <a:ea typeface="Amazon Ember" panose="02000000000000000000" pitchFamily="2" charset="0"/>
              </a:rPr>
              <a:t>Parâmetro </a:t>
            </a:r>
            <a:r>
              <a:rPr lang="pt-br" dirty="0">
                <a:solidFill>
                  <a:schemeClr val="accent6"/>
                </a:solidFill>
                <a:latin typeface="Amazon Ember" panose="02000000000000000000" pitchFamily="2" charset="0"/>
                <a:ea typeface="Amazon Ember" panose="02000000000000000000" pitchFamily="2" charset="0"/>
              </a:rPr>
              <a:t>ExpressionAttributeNames: </a:t>
            </a:r>
            <a:r>
              <a:rPr lang="pt-br" dirty="0">
                <a:latin typeface="Amazon Ember" panose="02000000000000000000" pitchFamily="2" charset="0"/>
                <a:ea typeface="Amazon Ember" panose="02000000000000000000" pitchFamily="2" charset="0"/>
              </a:rPr>
              <a:t>Um ou mais placeholders para nomes de atributo em uma expressão</a:t>
            </a:r>
          </a:p>
          <a:p>
            <a:pPr lvl="1" rtl="0">
              <a:buClr>
                <a:schemeClr val="accent1"/>
              </a:buClr>
            </a:pPr>
            <a:r>
              <a:rPr lang="pt-br" dirty="0"/>
              <a:t>Define quando o nome do atributo entra em conflito com uma palavra-chave </a:t>
            </a:r>
            <a:r>
              <a:rPr lang="pt-br" dirty="0">
                <a:solidFill>
                  <a:srgbClr val="000000"/>
                </a:solidFill>
              </a:rPr>
              <a:t>do DynamoDB</a:t>
            </a:r>
          </a:p>
          <a:p>
            <a:pPr lvl="2" rtl="0">
              <a:buClr>
                <a:schemeClr val="accent1"/>
              </a:buClr>
            </a:pPr>
            <a:endParaRPr lang="en-US" dirty="0"/>
          </a:p>
          <a:p>
            <a:pPr rtl="0">
              <a:buClr>
                <a:schemeClr val="accent1"/>
              </a:buClr>
            </a:pPr>
            <a:r>
              <a:rPr lang="pt-br" dirty="0"/>
              <a:t>Parâmetro </a:t>
            </a:r>
            <a:r>
              <a:rPr lang="pt-br" dirty="0">
                <a:solidFill>
                  <a:schemeClr val="accent6"/>
                </a:solidFill>
              </a:rPr>
              <a:t>ExpressionAttributeValues:</a:t>
            </a:r>
            <a:r>
              <a:rPr lang="pt-br" dirty="0"/>
              <a:t> Um ou mais placeholders para valores de atributo em uma expressão</a:t>
            </a:r>
          </a:p>
          <a:p>
            <a:pPr lvl="1" rtl="0">
              <a:buClr>
                <a:schemeClr val="accent1"/>
              </a:buClr>
            </a:pPr>
            <a:r>
              <a:rPr lang="pt-br" dirty="0"/>
              <a:t>Define quando você não quer codificar valores literais em uma expressão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42</a:t>
            </a:fld>
            <a:endParaRPr lang="en-US"/>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Lst>
          </a:blip>
          <a:stretch>
            <a:fillRect/>
          </a:stretch>
        </p:blipFill>
        <p:spPr>
          <a:xfrm>
            <a:off x="6368143" y="2222437"/>
            <a:ext cx="5511800" cy="3361933"/>
          </a:xfrm>
          <a:prstGeom prst="rect">
            <a:avLst/>
          </a:prstGeom>
        </p:spPr>
      </p:pic>
      <p:cxnSp>
        <p:nvCxnSpPr>
          <p:cNvPr id="12" name="Elbow Connector 11"/>
          <p:cNvCxnSpPr/>
          <p:nvPr/>
        </p:nvCxnSpPr>
        <p:spPr>
          <a:xfrm rot="10800000" flipV="1">
            <a:off x="9251139" y="3761872"/>
            <a:ext cx="1415144" cy="292770"/>
          </a:xfrm>
          <a:prstGeom prst="bentConnector3">
            <a:avLst>
              <a:gd name="adj1" fmla="val -16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0800000" flipV="1">
            <a:off x="8543568" y="3761871"/>
            <a:ext cx="2810233" cy="1221288"/>
          </a:xfrm>
          <a:prstGeom prst="bentConnector3">
            <a:avLst>
              <a:gd name="adj1" fmla="val -9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223178" y="3888030"/>
            <a:ext cx="1970700" cy="290501"/>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0" name="TextBox 19"/>
          <p:cNvSpPr txBox="1"/>
          <p:nvPr/>
        </p:nvSpPr>
        <p:spPr>
          <a:xfrm>
            <a:off x="8090368" y="4108609"/>
            <a:ext cx="2650084" cy="338554"/>
          </a:xfrm>
          <a:prstGeom prst="rect">
            <a:avLst/>
          </a:prstGeom>
          <a:noFill/>
        </p:spPr>
        <p:txBody>
          <a:bodyPr wrap="none" rtlCol="0">
            <a:spAutoFit/>
          </a:bodyPr>
          <a:lstStyle/>
          <a:p>
            <a:pPr rtl="0"/>
            <a:r>
              <a:rPr lang="pt-br" sz="1600" b="1">
                <a:solidFill>
                  <a:srgbClr val="FF0000"/>
                </a:solidFill>
                <a:latin typeface="Amazon Ember Light" charset="0"/>
                <a:ea typeface="Amazon Ember Light" charset="0"/>
                <a:cs typeface="Amazon Ember Light" charset="0"/>
              </a:rPr>
              <a:t>Placeholder para palavra reservada</a:t>
            </a:r>
          </a:p>
        </p:txBody>
      </p:sp>
      <p:sp>
        <p:nvSpPr>
          <p:cNvPr id="21" name="TextBox 20"/>
          <p:cNvSpPr txBox="1"/>
          <p:nvPr/>
        </p:nvSpPr>
        <p:spPr>
          <a:xfrm>
            <a:off x="8757100" y="4994937"/>
            <a:ext cx="2403222" cy="338554"/>
          </a:xfrm>
          <a:prstGeom prst="rect">
            <a:avLst/>
          </a:prstGeom>
          <a:noFill/>
        </p:spPr>
        <p:txBody>
          <a:bodyPr wrap="none" rtlCol="0">
            <a:spAutoFit/>
          </a:bodyPr>
          <a:lstStyle/>
          <a:p>
            <a:pPr rtl="0"/>
            <a:r>
              <a:rPr lang="pt-br" sz="1600" b="1" dirty="0" err="1">
                <a:solidFill>
                  <a:srgbClr val="FF0000"/>
                </a:solidFill>
                <a:latin typeface="Amazon Ember Light" charset="0"/>
                <a:ea typeface="Amazon Ember Light" charset="0"/>
                <a:cs typeface="Amazon Ember Light" charset="0"/>
              </a:rPr>
              <a:t>Placeholder</a:t>
            </a:r>
            <a:r>
              <a:rPr lang="pt-br" sz="1600" b="1" dirty="0">
                <a:solidFill>
                  <a:srgbClr val="FF0000"/>
                </a:solidFill>
                <a:latin typeface="Amazon Ember Light" charset="0"/>
                <a:ea typeface="Amazon Ember Light" charset="0"/>
                <a:cs typeface="Amazon Ember Light" charset="0"/>
              </a:rPr>
              <a:t> para valor literal</a:t>
            </a:r>
          </a:p>
        </p:txBody>
      </p:sp>
      <p:sp>
        <p:nvSpPr>
          <p:cNvPr id="22" name="Rectangle 21"/>
          <p:cNvSpPr/>
          <p:nvPr/>
        </p:nvSpPr>
        <p:spPr>
          <a:xfrm>
            <a:off x="7191350" y="4837909"/>
            <a:ext cx="1271006" cy="290501"/>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3" name="Rectangle 22"/>
          <p:cNvSpPr/>
          <p:nvPr/>
        </p:nvSpPr>
        <p:spPr>
          <a:xfrm>
            <a:off x="10490662" y="3427042"/>
            <a:ext cx="338051" cy="290501"/>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4" name="Rectangle 23"/>
          <p:cNvSpPr/>
          <p:nvPr/>
        </p:nvSpPr>
        <p:spPr>
          <a:xfrm>
            <a:off x="11015750" y="3427041"/>
            <a:ext cx="677486" cy="290501"/>
          </a:xfrm>
          <a:prstGeom prst="rect">
            <a:avLst/>
          </a:prstGeom>
          <a:solidFill>
            <a:srgbClr val="E6E62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 name="Footer Placeholder 5"/>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724658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Operações</a:t>
            </a:r>
            <a:r>
              <a:rPr lang="pt-br">
                <a:solidFill>
                  <a:srgbClr val="FFFFFF"/>
                </a:solidFill>
              </a:rPr>
              <a:t> de gravação condicional</a:t>
            </a:r>
            <a:endParaRPr lang="en-US">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43</a:t>
            </a:fld>
            <a:endParaRPr lang="en-US"/>
          </a:p>
        </p:txBody>
      </p:sp>
      <p:sp>
        <p:nvSpPr>
          <p:cNvPr id="9" name="Rounded Rectangle 8"/>
          <p:cNvSpPr/>
          <p:nvPr/>
        </p:nvSpPr>
        <p:spPr>
          <a:xfrm>
            <a:off x="3168501" y="3589739"/>
            <a:ext cx="5582093" cy="1899357"/>
          </a:xfrm>
          <a:prstGeom prst="roundRect">
            <a:avLst>
              <a:gd name="adj" fmla="val 0"/>
            </a:avLst>
          </a:prstGeom>
          <a:no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rtl="0"/>
            <a:r>
              <a:rPr lang="pt-br" sz="2000">
                <a:latin typeface="Amazon Ember Light" charset="0"/>
                <a:ea typeface="Amazon Ember Light" charset="0"/>
                <a:cs typeface="Amazon Ember Light" charset="0"/>
              </a:rPr>
              <a:t>Operação</a:t>
            </a:r>
            <a:r>
              <a:rPr lang="pt-br" sz="2000">
                <a:solidFill>
                  <a:srgbClr val="000000"/>
                </a:solidFill>
                <a:latin typeface="Amazon Ember Light" charset="0"/>
                <a:ea typeface="Amazon Ember Light" charset="0"/>
                <a:cs typeface="Amazon Ember Light" charset="0"/>
              </a:rPr>
              <a:t> UpdateItem</a:t>
            </a:r>
            <a:endParaRPr lang="en-US" sz="2000">
              <a:solidFill>
                <a:srgbClr val="000000"/>
              </a:solidFill>
              <a:latin typeface="Amazon Ember Light" panose="020B0403020204020204"/>
              <a:ea typeface="Amazon Ember Light" charset="0"/>
              <a:cs typeface="Amazon Ember Light" charset="0"/>
            </a:endParaRPr>
          </a:p>
          <a:p>
            <a:pPr algn="ctr" rtl="0"/>
            <a:endParaRPr lang="en-US" sz="2000">
              <a:latin typeface="Amazon Ember Light" charset="0"/>
              <a:ea typeface="Amazon Ember Light" charset="0"/>
              <a:cs typeface="Amazon Ember Light" charset="0"/>
            </a:endParaRPr>
          </a:p>
          <a:p>
            <a:pPr rtl="0"/>
            <a:r>
              <a:rPr lang="pt-br" sz="1600">
                <a:latin typeface="Amazon Ember Light" charset="0"/>
                <a:ea typeface="Amazon Ember Light" charset="0"/>
                <a:cs typeface="Amazon Ember Light" charset="0"/>
              </a:rPr>
              <a:t>Primary key: userId = 1</a:t>
            </a:r>
          </a:p>
          <a:p>
            <a:pPr rtl="0"/>
            <a:r>
              <a:rPr lang="pt-br" sz="1600">
                <a:latin typeface="Amazon Ember Light" charset="0"/>
                <a:ea typeface="Amazon Ember Light" charset="0"/>
                <a:cs typeface="Amazon Ember Light" charset="0"/>
              </a:rPr>
              <a:t>Set: accountLocked = N</a:t>
            </a:r>
          </a:p>
          <a:p>
            <a:pPr rtl="0"/>
            <a:r>
              <a:rPr lang="pt-br" sz="1600">
                <a:latin typeface="Amazon Ember Light" charset="0"/>
                <a:ea typeface="Amazon Ember Light" charset="0"/>
                <a:cs typeface="Amazon Ember Light" charset="0"/>
              </a:rPr>
              <a:t>ConditionExpression</a:t>
            </a:r>
            <a:r>
              <a:rPr lang="pt-br" sz="1600">
                <a:solidFill>
                  <a:srgbClr val="000000"/>
                </a:solidFill>
                <a:latin typeface="Amazon Ember Light" charset="0"/>
                <a:ea typeface="Amazon Ember Light" charset="0"/>
                <a:cs typeface="Amazon Ember Light" charset="0"/>
              </a:rPr>
              <a:t>:</a:t>
            </a:r>
            <a:endParaRPr lang="en-US" sz="1600">
              <a:solidFill>
                <a:srgbClr val="000000"/>
              </a:solidFill>
              <a:latin typeface="Amazon Ember Light" panose="020B0403020204020204"/>
              <a:ea typeface="Amazon Ember Light" charset="0"/>
              <a:cs typeface="Amazon Ember Light" charset="0"/>
            </a:endParaRPr>
          </a:p>
          <a:p>
            <a:pPr rtl="0"/>
            <a:r>
              <a:rPr lang="pt-br" sz="1600">
                <a:latin typeface="Amazon Ember Light" charset="0"/>
                <a:ea typeface="Amazon Ember Light" charset="0"/>
                <a:cs typeface="Amazon Ember Light" charset="0"/>
              </a:rPr>
              <a:t>   currentLoginTime &gt; lastFailedLoginTime + 24 hours</a:t>
            </a:r>
          </a:p>
        </p:txBody>
      </p:sp>
      <p:graphicFrame>
        <p:nvGraphicFramePr>
          <p:cNvPr id="8" name="Table 7"/>
          <p:cNvGraphicFramePr>
            <a:graphicFrameLocks noGrp="1"/>
          </p:cNvGraphicFramePr>
          <p:nvPr>
            <p:extLst>
              <p:ext uri="{D42A27DB-BD31-4B8C-83A1-F6EECF244321}">
                <p14:modId xmlns:p14="http://schemas.microsoft.com/office/powerpoint/2010/main" val="90452327"/>
              </p:ext>
            </p:extLst>
          </p:nvPr>
        </p:nvGraphicFramePr>
        <p:xfrm>
          <a:off x="3028961" y="2290969"/>
          <a:ext cx="5891755" cy="1269911"/>
        </p:xfrm>
        <a:graphic>
          <a:graphicData uri="http://schemas.openxmlformats.org/drawingml/2006/table">
            <a:tbl>
              <a:tblPr firstRow="1" bandRow="1">
                <a:tableStyleId>{7DF18680-E054-41AD-8BC1-D1AEF772440D}</a:tableStyleId>
              </a:tblPr>
              <a:tblGrid>
                <a:gridCol w="1452984">
                  <a:extLst>
                    <a:ext uri="{9D8B030D-6E8A-4147-A177-3AD203B41FA5}">
                      <a16:colId xmlns:a16="http://schemas.microsoft.com/office/drawing/2014/main" val="20000"/>
                    </a:ext>
                  </a:extLst>
                </a:gridCol>
                <a:gridCol w="2775636">
                  <a:extLst>
                    <a:ext uri="{9D8B030D-6E8A-4147-A177-3AD203B41FA5}">
                      <a16:colId xmlns:a16="http://schemas.microsoft.com/office/drawing/2014/main" val="20001"/>
                    </a:ext>
                  </a:extLst>
                </a:gridCol>
                <a:gridCol w="1663135">
                  <a:extLst>
                    <a:ext uri="{9D8B030D-6E8A-4147-A177-3AD203B41FA5}">
                      <a16:colId xmlns:a16="http://schemas.microsoft.com/office/drawing/2014/main" val="20002"/>
                    </a:ext>
                  </a:extLst>
                </a:gridCol>
              </a:tblGrid>
              <a:tr h="462113">
                <a:tc>
                  <a:txBody>
                    <a:bodyPr/>
                    <a:lstStyle/>
                    <a:p>
                      <a:pPr algn="ctr" rtl="0"/>
                      <a:r>
                        <a:rPr lang="pt-br" sz="1600" b="0" dirty="0">
                          <a:solidFill>
                            <a:schemeClr val="tx1"/>
                          </a:solidFill>
                          <a:latin typeface="Amazon Ember" panose="02000000000000000000" pitchFamily="2" charset="0"/>
                          <a:ea typeface="Amazon Ember" panose="02000000000000000000" pitchFamily="2" charset="0"/>
                        </a:rPr>
                        <a:t>userID </a:t>
                      </a:r>
                      <a:br>
                        <a:rPr lang="pt-br" sz="1600" b="0" dirty="0">
                          <a:solidFill>
                            <a:schemeClr val="tx1"/>
                          </a:solidFill>
                          <a:latin typeface="Amazon Ember" panose="02000000000000000000" pitchFamily="2" charset="0"/>
                          <a:ea typeface="Amazon Ember" panose="02000000000000000000" pitchFamily="2" charset="0"/>
                        </a:rPr>
                      </a:br>
                      <a:r>
                        <a:rPr lang="pt-br" sz="1600" b="0" dirty="0">
                          <a:solidFill>
                            <a:schemeClr val="tx1"/>
                          </a:solidFill>
                          <a:latin typeface="Amazon Ember" panose="02000000000000000000" pitchFamily="2" charset="0"/>
                          <a:ea typeface="Amazon Ember" panose="02000000000000000000" pitchFamily="2" charset="0"/>
                        </a:rPr>
                        <a:t>(</a:t>
                      </a:r>
                      <a:r>
                        <a:rPr lang="pt-br" sz="1600" b="0" u="none" dirty="0">
                          <a:solidFill>
                            <a:schemeClr val="tx1"/>
                          </a:solidFill>
                          <a:latin typeface="Amazon Ember" panose="02000000000000000000" pitchFamily="2" charset="0"/>
                          <a:ea typeface="Amazon Ember" panose="02000000000000000000" pitchFamily="2" charset="0"/>
                        </a:rPr>
                        <a:t>p</a:t>
                      </a:r>
                      <a:r>
                        <a:rPr lang="pt-br" sz="1600" b="0" u="none" dirty="0">
                          <a:solidFill>
                            <a:srgbClr val="000000"/>
                          </a:solidFill>
                          <a:latin typeface="Amazon Ember" panose="02000000000000000000" pitchFamily="2" charset="0"/>
                          <a:ea typeface="Amazon Ember" panose="02000000000000000000" pitchFamily="2" charset="0"/>
                        </a:rPr>
                        <a:t>rimary key</a:t>
                      </a:r>
                      <a:r>
                        <a:rPr lang="pt-br"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600" b="0">
                          <a:solidFill>
                            <a:schemeClr val="bg2"/>
                          </a:solidFill>
                          <a:latin typeface="Amazon Ember" panose="02000000000000000000" pitchFamily="2" charset="0"/>
                          <a:ea typeface="Amazon Ember" panose="02000000000000000000" pitchFamily="2" charset="0"/>
                        </a:rPr>
                        <a:t>lastFailedLoginTime</a:t>
                      </a:r>
                      <a:endParaRPr lang="en-US" sz="16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600" b="0">
                          <a:solidFill>
                            <a:schemeClr val="bg2"/>
                          </a:solidFill>
                          <a:latin typeface="Amazon Ember" panose="02000000000000000000" pitchFamily="2" charset="0"/>
                          <a:ea typeface="Amazon Ember" panose="02000000000000000000" pitchFamily="2" charset="0"/>
                        </a:rPr>
                        <a:t>accountLocked</a:t>
                      </a:r>
                      <a:endParaRPr lang="en-US" sz="16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16471">
                <a:tc>
                  <a:txBody>
                    <a:bodyPr/>
                    <a:lstStyle/>
                    <a:p>
                      <a:pPr rtl="0"/>
                      <a:r>
                        <a:rPr lang="pt-br" sz="1600">
                          <a:latin typeface="Amazon Ember Light"/>
                        </a:rPr>
                        <a:t>1</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a:latin typeface="Amazon Ember Light" charset="0"/>
                          <a:ea typeface="Amazon Ember Light" charset="0"/>
                          <a:cs typeface="Amazon Ember Light" charset="0"/>
                        </a:rPr>
                        <a:t>2018-06-06T19:20+01:00</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600" b="0" i="0" dirty="0">
                          <a:latin typeface="Amazon Ember Light"/>
                          <a:ea typeface="Amazon Ember Light" charset="0"/>
                          <a:cs typeface="Amazon Ember Light" charset="0"/>
                        </a:rPr>
                        <a:t>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0" name="TextBox 9"/>
          <p:cNvSpPr txBox="1"/>
          <p:nvPr/>
        </p:nvSpPr>
        <p:spPr>
          <a:xfrm>
            <a:off x="4807630" y="1890859"/>
            <a:ext cx="2517677" cy="400110"/>
          </a:xfrm>
          <a:prstGeom prst="rect">
            <a:avLst/>
          </a:prstGeom>
          <a:noFill/>
        </p:spPr>
        <p:txBody>
          <a:bodyPr wrap="none" rtlCol="0">
            <a:spAutoFit/>
          </a:bodyPr>
          <a:lstStyle/>
          <a:p>
            <a:pPr rtl="0"/>
            <a:r>
              <a:rPr lang="pt-br" sz="2000">
                <a:latin typeface="Amazon Ember Light" charset="0"/>
                <a:ea typeface="Amazon Ember Light" charset="0"/>
                <a:cs typeface="Amazon Ember Light" charset="0"/>
              </a:rPr>
              <a:t>Tabela</a:t>
            </a:r>
            <a:r>
              <a:rPr lang="pt-br" sz="2000">
                <a:solidFill>
                  <a:srgbClr val="000000"/>
                </a:solidFill>
                <a:latin typeface="Amazon Ember Light" charset="0"/>
                <a:ea typeface="Amazon Ember Light" charset="0"/>
                <a:cs typeface="Amazon Ember Light" charset="0"/>
              </a:rPr>
              <a:t> AccountStatus</a:t>
            </a:r>
            <a:endParaRPr lang="en-US" sz="2000">
              <a:solidFill>
                <a:srgbClr val="000000"/>
              </a:solidFill>
              <a:latin typeface="Amazon Ember Light" panose="020B0403020204020204"/>
              <a:ea typeface="Amazon Ember Light" charset="0"/>
              <a:cs typeface="Amazon Ember Light" charset="0"/>
            </a:endParaRPr>
          </a:p>
        </p:txBody>
      </p:sp>
      <p:sp>
        <p:nvSpPr>
          <p:cNvPr id="11" name="Rectangle 10"/>
          <p:cNvSpPr/>
          <p:nvPr/>
        </p:nvSpPr>
        <p:spPr>
          <a:xfrm>
            <a:off x="3250304" y="4836590"/>
            <a:ext cx="5037798" cy="57061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115490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sz="3500" dirty="0"/>
              <a:t>Limitando a quantidade de dados retornados</a:t>
            </a:r>
          </a:p>
        </p:txBody>
      </p:sp>
      <p:sp>
        <p:nvSpPr>
          <p:cNvPr id="5" name="Content Placeholder 4"/>
          <p:cNvSpPr>
            <a:spLocks noGrp="1"/>
          </p:cNvSpPr>
          <p:nvPr>
            <p:ph idx="1"/>
          </p:nvPr>
        </p:nvSpPr>
        <p:spPr/>
        <p:txBody>
          <a:bodyPr rtlCol="0"/>
          <a:lstStyle/>
          <a:p>
            <a:pPr rtl="0"/>
            <a:r>
              <a:rPr lang="pt-br" sz="2000" dirty="0">
                <a:solidFill>
                  <a:schemeClr val="accent6"/>
                </a:solidFill>
                <a:latin typeface="+mn-lt"/>
                <a:ea typeface="Amazon Ember" panose="02000000000000000000" pitchFamily="2" charset="0"/>
              </a:rPr>
              <a:t>O</a:t>
            </a:r>
            <a:r>
              <a:rPr lang="pt-br" sz="2000" dirty="0">
                <a:latin typeface="+mn-lt"/>
              </a:rPr>
              <a:t> limite de paginação de 1 MB de dados limita a quantidade de dados retornados pelas operações Consulta ou Verificação.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44</a:t>
            </a:fld>
            <a:endParaRPr lang="en-US"/>
          </a:p>
        </p:txBody>
      </p:sp>
      <p:sp>
        <p:nvSpPr>
          <p:cNvPr id="3" name="Content Placeholder 2"/>
          <p:cNvSpPr>
            <a:spLocks noGrp="1"/>
          </p:cNvSpPr>
          <p:nvPr>
            <p:ph idx="13"/>
          </p:nvPr>
        </p:nvSpPr>
        <p:spPr/>
        <p:txBody>
          <a:bodyPr rtlCol="0"/>
          <a:lstStyle/>
          <a:p>
            <a:pPr rtl="0"/>
            <a:r>
              <a:rPr lang="pt-br" sz="2000" dirty="0">
                <a:solidFill>
                  <a:schemeClr val="accent6"/>
                </a:solidFill>
                <a:latin typeface="+mn-lt"/>
                <a:ea typeface="Amazon Ember" panose="02000000000000000000" pitchFamily="2" charset="0"/>
              </a:rPr>
              <a:t>O</a:t>
            </a:r>
            <a:r>
              <a:rPr lang="pt-br" sz="2000" dirty="0">
                <a:latin typeface="+mn-lt"/>
              </a:rPr>
              <a:t> parâmetro Limit especifica o número máximo de itens que uma operação Consulta ou Verificação retorna.</a:t>
            </a:r>
          </a:p>
          <a:p>
            <a:pPr rtl="0"/>
            <a:endParaRPr lang="en-US" sz="2000" dirty="0">
              <a:latin typeface="+mn-lt"/>
            </a:endParaRPr>
          </a:p>
        </p:txBody>
      </p:sp>
      <p:pic>
        <p:nvPicPr>
          <p:cNvPr id="1026" name="Picture 2" descr="https://openclipart.org/image/300px/svg_to_png/25528/Text-Pag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227" y="3375373"/>
            <a:ext cx="2072205" cy="2268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srcRect/>
          <a:stretch/>
        </p:blipFill>
        <p:spPr bwMode="auto">
          <a:xfrm>
            <a:off x="7415081" y="3427182"/>
            <a:ext cx="1837757" cy="2268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76179" y="3427181"/>
            <a:ext cx="1358064" cy="276999"/>
          </a:xfrm>
          <a:prstGeom prst="rect">
            <a:avLst/>
          </a:prstGeom>
          <a:noFill/>
        </p:spPr>
        <p:txBody>
          <a:bodyPr wrap="none" rtlCol="0">
            <a:spAutoFit/>
          </a:bodyPr>
          <a:lstStyle/>
          <a:p>
            <a:pPr rtl="0"/>
            <a:r>
              <a:rPr lang="pt-br" sz="1200">
                <a:latin typeface="Amazon Ember Light" charset="0"/>
                <a:ea typeface="Amazon Ember Light" charset="0"/>
                <a:cs typeface="Amazon Ember Light" charset="0"/>
              </a:rPr>
              <a:t>ExclusiveStartKey</a:t>
            </a:r>
          </a:p>
        </p:txBody>
      </p:sp>
      <p:sp>
        <p:nvSpPr>
          <p:cNvPr id="12" name="TextBox 11"/>
          <p:cNvSpPr txBox="1"/>
          <p:nvPr/>
        </p:nvSpPr>
        <p:spPr>
          <a:xfrm>
            <a:off x="2078152" y="5015299"/>
            <a:ext cx="1370888" cy="276999"/>
          </a:xfrm>
          <a:prstGeom prst="rect">
            <a:avLst/>
          </a:prstGeom>
          <a:noFill/>
        </p:spPr>
        <p:txBody>
          <a:bodyPr wrap="none" rtlCol="0">
            <a:spAutoFit/>
          </a:bodyPr>
          <a:lstStyle/>
          <a:p>
            <a:pPr rtl="0"/>
            <a:r>
              <a:rPr lang="pt-br" sz="1200">
                <a:latin typeface="Amazon Ember Light" charset="0"/>
                <a:ea typeface="Amazon Ember Light" charset="0"/>
                <a:cs typeface="Amazon Ember Light" charset="0"/>
              </a:rPr>
              <a:t>LastEvaluatedKey</a:t>
            </a:r>
          </a:p>
        </p:txBody>
      </p:sp>
      <p:sp>
        <p:nvSpPr>
          <p:cNvPr id="6" name="Footer Placeholder 5"/>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296075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Operações</a:t>
            </a:r>
            <a:r>
              <a:rPr lang="pt-br">
                <a:solidFill>
                  <a:srgbClr val="FFFFFF"/>
                </a:solidFill>
              </a:rPr>
              <a:t> em lote</a:t>
            </a:r>
            <a:endParaRPr lang="en-US">
              <a:solidFill>
                <a:srgbClr val="FFFFFF"/>
              </a:solidFill>
              <a:latin typeface="Amazon Ember Light" panose="020B0403020204020204"/>
            </a:endParaRPr>
          </a:p>
        </p:txBody>
      </p:sp>
      <p:sp>
        <p:nvSpPr>
          <p:cNvPr id="3" name="Content Placeholder 2"/>
          <p:cNvSpPr>
            <a:spLocks noGrp="1"/>
          </p:cNvSpPr>
          <p:nvPr>
            <p:ph idx="1"/>
          </p:nvPr>
        </p:nvSpPr>
        <p:spPr/>
        <p:txBody>
          <a:bodyPr rtlCol="0">
            <a:normAutofit fontScale="92500"/>
          </a:bodyPr>
          <a:lstStyle/>
          <a:p>
            <a:pPr rtl="0">
              <a:buClr>
                <a:schemeClr val="accent1"/>
              </a:buClr>
            </a:pPr>
            <a:r>
              <a:rPr lang="pt-br" dirty="0">
                <a:solidFill>
                  <a:schemeClr val="accent6"/>
                </a:solidFill>
                <a:latin typeface="+mj-lt"/>
                <a:ea typeface="Amazon Ember" panose="02000000000000000000" pitchFamily="2" charset="0"/>
              </a:rPr>
              <a:t>BatchGetItem</a:t>
            </a:r>
            <a:r>
              <a:rPr lang="pt-br" dirty="0">
                <a:latin typeface="+mj-lt"/>
              </a:rPr>
              <a:t>: leia até 16 MB de dados que consistem em até 100 itens de várias tabelas.</a:t>
            </a:r>
          </a:p>
          <a:p>
            <a:pPr rtl="0">
              <a:buClr>
                <a:schemeClr val="accent1"/>
              </a:buClr>
            </a:pPr>
            <a:r>
              <a:rPr lang="pt-br" dirty="0">
                <a:solidFill>
                  <a:schemeClr val="accent6"/>
                </a:solidFill>
                <a:latin typeface="+mj-lt"/>
                <a:ea typeface="Amazon Ember" panose="02000000000000000000" pitchFamily="2" charset="0"/>
              </a:rPr>
              <a:t>BatchWriteItem</a:t>
            </a:r>
            <a:r>
              <a:rPr lang="pt-br" dirty="0">
                <a:latin typeface="+mj-lt"/>
              </a:rPr>
              <a:t>: grave até 16 MB de dados que consistem em até 25 solicitações put ou delete para várias tabelas.</a:t>
            </a:r>
          </a:p>
          <a:p>
            <a:pPr rtl="0">
              <a:buClr>
                <a:schemeClr val="accent1"/>
              </a:buClr>
            </a:pPr>
            <a:endParaRPr lang="en-US" dirty="0">
              <a:latin typeface="+mj-lt"/>
            </a:endParaRPr>
          </a:p>
          <a:p>
            <a:pPr rtl="0">
              <a:buClr>
                <a:schemeClr val="accent1"/>
              </a:buClr>
            </a:pPr>
            <a:endParaRPr lang="en-US" dirty="0">
              <a:latin typeface="+mj-lt"/>
            </a:endParaRPr>
          </a:p>
          <a:p>
            <a:pPr rtl="0">
              <a:buClr>
                <a:schemeClr val="accent1"/>
              </a:buClr>
            </a:pPr>
            <a:endParaRPr lang="en-US" dirty="0">
              <a:latin typeface="+mj-lt"/>
            </a:endParaRPr>
          </a:p>
          <a:p>
            <a:pPr rtl="0">
              <a:buClr>
                <a:schemeClr val="accent1"/>
              </a:buClr>
            </a:pPr>
            <a:endParaRPr lang="en-US" dirty="0">
              <a:latin typeface="+mj-lt"/>
            </a:endParaRPr>
          </a:p>
          <a:p>
            <a:pPr rtl="0">
              <a:buClr>
                <a:schemeClr val="accent1"/>
              </a:buClr>
            </a:pPr>
            <a:r>
              <a:rPr lang="pt-br" dirty="0">
                <a:latin typeface="+mj-lt"/>
              </a:rPr>
              <a:t>Se uma solicitação em um lote falhar, a operação não falhará por inteiro.</a:t>
            </a:r>
          </a:p>
          <a:p>
            <a:pPr lvl="1" rtl="0">
              <a:buClr>
                <a:schemeClr val="accent1"/>
              </a:buClr>
            </a:pPr>
            <a:r>
              <a:rPr lang="pt-br" dirty="0">
                <a:latin typeface="+mj-lt"/>
              </a:rPr>
              <a:t>Operações com falha são retornadas no parâmetro de resposta </a:t>
            </a:r>
            <a:r>
              <a:rPr lang="pt-br" dirty="0">
                <a:solidFill>
                  <a:schemeClr val="accent6"/>
                </a:solidFill>
                <a:latin typeface="+mn-lt"/>
              </a:rPr>
              <a:t>UnprocessedItems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45</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074009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Operações</a:t>
            </a:r>
            <a:r>
              <a:rPr lang="pt-br">
                <a:solidFill>
                  <a:srgbClr val="FFFFFF"/>
                </a:solidFill>
              </a:rPr>
              <a:t> transacionais</a:t>
            </a:r>
            <a:endParaRPr lang="en-US">
              <a:solidFill>
                <a:srgbClr val="FFFFFF"/>
              </a:solidFill>
              <a:latin typeface="Amazon Ember Light" panose="020B0403020204020204"/>
            </a:endParaRPr>
          </a:p>
        </p:txBody>
      </p:sp>
      <p:sp>
        <p:nvSpPr>
          <p:cNvPr id="3" name="Content Placeholder 2"/>
          <p:cNvSpPr>
            <a:spLocks noGrp="1"/>
          </p:cNvSpPr>
          <p:nvPr>
            <p:ph idx="1"/>
          </p:nvPr>
        </p:nvSpPr>
        <p:spPr>
          <a:xfrm>
            <a:off x="419100" y="1514107"/>
            <a:ext cx="11353800" cy="4648788"/>
          </a:xfrm>
        </p:spPr>
        <p:txBody>
          <a:bodyPr rtlCol="0">
            <a:normAutofit/>
          </a:bodyPr>
          <a:lstStyle/>
          <a:p>
            <a:pPr rtl="0">
              <a:buClr>
                <a:schemeClr val="accent1"/>
              </a:buClr>
            </a:pPr>
            <a:r>
              <a:rPr lang="pt-br" dirty="0">
                <a:solidFill>
                  <a:schemeClr val="accent6"/>
                </a:solidFill>
                <a:latin typeface="+mj-lt"/>
                <a:ea typeface="Amazon Ember" panose="02000000000000000000" pitchFamily="2" charset="0"/>
              </a:rPr>
              <a:t>TransactWriteItems</a:t>
            </a:r>
          </a:p>
          <a:p>
            <a:pPr lvl="1" rtl="0"/>
            <a:r>
              <a:rPr lang="pt-br" sz="2000" dirty="0">
                <a:latin typeface="+mj-lt"/>
              </a:rPr>
              <a:t>Contém um </a:t>
            </a:r>
            <a:r>
              <a:rPr lang="pt-br" sz="2000" dirty="0">
                <a:solidFill>
                  <a:srgbClr val="000000"/>
                </a:solidFill>
                <a:latin typeface="+mj-lt"/>
              </a:rPr>
              <a:t>conjunto de gravações</a:t>
            </a:r>
          </a:p>
          <a:p>
            <a:pPr lvl="1" rtl="0"/>
            <a:r>
              <a:rPr lang="pt-br" sz="2000" dirty="0">
                <a:latin typeface="+mj-lt"/>
              </a:rPr>
              <a:t>Inclui uma ou mais operações PutItem, UpdateItem e DeleteItem em várias </a:t>
            </a:r>
            <a:r>
              <a:rPr lang="pt-br" sz="2000" dirty="0">
                <a:solidFill>
                  <a:srgbClr val="000000"/>
                </a:solidFill>
                <a:latin typeface="+mj-lt"/>
              </a:rPr>
              <a:t>tabelas</a:t>
            </a:r>
          </a:p>
          <a:p>
            <a:pPr rtl="0">
              <a:buClr>
                <a:schemeClr val="accent1"/>
              </a:buClr>
            </a:pPr>
            <a:r>
              <a:rPr lang="pt-br" dirty="0">
                <a:solidFill>
                  <a:schemeClr val="accent6"/>
                </a:solidFill>
                <a:latin typeface="+mj-lt"/>
                <a:ea typeface="Amazon Ember" panose="02000000000000000000" pitchFamily="2" charset="0"/>
              </a:rPr>
              <a:t>TransactGetItems</a:t>
            </a:r>
          </a:p>
          <a:p>
            <a:pPr lvl="1" rtl="0"/>
            <a:r>
              <a:rPr lang="pt-br" sz="2000" dirty="0">
                <a:latin typeface="+mj-lt"/>
              </a:rPr>
              <a:t>Contém um </a:t>
            </a:r>
            <a:r>
              <a:rPr lang="pt-br" sz="2000" dirty="0">
                <a:solidFill>
                  <a:srgbClr val="000000"/>
                </a:solidFill>
                <a:latin typeface="+mj-lt"/>
              </a:rPr>
              <a:t>conjunto de leitura</a:t>
            </a:r>
          </a:p>
          <a:p>
            <a:pPr lvl="1" rtl="0"/>
            <a:r>
              <a:rPr lang="pt-br" sz="2000" dirty="0">
                <a:latin typeface="+mj-lt"/>
              </a:rPr>
              <a:t>Inclui uma ou mais operações GetItem em várias </a:t>
            </a:r>
            <a:r>
              <a:rPr lang="pt-br" sz="2000" dirty="0">
                <a:solidFill>
                  <a:srgbClr val="000000"/>
                </a:solidFill>
                <a:latin typeface="+mj-lt"/>
              </a:rPr>
              <a:t>tabelas</a:t>
            </a:r>
          </a:p>
          <a:p>
            <a:pPr rtl="0"/>
            <a:endParaRPr lang="en-US" dirty="0">
              <a:latin typeface="+mj-lt"/>
            </a:endParaRPr>
          </a:p>
          <a:p>
            <a:pPr rtl="0"/>
            <a:endParaRPr lang="en-US" dirty="0">
              <a:latin typeface="+mj-lt"/>
            </a:endParaRPr>
          </a:p>
          <a:p>
            <a:pPr rtl="0"/>
            <a:endParaRPr lang="en-US" dirty="0">
              <a:latin typeface="+mj-lt"/>
            </a:endParaRPr>
          </a:p>
          <a:p>
            <a:pPr rtl="0"/>
            <a:r>
              <a:rPr lang="pt-br" dirty="0">
                <a:latin typeface="+mj-lt"/>
              </a:rPr>
              <a:t>Se uma operação falhar, toda a transação </a:t>
            </a:r>
            <a:r>
              <a:rPr lang="pt-br" dirty="0">
                <a:solidFill>
                  <a:srgbClr val="000000"/>
                </a:solidFill>
                <a:latin typeface="+mj-lt"/>
              </a:rPr>
              <a:t>falhará.</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46</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070620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Melhores práticas</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47</a:t>
            </a:fld>
            <a:endParaRPr lang="en-US"/>
          </a:p>
        </p:txBody>
      </p:sp>
      <p:sp>
        <p:nvSpPr>
          <p:cNvPr id="8" name="Footer Placeholder 7"/>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15522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Cargas de trabalho uniformes</a:t>
            </a:r>
          </a:p>
        </p:txBody>
      </p:sp>
      <p:sp>
        <p:nvSpPr>
          <p:cNvPr id="17" name="Content Placeholder 2"/>
          <p:cNvSpPr>
            <a:spLocks noGrp="1"/>
          </p:cNvSpPr>
          <p:nvPr>
            <p:ph idx="1"/>
          </p:nvPr>
        </p:nvSpPr>
        <p:spPr/>
        <p:txBody>
          <a:bodyPr rtlCol="0"/>
          <a:lstStyle/>
          <a:p>
            <a:pPr rtl="0"/>
            <a:r>
              <a:rPr lang="pt-br"/>
              <a:t>Distribua operações de leitura e gravação uniformemente entre chaves de partição </a:t>
            </a:r>
            <a:r>
              <a:rPr lang="pt-br">
                <a:solidFill>
                  <a:srgbClr val="000000"/>
                </a:solidFill>
              </a:rPr>
              <a:t>para</a:t>
            </a:r>
            <a:r>
              <a:rPr lang="pt-br"/>
              <a:t> maximizar o taxa de transferência.</a:t>
            </a:r>
          </a:p>
          <a:p>
            <a:pPr rtl="0"/>
            <a:endParaRPr lang="en-US"/>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48</a:t>
            </a:fld>
            <a:endParaRPr lang="en-US"/>
          </a:p>
        </p:txBody>
      </p:sp>
      <p:sp>
        <p:nvSpPr>
          <p:cNvPr id="2" name="Rounded Rectangle 1"/>
          <p:cNvSpPr/>
          <p:nvPr/>
        </p:nvSpPr>
        <p:spPr>
          <a:xfrm>
            <a:off x="1264338" y="4366879"/>
            <a:ext cx="1141657" cy="1503834"/>
          </a:xfrm>
          <a:prstGeom prst="roundRect">
            <a:avLst>
              <a:gd name="adj" fmla="val 0"/>
            </a:avLst>
          </a:prstGeom>
          <a:solidFill>
            <a:schemeClr val="accent2"/>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124</a:t>
            </a:r>
          </a:p>
        </p:txBody>
      </p:sp>
      <p:sp>
        <p:nvSpPr>
          <p:cNvPr id="14" name="TextBox 13"/>
          <p:cNvSpPr txBox="1"/>
          <p:nvPr/>
        </p:nvSpPr>
        <p:spPr>
          <a:xfrm>
            <a:off x="1264338" y="5938294"/>
            <a:ext cx="3490940" cy="400110"/>
          </a:xfrm>
          <a:prstGeom prst="rect">
            <a:avLst/>
          </a:prstGeom>
          <a:noFill/>
        </p:spPr>
        <p:txBody>
          <a:bodyPr wrap="square" rtlCol="0">
            <a:spAutoFit/>
          </a:bodyPr>
          <a:lstStyle/>
          <a:p>
            <a:pPr algn="ctr" rtl="0"/>
            <a:r>
              <a:rPr lang="pt-br" sz="2000" dirty="0">
                <a:latin typeface="Amazon Ember Light" charset="0"/>
                <a:ea typeface="Amazon Ember Light" charset="0"/>
                <a:cs typeface="Amazon Ember Light" charset="0"/>
              </a:rPr>
              <a:t>Partição dinâmica</a:t>
            </a:r>
          </a:p>
        </p:txBody>
      </p:sp>
      <p:sp>
        <p:nvSpPr>
          <p:cNvPr id="34" name="Rounded Rectangle 33"/>
          <p:cNvSpPr/>
          <p:nvPr/>
        </p:nvSpPr>
        <p:spPr>
          <a:xfrm>
            <a:off x="2446079" y="4366879"/>
            <a:ext cx="1141657" cy="1503834"/>
          </a:xfrm>
          <a:prstGeom prst="roundRect">
            <a:avLst>
              <a:gd name="adj" fmla="val 0"/>
            </a:avLst>
          </a:prstGeom>
          <a:solidFill>
            <a:srgbClr val="FF0000"/>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201</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204</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205</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289</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297</a:t>
            </a:r>
          </a:p>
        </p:txBody>
      </p:sp>
      <p:sp>
        <p:nvSpPr>
          <p:cNvPr id="35" name="Rounded Rectangle 34"/>
          <p:cNvSpPr/>
          <p:nvPr/>
        </p:nvSpPr>
        <p:spPr>
          <a:xfrm>
            <a:off x="3613621" y="4366879"/>
            <a:ext cx="1141657" cy="1503834"/>
          </a:xfrm>
          <a:prstGeom prst="roundRect">
            <a:avLst>
              <a:gd name="adj" fmla="val 0"/>
            </a:avLst>
          </a:prstGeom>
          <a:solidFill>
            <a:schemeClr val="accent2"/>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303</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308</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313</a:t>
            </a:r>
          </a:p>
        </p:txBody>
      </p:sp>
      <p:sp>
        <p:nvSpPr>
          <p:cNvPr id="38" name="Rounded Rectangle 37"/>
          <p:cNvSpPr/>
          <p:nvPr/>
        </p:nvSpPr>
        <p:spPr>
          <a:xfrm>
            <a:off x="6737586" y="4366879"/>
            <a:ext cx="1141657" cy="1503834"/>
          </a:xfrm>
          <a:prstGeom prst="roundRect">
            <a:avLst>
              <a:gd name="adj" fmla="val 0"/>
            </a:avLst>
          </a:prstGeom>
          <a:solidFill>
            <a:schemeClr val="accent2"/>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124,7</a:t>
            </a:r>
          </a:p>
        </p:txBody>
      </p:sp>
      <p:sp>
        <p:nvSpPr>
          <p:cNvPr id="39" name="Rounded Rectangle 38"/>
          <p:cNvSpPr/>
          <p:nvPr/>
        </p:nvSpPr>
        <p:spPr>
          <a:xfrm>
            <a:off x="7911227" y="4366879"/>
            <a:ext cx="1141657" cy="1503834"/>
          </a:xfrm>
          <a:prstGeom prst="roundRect">
            <a:avLst>
              <a:gd name="adj" fmla="val 0"/>
            </a:avLst>
          </a:prstGeom>
          <a:solidFill>
            <a:schemeClr val="accent2"/>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201,3</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204,6</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205,7</a:t>
            </a:r>
          </a:p>
        </p:txBody>
      </p:sp>
      <p:sp>
        <p:nvSpPr>
          <p:cNvPr id="41" name="Rounded Rectangle 40"/>
          <p:cNvSpPr/>
          <p:nvPr/>
        </p:nvSpPr>
        <p:spPr>
          <a:xfrm>
            <a:off x="9084868" y="4366879"/>
            <a:ext cx="1141657" cy="1503834"/>
          </a:xfrm>
          <a:prstGeom prst="roundRect">
            <a:avLst>
              <a:gd name="adj" fmla="val 0"/>
            </a:avLst>
          </a:prstGeom>
          <a:solidFill>
            <a:schemeClr val="accent2"/>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289,19</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297,18</a:t>
            </a:r>
          </a:p>
        </p:txBody>
      </p:sp>
      <p:sp>
        <p:nvSpPr>
          <p:cNvPr id="42" name="Rounded Rectangle 41"/>
          <p:cNvSpPr/>
          <p:nvPr/>
        </p:nvSpPr>
        <p:spPr>
          <a:xfrm>
            <a:off x="10258510" y="4366879"/>
            <a:ext cx="1141657" cy="1503834"/>
          </a:xfrm>
          <a:prstGeom prst="roundRect">
            <a:avLst>
              <a:gd name="adj" fmla="val 0"/>
            </a:avLst>
          </a:prstGeom>
          <a:solidFill>
            <a:schemeClr val="accent2"/>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t"/>
          <a:lstStyle/>
          <a:p>
            <a:pPr marL="80431" indent="-80431" rtl="0">
              <a:buFont typeface="Arial" panose="020B0604020202020204" pitchFamily="34" charset="0"/>
              <a:buChar char="•"/>
            </a:pPr>
            <a:r>
              <a:rPr lang="pt-br">
                <a:latin typeface="Amazon Ember Light" charset="0"/>
                <a:ea typeface="Amazon Ember Light" charset="0"/>
                <a:cs typeface="Amazon Ember Light" charset="0"/>
              </a:rPr>
              <a:t>303,6</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308,11</a:t>
            </a:r>
          </a:p>
          <a:p>
            <a:pPr marL="80431" indent="-80431" rtl="0">
              <a:buFont typeface="Arial" panose="020B0604020202020204" pitchFamily="34" charset="0"/>
              <a:buChar char="•"/>
            </a:pPr>
            <a:r>
              <a:rPr lang="pt-br">
                <a:latin typeface="Amazon Ember Light" charset="0"/>
                <a:ea typeface="Amazon Ember Light" charset="0"/>
                <a:cs typeface="Amazon Ember Light" charset="0"/>
              </a:rPr>
              <a:t>313,7</a:t>
            </a:r>
          </a:p>
        </p:txBody>
      </p:sp>
      <p:sp>
        <p:nvSpPr>
          <p:cNvPr id="15" name="Content Placeholder 4"/>
          <p:cNvSpPr txBox="1">
            <a:spLocks/>
          </p:cNvSpPr>
          <p:nvPr/>
        </p:nvSpPr>
        <p:spPr>
          <a:xfrm>
            <a:off x="238539" y="2538483"/>
            <a:ext cx="5857461" cy="3815129"/>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rtl="0">
              <a:buFont typeface="Arial" panose="020B0604020202020204" pitchFamily="34" charset="0"/>
              <a:buChar char="•"/>
            </a:pPr>
            <a:r>
              <a:rPr lang="pt-br" dirty="0"/>
              <a:t>As operações de leitura ou gravação são limitadas a um pequeno número de partições. O intervalo de chaves de partição é limitado.</a:t>
            </a:r>
          </a:p>
          <a:p>
            <a:pPr rtl="0">
              <a:buFont typeface="Arial" panose="020B0604020202020204" pitchFamily="34" charset="0"/>
              <a:buChar char="•"/>
            </a:pPr>
            <a:endParaRPr lang="en-US" dirty="0"/>
          </a:p>
        </p:txBody>
      </p:sp>
      <p:sp>
        <p:nvSpPr>
          <p:cNvPr id="16" name="Content Placeholder 4"/>
          <p:cNvSpPr txBox="1">
            <a:spLocks/>
          </p:cNvSpPr>
          <p:nvPr/>
        </p:nvSpPr>
        <p:spPr>
          <a:xfrm>
            <a:off x="6245837" y="2538484"/>
            <a:ext cx="5527063" cy="3815129"/>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rtl="0">
              <a:buFont typeface="Arial" panose="020B0604020202020204" pitchFamily="34" charset="0"/>
              <a:buChar char="•"/>
            </a:pPr>
            <a:r>
              <a:rPr lang="pt-br" dirty="0"/>
              <a:t>As operações de leitura ou gravação são distribuídas em mais partições. As chaves de partição contêm um sufixo calculado.</a:t>
            </a:r>
          </a:p>
        </p:txBody>
      </p:sp>
      <p:sp>
        <p:nvSpPr>
          <p:cNvPr id="4" name="Footer Placeholder 3"/>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131621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Dados quentes e frios</a:t>
            </a:r>
          </a:p>
        </p:txBody>
      </p:sp>
      <p:sp>
        <p:nvSpPr>
          <p:cNvPr id="3" name="Content Placeholder 2"/>
          <p:cNvSpPr>
            <a:spLocks noGrp="1"/>
          </p:cNvSpPr>
          <p:nvPr>
            <p:ph idx="1"/>
          </p:nvPr>
        </p:nvSpPr>
        <p:spPr/>
        <p:txBody>
          <a:bodyPr rtlCol="0"/>
          <a:lstStyle/>
          <a:p>
            <a:pPr rtl="0"/>
            <a:r>
              <a:rPr lang="pt-br" dirty="0"/>
              <a:t>Separe os dados acessados com frequência (quentes) dos dados que não são acessados com frequência (frios)</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49</a:t>
            </a:fld>
            <a:endParaRPr lang="en-US"/>
          </a:p>
        </p:txBody>
      </p:sp>
      <p:sp>
        <p:nvSpPr>
          <p:cNvPr id="5" name="Rounded Rectangle 4"/>
          <p:cNvSpPr/>
          <p:nvPr/>
        </p:nvSpPr>
        <p:spPr>
          <a:xfrm>
            <a:off x="1691501" y="3261470"/>
            <a:ext cx="1633491" cy="1503285"/>
          </a:xfrm>
          <a:prstGeom prst="roundRect">
            <a:avLst>
              <a:gd name="adj" fmla="val 0"/>
            </a:avLst>
          </a:prstGeom>
          <a:solidFill>
            <a:srgbClr val="FF0000"/>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rtl="0"/>
            <a:r>
              <a:rPr lang="pt-br" sz="2300" dirty="0">
                <a:solidFill>
                  <a:schemeClr val="bg2"/>
                </a:solidFill>
                <a:latin typeface="Amazon Ember Light" charset="0"/>
                <a:ea typeface="Amazon Ember Light" charset="0"/>
                <a:cs typeface="Amazon Ember Light" charset="0"/>
              </a:rPr>
              <a:t>Pedidos do 4º trimestre</a:t>
            </a:r>
          </a:p>
          <a:p>
            <a:pPr algn="ctr" rtl="0"/>
            <a:r>
              <a:rPr lang="pt-br" sz="2300" dirty="0">
                <a:solidFill>
                  <a:schemeClr val="bg2"/>
                </a:solidFill>
                <a:latin typeface="Amazon Ember Light" charset="0"/>
                <a:ea typeface="Amazon Ember Light" charset="0"/>
                <a:cs typeface="Amazon Ember Light" charset="0"/>
              </a:rPr>
              <a:t>Tabela</a:t>
            </a:r>
          </a:p>
        </p:txBody>
      </p:sp>
      <p:sp>
        <p:nvSpPr>
          <p:cNvPr id="6" name="Rounded Rectangle 5"/>
          <p:cNvSpPr/>
          <p:nvPr/>
        </p:nvSpPr>
        <p:spPr>
          <a:xfrm>
            <a:off x="3887244" y="3261470"/>
            <a:ext cx="1633491" cy="1503285"/>
          </a:xfrm>
          <a:prstGeom prst="roundRect">
            <a:avLst>
              <a:gd name="adj" fmla="val 0"/>
            </a:avLst>
          </a:prstGeom>
          <a:solidFill>
            <a:schemeClr val="accent2"/>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rtl="0"/>
            <a:r>
              <a:rPr lang="pt-br" sz="2300" dirty="0">
                <a:solidFill>
                  <a:schemeClr val="accent1"/>
                </a:solidFill>
                <a:latin typeface="Amazon Ember Light" charset="0"/>
                <a:ea typeface="Amazon Ember Light" charset="0"/>
                <a:cs typeface="Amazon Ember Light" charset="0"/>
              </a:rPr>
              <a:t>Tabela de pedidos do 3º trimestre</a:t>
            </a:r>
            <a:endParaRPr lang="en-US" sz="2300" dirty="0">
              <a:solidFill>
                <a:schemeClr val="accent1"/>
              </a:solidFill>
              <a:latin typeface="Amazon Ember Light" panose="020B0403020204020204"/>
              <a:ea typeface="Amazon Ember Light" charset="0"/>
              <a:cs typeface="Amazon Ember Light" charset="0"/>
            </a:endParaRPr>
          </a:p>
        </p:txBody>
      </p:sp>
      <p:sp>
        <p:nvSpPr>
          <p:cNvPr id="7" name="Rounded Rectangle 6"/>
          <p:cNvSpPr/>
          <p:nvPr/>
        </p:nvSpPr>
        <p:spPr>
          <a:xfrm>
            <a:off x="6082987" y="3261470"/>
            <a:ext cx="1633491" cy="1503285"/>
          </a:xfrm>
          <a:prstGeom prst="roundRect">
            <a:avLst>
              <a:gd name="adj" fmla="val 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rtl="0"/>
            <a:r>
              <a:rPr lang="pt-br" sz="2300">
                <a:solidFill>
                  <a:schemeClr val="accent1"/>
                </a:solidFill>
                <a:latin typeface="Amazon Ember Light" charset="0"/>
                <a:ea typeface="Amazon Ember Light" charset="0"/>
                <a:cs typeface="Amazon Ember Light" charset="0"/>
              </a:rPr>
              <a:t>Tabela de pedidos</a:t>
            </a:r>
          </a:p>
          <a:p>
            <a:pPr algn="ctr" rtl="0"/>
            <a:r>
              <a:rPr lang="pt-br" sz="2300">
                <a:solidFill>
                  <a:schemeClr val="accent1"/>
                </a:solidFill>
                <a:latin typeface="Amazon Ember Light" charset="0"/>
                <a:ea typeface="Amazon Ember Light" charset="0"/>
                <a:cs typeface="Amazon Ember Light" charset="0"/>
              </a:rPr>
              <a:t>do 2º trimestre</a:t>
            </a:r>
            <a:endParaRPr lang="en-US" sz="2300">
              <a:solidFill>
                <a:schemeClr val="accent1"/>
              </a:solidFill>
              <a:latin typeface="Amazon Ember Light" panose="020B0403020204020204"/>
              <a:ea typeface="Amazon Ember Light" charset="0"/>
              <a:cs typeface="Amazon Ember Light" charset="0"/>
            </a:endParaRPr>
          </a:p>
        </p:txBody>
      </p:sp>
      <p:sp>
        <p:nvSpPr>
          <p:cNvPr id="8" name="Rounded Rectangle 7"/>
          <p:cNvSpPr/>
          <p:nvPr/>
        </p:nvSpPr>
        <p:spPr>
          <a:xfrm>
            <a:off x="8353695" y="3261470"/>
            <a:ext cx="1633491" cy="1503285"/>
          </a:xfrm>
          <a:prstGeom prst="roundRect">
            <a:avLst>
              <a:gd name="adj" fmla="val 0"/>
            </a:avLst>
          </a:prstGeom>
          <a:solidFill>
            <a:schemeClr val="accent3">
              <a:lumMod val="20000"/>
              <a:lumOff val="80000"/>
            </a:schemeClr>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rtl="0"/>
            <a:r>
              <a:rPr lang="pt-br" sz="2300">
                <a:solidFill>
                  <a:schemeClr val="accent1"/>
                </a:solidFill>
                <a:latin typeface="Amazon Ember Light" charset="0"/>
                <a:ea typeface="Amazon Ember Light" charset="0"/>
                <a:cs typeface="Amazon Ember Light" charset="0"/>
              </a:rPr>
              <a:t>Tabela de pedidos</a:t>
            </a:r>
          </a:p>
          <a:p>
            <a:pPr algn="ctr" rtl="0"/>
            <a:r>
              <a:rPr lang="pt-br" sz="2300">
                <a:solidFill>
                  <a:schemeClr val="accent1"/>
                </a:solidFill>
                <a:latin typeface="Amazon Ember Light" charset="0"/>
                <a:ea typeface="Amazon Ember Light" charset="0"/>
                <a:cs typeface="Amazon Ember Light" charset="0"/>
              </a:rPr>
              <a:t>do 1º trimestre</a:t>
            </a:r>
            <a:endParaRPr lang="en-US" sz="2300">
              <a:solidFill>
                <a:schemeClr val="accent1"/>
              </a:solidFill>
              <a:latin typeface="Amazon Ember Light" panose="020B0403020204020204"/>
              <a:ea typeface="Amazon Ember Light" charset="0"/>
              <a:cs typeface="Amazon Ember Light" charset="0"/>
            </a:endParaRPr>
          </a:p>
        </p:txBody>
      </p:sp>
      <p:sp>
        <p:nvSpPr>
          <p:cNvPr id="9" name="Rounded Rectangle 8"/>
          <p:cNvSpPr/>
          <p:nvPr/>
        </p:nvSpPr>
        <p:spPr>
          <a:xfrm>
            <a:off x="1691502" y="5022810"/>
            <a:ext cx="8295684" cy="485312"/>
          </a:xfrm>
          <a:prstGeom prst="roundRect">
            <a:avLst>
              <a:gd name="adj" fmla="val 0"/>
            </a:avLst>
          </a:prstGeom>
          <a:gradFill flip="none" rotWithShape="1">
            <a:gsLst>
              <a:gs pos="0">
                <a:srgbClr val="FF4747"/>
              </a:gs>
              <a:gs pos="28000">
                <a:schemeClr val="accent2">
                  <a:lumMod val="60000"/>
                  <a:lumOff val="40000"/>
                </a:schemeClr>
              </a:gs>
              <a:gs pos="100000">
                <a:schemeClr val="accent3">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rtl="0"/>
            <a:r>
              <a:rPr lang="pt-br" sz="1600">
                <a:solidFill>
                  <a:schemeClr val="tx1"/>
                </a:solidFill>
                <a:latin typeface="Amazon Ember Light" charset="0"/>
                <a:ea typeface="Amazon Ember Light" charset="0"/>
                <a:cs typeface="Amazon Ember Light" charset="0"/>
              </a:rPr>
              <a:t>Taxa de transferência provisionada</a:t>
            </a:r>
          </a:p>
        </p:txBody>
      </p:sp>
      <p:sp>
        <p:nvSpPr>
          <p:cNvPr id="10" name="TextBox 9"/>
          <p:cNvSpPr txBox="1"/>
          <p:nvPr/>
        </p:nvSpPr>
        <p:spPr>
          <a:xfrm>
            <a:off x="1822881" y="5096189"/>
            <a:ext cx="607859" cy="338554"/>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Alto</a:t>
            </a:r>
          </a:p>
        </p:txBody>
      </p:sp>
      <p:sp>
        <p:nvSpPr>
          <p:cNvPr id="11" name="TextBox 10"/>
          <p:cNvSpPr txBox="1"/>
          <p:nvPr/>
        </p:nvSpPr>
        <p:spPr>
          <a:xfrm>
            <a:off x="9170440" y="5096189"/>
            <a:ext cx="558166" cy="338554"/>
          </a:xfrm>
          <a:prstGeom prst="rect">
            <a:avLst/>
          </a:prstGeom>
          <a:noFill/>
        </p:spPr>
        <p:txBody>
          <a:bodyPr wrap="none" rtlCol="0">
            <a:spAutoFit/>
          </a:bodyPr>
          <a:lstStyle/>
          <a:p>
            <a:pPr rtl="0"/>
            <a:r>
              <a:rPr lang="pt-br" sz="1600">
                <a:latin typeface="Amazon Ember Light" charset="0"/>
                <a:ea typeface="Amazon Ember Light" charset="0"/>
                <a:cs typeface="Amazon Ember Light" charset="0"/>
              </a:rPr>
              <a:t>Baixa</a:t>
            </a:r>
          </a:p>
        </p:txBody>
      </p:sp>
      <p:sp>
        <p:nvSpPr>
          <p:cNvPr id="12" name="TextBox 11"/>
          <p:cNvSpPr txBox="1"/>
          <p:nvPr/>
        </p:nvSpPr>
        <p:spPr>
          <a:xfrm>
            <a:off x="1784365" y="2646485"/>
            <a:ext cx="1437830" cy="338554"/>
          </a:xfrm>
          <a:prstGeom prst="rect">
            <a:avLst/>
          </a:prstGeom>
          <a:noFill/>
        </p:spPr>
        <p:txBody>
          <a:bodyPr wrap="none" rtlCol="0">
            <a:spAutoFit/>
          </a:bodyPr>
          <a:lstStyle/>
          <a:p>
            <a:pPr algn="ctr" rtl="0"/>
            <a:r>
              <a:rPr lang="pt-br" sz="1600" dirty="0">
                <a:latin typeface="Amazon Ember Light" charset="0"/>
                <a:ea typeface="Amazon Ember Light" charset="0"/>
                <a:cs typeface="Amazon Ember Light" charset="0"/>
              </a:rPr>
              <a:t>Trimestre atual</a:t>
            </a:r>
          </a:p>
        </p:txBody>
      </p:sp>
      <p:sp>
        <p:nvSpPr>
          <p:cNvPr id="13" name="TextBox 12"/>
          <p:cNvSpPr txBox="1"/>
          <p:nvPr/>
        </p:nvSpPr>
        <p:spPr>
          <a:xfrm>
            <a:off x="5988744" y="2646485"/>
            <a:ext cx="1953933" cy="338554"/>
          </a:xfrm>
          <a:prstGeom prst="rect">
            <a:avLst/>
          </a:prstGeom>
          <a:noFill/>
        </p:spPr>
        <p:txBody>
          <a:bodyPr wrap="none" rtlCol="0">
            <a:spAutoFit/>
          </a:bodyPr>
          <a:lstStyle/>
          <a:p>
            <a:pPr algn="ctr" rtl="0"/>
            <a:r>
              <a:rPr lang="pt-br" sz="1600" dirty="0">
                <a:latin typeface="Amazon Ember Light" charset="0"/>
                <a:ea typeface="Amazon Ember Light" charset="0"/>
                <a:cs typeface="Amazon Ember Light" charset="0"/>
              </a:rPr>
              <a:t>Trimestres anteriores</a:t>
            </a:r>
          </a:p>
        </p:txBody>
      </p:sp>
      <p:sp>
        <p:nvSpPr>
          <p:cNvPr id="14" name="Right Brace 13"/>
          <p:cNvSpPr/>
          <p:nvPr/>
        </p:nvSpPr>
        <p:spPr>
          <a:xfrm rot="16200000">
            <a:off x="6855062" y="783886"/>
            <a:ext cx="194868" cy="466210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rtl="0"/>
            <a:endParaRPr lang="en-US" sz="2400">
              <a:latin typeface="Amazon Ember Light" charset="0"/>
              <a:ea typeface="Amazon Ember Light" charset="0"/>
              <a:cs typeface="Amazon Ember Light" charset="0"/>
            </a:endParaRPr>
          </a:p>
        </p:txBody>
      </p:sp>
      <p:sp>
        <p:nvSpPr>
          <p:cNvPr id="15" name="Footer Placeholder 14"/>
          <p:cNvSpPr>
            <a:spLocks noGrp="1"/>
          </p:cNvSpPr>
          <p:nvPr>
            <p:ph type="ftr" sz="quarter" idx="3"/>
          </p:nvPr>
        </p:nvSpPr>
        <p:spPr>
          <a:xfrm>
            <a:off x="419100" y="6356350"/>
            <a:ext cx="5663887"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16451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pPr rtl="0"/>
            <a:r>
              <a:rPr lang="pt-br" dirty="0">
                <a:solidFill>
                  <a:schemeClr val="bg2"/>
                </a:solidFill>
                <a:ea typeface="Amazon Ember" panose="02000000000000000000" pitchFamily="2" charset="0"/>
              </a:rPr>
              <a:t>Comparando bancos de dados relacionais </a:t>
            </a:r>
            <a:r>
              <a:rPr lang="pt-br" dirty="0">
                <a:solidFill>
                  <a:schemeClr val="bg2"/>
                </a:solidFill>
              </a:rPr>
              <a:t>e </a:t>
            </a:r>
            <a:r>
              <a:rPr lang="pt-br" dirty="0">
                <a:solidFill>
                  <a:schemeClr val="bg2"/>
                </a:solidFill>
                <a:ea typeface="Amazon Ember" panose="02000000000000000000" pitchFamily="2" charset="0"/>
              </a:rPr>
              <a:t>bancos de dados </a:t>
            </a:r>
            <a:r>
              <a:rPr lang="pt-br" dirty="0">
                <a:solidFill>
                  <a:schemeClr val="bg2"/>
                </a:solidFill>
              </a:rPr>
              <a:t>não relacionais </a:t>
            </a:r>
            <a:r>
              <a:rPr lang="pt-br" sz="2000" dirty="0"/>
              <a:t>(cont)</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t>5</a:t>
            </a:fld>
            <a:endParaRPr lang="en-US"/>
          </a:p>
        </p:txBody>
      </p:sp>
      <p:sp>
        <p:nvSpPr>
          <p:cNvPr id="5" name="Footer Placeholder 4"/>
          <p:cNvSpPr>
            <a:spLocks noGrp="1"/>
          </p:cNvSpPr>
          <p:nvPr>
            <p:ph type="ftr" sz="quarter" idx="3"/>
          </p:nvPr>
        </p:nvSpPr>
        <p:spPr/>
        <p:txBody>
          <a:bodyPr rtlCol="0"/>
          <a:lstStyle/>
          <a:p>
            <a:pPr rtl="0"/>
            <a:r>
              <a:rPr lang="pt-br"/>
              <a:t>© 2020 Amazon Web Services, Inc. ou suas afiliadas. Todos os direitos reservados.</a:t>
            </a:r>
          </a:p>
        </p:txBody>
      </p:sp>
      <p:graphicFrame>
        <p:nvGraphicFramePr>
          <p:cNvPr id="7" name="Table 6">
            <a:extLst>
              <a:ext uri="{FF2B5EF4-FFF2-40B4-BE49-F238E27FC236}">
                <a16:creationId xmlns:a16="http://schemas.microsoft.com/office/drawing/2014/main" id="{952B65FF-6D27-4FC4-84EF-F5FB5507CADA}"/>
              </a:ext>
            </a:extLst>
          </p:cNvPr>
          <p:cNvGraphicFramePr>
            <a:graphicFrameLocks noGrp="1"/>
          </p:cNvGraphicFramePr>
          <p:nvPr>
            <p:extLst>
              <p:ext uri="{D42A27DB-BD31-4B8C-83A1-F6EECF244321}">
                <p14:modId xmlns:p14="http://schemas.microsoft.com/office/powerpoint/2010/main" val="1179168962"/>
              </p:ext>
            </p:extLst>
          </p:nvPr>
        </p:nvGraphicFramePr>
        <p:xfrm>
          <a:off x="1482726" y="1512496"/>
          <a:ext cx="10150473" cy="2354514"/>
        </p:xfrm>
        <a:graphic>
          <a:graphicData uri="http://schemas.openxmlformats.org/drawingml/2006/table">
            <a:tbl>
              <a:tblPr firstRow="1" bandRow="1">
                <a:tableStyleId>{F5AB1C69-6EDB-4FF4-983F-18BD219EF322}</a:tableStyleId>
              </a:tblPr>
              <a:tblGrid>
                <a:gridCol w="2851593">
                  <a:extLst>
                    <a:ext uri="{9D8B030D-6E8A-4147-A177-3AD203B41FA5}">
                      <a16:colId xmlns:a16="http://schemas.microsoft.com/office/drawing/2014/main" val="20000"/>
                    </a:ext>
                  </a:extLst>
                </a:gridCol>
                <a:gridCol w="3476151">
                  <a:extLst>
                    <a:ext uri="{9D8B030D-6E8A-4147-A177-3AD203B41FA5}">
                      <a16:colId xmlns:a16="http://schemas.microsoft.com/office/drawing/2014/main" val="20001"/>
                    </a:ext>
                  </a:extLst>
                </a:gridCol>
                <a:gridCol w="1742006">
                  <a:extLst>
                    <a:ext uri="{9D8B030D-6E8A-4147-A177-3AD203B41FA5}">
                      <a16:colId xmlns:a16="http://schemas.microsoft.com/office/drawing/2014/main" val="20002"/>
                    </a:ext>
                  </a:extLst>
                </a:gridCol>
                <a:gridCol w="2080723">
                  <a:extLst>
                    <a:ext uri="{9D8B030D-6E8A-4147-A177-3AD203B41FA5}">
                      <a16:colId xmlns:a16="http://schemas.microsoft.com/office/drawing/2014/main" val="20003"/>
                    </a:ext>
                  </a:extLst>
                </a:gridCol>
              </a:tblGrid>
              <a:tr h="421022">
                <a:tc>
                  <a:txBody>
                    <a:bodyPr/>
                    <a:lstStyle/>
                    <a:p>
                      <a:pPr algn="ctr" rtl="0"/>
                      <a:r>
                        <a:rPr lang="pt-br" sz="2000" b="0">
                          <a:solidFill>
                            <a:schemeClr val="accent1"/>
                          </a:solidFill>
                          <a:latin typeface="Amazon Ember" panose="02000000000000000000" pitchFamily="2" charset="0"/>
                          <a:ea typeface="Amazon Ember" panose="02000000000000000000" pitchFamily="2" charset="0"/>
                        </a:rPr>
                        <a:t>ISBN</a:t>
                      </a:r>
                      <a:endParaRPr lang="en-US" sz="2000" b="0">
                        <a:solidFill>
                          <a:schemeClr val="accent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tc>
                  <a:txBody>
                    <a:bodyPr/>
                    <a:lstStyle/>
                    <a:p>
                      <a:pPr algn="ctr" rtl="0"/>
                      <a:r>
                        <a:rPr lang="pt-br" sz="2000" b="0">
                          <a:solidFill>
                            <a:schemeClr val="accent1"/>
                          </a:solidFill>
                          <a:latin typeface="Amazon Ember" panose="02000000000000000000" pitchFamily="2" charset="0"/>
                          <a:ea typeface="Amazon Ember" panose="02000000000000000000" pitchFamily="2" charset="0"/>
                        </a:rPr>
                        <a:t>Título</a:t>
                      </a:r>
                      <a:endParaRPr lang="en-US" sz="2000" b="0">
                        <a:solidFill>
                          <a:schemeClr val="accent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tc>
                  <a:txBody>
                    <a:bodyPr/>
                    <a:lstStyle/>
                    <a:p>
                      <a:pPr algn="ctr" rtl="0"/>
                      <a:r>
                        <a:rPr lang="pt-br" sz="2000" b="0">
                          <a:solidFill>
                            <a:schemeClr val="accent1"/>
                          </a:solidFill>
                          <a:latin typeface="Amazon Ember" panose="02000000000000000000" pitchFamily="2" charset="0"/>
                          <a:ea typeface="Amazon Ember" panose="02000000000000000000" pitchFamily="2" charset="0"/>
                        </a:rPr>
                        <a:t>Autor</a:t>
                      </a:r>
                      <a:endParaRPr lang="en-US" sz="2000" b="0">
                        <a:solidFill>
                          <a:schemeClr val="accent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tc>
                  <a:txBody>
                    <a:bodyPr/>
                    <a:lstStyle/>
                    <a:p>
                      <a:pPr algn="ctr" rtl="0"/>
                      <a:r>
                        <a:rPr lang="pt-br" sz="2000" b="0">
                          <a:solidFill>
                            <a:schemeClr val="accent1"/>
                          </a:solidFill>
                          <a:latin typeface="Amazon Ember" panose="02000000000000000000" pitchFamily="2" charset="0"/>
                          <a:ea typeface="Amazon Ember" panose="02000000000000000000" pitchFamily="2" charset="0"/>
                        </a:rPr>
                        <a:t>Formato</a:t>
                      </a:r>
                      <a:endParaRPr lang="en-US" sz="2000" b="0">
                        <a:solidFill>
                          <a:schemeClr val="accent1"/>
                        </a:solidFill>
                        <a:latin typeface="Amazon Ember" panose="02000000000000000000" pitchFamily="2" charset="0"/>
                        <a:ea typeface="Amazon Ember" panose="02000000000000000000" pitchFamily="2" charset="0"/>
                        <a:cs typeface="Amazon Ember" panose="020B0603020204020204" pitchFamily="34" charset="0"/>
                      </a:endParaRPr>
                    </a:p>
                  </a:txBody>
                  <a:tcPr marL="121920" marR="121920" marT="60960" marB="60960" anchor="ctr"/>
                </a:tc>
                <a:extLst>
                  <a:ext uri="{0D108BD9-81ED-4DB2-BD59-A6C34878D82A}">
                    <a16:rowId xmlns:a16="http://schemas.microsoft.com/office/drawing/2014/main" val="10000"/>
                  </a:ext>
                </a:extLst>
              </a:tr>
              <a:tr h="642598">
                <a:tc>
                  <a:txBody>
                    <a:bodyPr/>
                    <a:lstStyle/>
                    <a:p>
                      <a:pPr algn="ctr" rtl="0"/>
                      <a:r>
                        <a:rPr lang="pt-br" sz="1800"/>
                        <a:t>918293265265</a:t>
                      </a:r>
                      <a:endParaRPr lang="en-US" sz="1800" b="0" i="0">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algn="ctr" rtl="0"/>
                      <a:r>
                        <a:rPr lang="pt-br" sz="1800"/>
                        <a:t>Cloud Computing Concepts</a:t>
                      </a:r>
                      <a:endParaRPr lang="en-US" sz="1800" b="0" i="0">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algn="ctr" rtl="0"/>
                      <a:r>
                        <a:rPr lang="pt-br" sz="1800"/>
                        <a:t>Roe, Richard.</a:t>
                      </a:r>
                      <a:endParaRPr lang="en-US" sz="1800" b="0" i="0">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algn="ctr" rtl="0"/>
                      <a:r>
                        <a:rPr lang="pt-br" sz="1800"/>
                        <a:t>Brochura</a:t>
                      </a:r>
                      <a:endParaRPr lang="en-US" sz="1800" b="0" i="0">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0001"/>
                  </a:ext>
                </a:extLst>
              </a:tr>
              <a:tr h="642598">
                <a:tc>
                  <a:txBody>
                    <a:bodyPr/>
                    <a:lstStyle/>
                    <a:p>
                      <a:pPr marL="0" algn="ctr" defTabSz="457200" rtl="0" eaLnBrk="1" latinLnBrk="0" hangingPunct="1"/>
                      <a:r>
                        <a:rPr lang="pt-br" sz="1800" kern="1200"/>
                        <a:t>314256475869</a:t>
                      </a:r>
                      <a:endParaRPr lang="en-US" sz="1800" b="0" i="0" kern="1200">
                        <a:solidFill>
                          <a:schemeClr val="dk1"/>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ctr" defTabSz="457200" rtl="0" eaLnBrk="1" latinLnBrk="0" hangingPunct="1"/>
                      <a:r>
                        <a:rPr lang="pt-br" sz="1800" kern="1200"/>
                        <a:t>The Database Guru</a:t>
                      </a:r>
                      <a:endParaRPr lang="en-US" sz="1800" b="0" i="0" kern="1200">
                        <a:solidFill>
                          <a:schemeClr val="dk1"/>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ctr" defTabSz="457200" rtl="0" eaLnBrk="1" latinLnBrk="0" hangingPunct="1"/>
                      <a:r>
                        <a:rPr lang="pt-br" sz="1800" kern="1200"/>
                        <a:t>Garcia, Maria</a:t>
                      </a:r>
                      <a:endParaRPr lang="en-US" sz="1800" b="0" i="0" kern="1200">
                        <a:solidFill>
                          <a:schemeClr val="dk1"/>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ctr" defTabSz="457200" rtl="0" eaLnBrk="1" latinLnBrk="0" hangingPunct="1"/>
                      <a:r>
                        <a:rPr lang="pt-br" sz="1800" u="none" kern="1200"/>
                        <a:t>E-book</a:t>
                      </a:r>
                      <a:endParaRPr lang="en-US" sz="1800" b="0" i="0" u="none" kern="12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10002"/>
                  </a:ext>
                </a:extLst>
              </a:tr>
              <a:tr h="642598">
                <a:tc>
                  <a:txBody>
                    <a:bodyPr/>
                    <a:lstStyle/>
                    <a:p>
                      <a:pPr marL="0" algn="ctr" defTabSz="457200" rtl="0" eaLnBrk="1" latinLnBrk="0" hangingPunct="1"/>
                      <a:r>
                        <a:rPr lang="pt-br" sz="1800" kern="1200"/>
                        <a:t>714356475560</a:t>
                      </a:r>
                      <a:endParaRPr lang="en-US" sz="1800" b="0" i="0" kern="1200">
                        <a:solidFill>
                          <a:schemeClr val="dk1"/>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ctr" defTabSz="457200" rtl="0" eaLnBrk="1" latinLnBrk="0" hangingPunct="1"/>
                      <a:r>
                        <a:rPr lang="pt-br" sz="1800" kern="1200"/>
                        <a:t>Database Concepts</a:t>
                      </a:r>
                      <a:endParaRPr lang="en-US" sz="1800" b="0" i="0" kern="1200">
                        <a:solidFill>
                          <a:schemeClr val="dk1"/>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ctr" defTabSz="457200" rtl="0" eaLnBrk="1" latinLnBrk="0" hangingPunct="1"/>
                      <a:r>
                        <a:rPr lang="pt-br" sz="1800" kern="1200"/>
                        <a:t>Wei, Zhang</a:t>
                      </a:r>
                      <a:endParaRPr lang="en-US" sz="1800" b="0" i="0" kern="1200">
                        <a:solidFill>
                          <a:schemeClr val="dk1"/>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pPr marL="0" algn="ctr" defTabSz="457200" rtl="0" eaLnBrk="1" latinLnBrk="0" hangingPunct="1"/>
                      <a:r>
                        <a:rPr lang="pt-br" sz="1800" u="none" kern="1200"/>
                        <a:t>Brochura</a:t>
                      </a:r>
                      <a:endParaRPr lang="en-US" sz="1800" b="0" i="0" u="none" kern="12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extLst>
                  <a:ext uri="{0D108BD9-81ED-4DB2-BD59-A6C34878D82A}">
                    <a16:rowId xmlns:a16="http://schemas.microsoft.com/office/drawing/2014/main" val="2801322924"/>
                  </a:ext>
                </a:extLst>
              </a:tr>
            </a:tbl>
          </a:graphicData>
        </a:graphic>
      </p:graphicFrame>
      <p:sp>
        <p:nvSpPr>
          <p:cNvPr id="8" name="TextBox 7">
            <a:extLst>
              <a:ext uri="{FF2B5EF4-FFF2-40B4-BE49-F238E27FC236}">
                <a16:creationId xmlns:a16="http://schemas.microsoft.com/office/drawing/2014/main" id="{876A082F-F7E5-4A72-B981-CEC3DA4A67BB}"/>
              </a:ext>
            </a:extLst>
          </p:cNvPr>
          <p:cNvSpPr txBox="1"/>
          <p:nvPr/>
        </p:nvSpPr>
        <p:spPr>
          <a:xfrm>
            <a:off x="403534" y="2134772"/>
            <a:ext cx="758541" cy="461665"/>
          </a:xfrm>
          <a:prstGeom prst="rect">
            <a:avLst/>
          </a:prstGeom>
          <a:noFill/>
        </p:spPr>
        <p:txBody>
          <a:bodyPr wrap="none" rtlCol="0">
            <a:spAutoFit/>
          </a:bodyPr>
          <a:lstStyle/>
          <a:p>
            <a:pPr rtl="0"/>
            <a:r>
              <a:rPr lang="pt-br" sz="2400">
                <a:latin typeface="Amazon Ember" panose="02000000000000000000" pitchFamily="2" charset="0"/>
                <a:ea typeface="Amazon Ember" panose="02000000000000000000" pitchFamily="2" charset="0"/>
                <a:cs typeface="Amazon Ember" panose="020B0603020204020204" pitchFamily="34" charset="0"/>
              </a:rPr>
              <a:t>SQL</a:t>
            </a:r>
          </a:p>
        </p:txBody>
      </p:sp>
      <p:sp>
        <p:nvSpPr>
          <p:cNvPr id="9" name="TextBox 8">
            <a:extLst>
              <a:ext uri="{FF2B5EF4-FFF2-40B4-BE49-F238E27FC236}">
                <a16:creationId xmlns:a16="http://schemas.microsoft.com/office/drawing/2014/main" id="{4820BBBA-D739-4007-A2CB-878388290D55}"/>
              </a:ext>
            </a:extLst>
          </p:cNvPr>
          <p:cNvSpPr txBox="1"/>
          <p:nvPr/>
        </p:nvSpPr>
        <p:spPr>
          <a:xfrm>
            <a:off x="204761" y="4730130"/>
            <a:ext cx="1156086" cy="461665"/>
          </a:xfrm>
          <a:prstGeom prst="rect">
            <a:avLst/>
          </a:prstGeom>
          <a:noFill/>
        </p:spPr>
        <p:txBody>
          <a:bodyPr wrap="none" rtlCol="0">
            <a:spAutoFit/>
          </a:bodyPr>
          <a:lstStyle/>
          <a:p>
            <a:pPr rtl="0"/>
            <a:r>
              <a:rPr lang="pt-br" sz="2400">
                <a:latin typeface="Amazon Ember" panose="02000000000000000000" pitchFamily="2" charset="0"/>
                <a:ea typeface="Amazon Ember" panose="02000000000000000000" pitchFamily="2" charset="0"/>
                <a:cs typeface="Amazon Ember" panose="020B0603020204020204" pitchFamily="34" charset="0"/>
              </a:rPr>
              <a:t>NoSQL</a:t>
            </a:r>
          </a:p>
        </p:txBody>
      </p:sp>
      <p:sp>
        <p:nvSpPr>
          <p:cNvPr id="10" name="TextBox 9">
            <a:extLst>
              <a:ext uri="{FF2B5EF4-FFF2-40B4-BE49-F238E27FC236}">
                <a16:creationId xmlns:a16="http://schemas.microsoft.com/office/drawing/2014/main" id="{F9AFA8AB-C849-43A4-B1C6-A91D75D6D30D}"/>
              </a:ext>
            </a:extLst>
          </p:cNvPr>
          <p:cNvSpPr txBox="1"/>
          <p:nvPr/>
        </p:nvSpPr>
        <p:spPr>
          <a:xfrm>
            <a:off x="1482726" y="4030497"/>
            <a:ext cx="4998484" cy="1569660"/>
          </a:xfrm>
          <a:prstGeom prst="rect">
            <a:avLst/>
          </a:prstGeom>
          <a:noFill/>
          <a:ln w="19050">
            <a:solidFill>
              <a:schemeClr val="tx1"/>
            </a:solidFill>
          </a:ln>
        </p:spPr>
        <p:txBody>
          <a:bodyPr wrap="none" rtlCol="0">
            <a:spAutoFit/>
          </a:bodyPr>
          <a:lstStyle/>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ISBN: </a:t>
            </a:r>
            <a:r>
              <a:rPr lang="pt-br" sz="1600" dirty="0">
                <a:latin typeface="Lucida Console" panose="020B0609040504020204" pitchFamily="49" charset="0"/>
              </a:rPr>
              <a:t>918293265265</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Título: “Cloud </a:t>
            </a:r>
            <a:r>
              <a:rPr lang="pt-br" sz="1600" dirty="0" err="1">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Computing</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a:t>
            </a:r>
            <a:r>
              <a:rPr lang="pt-br" sz="1600" dirty="0" err="1">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Concepts</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Autor: “</a:t>
            </a:r>
            <a:r>
              <a:rPr lang="pt-br" sz="1600" dirty="0" err="1">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Roe</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Richard”,</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Formato: “Brochura”</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p:txBody>
      </p:sp>
      <p:sp>
        <p:nvSpPr>
          <p:cNvPr id="11" name="TextBox 10">
            <a:extLst>
              <a:ext uri="{FF2B5EF4-FFF2-40B4-BE49-F238E27FC236}">
                <a16:creationId xmlns:a16="http://schemas.microsoft.com/office/drawing/2014/main" id="{F9AFA8AB-C849-43A4-B1C6-A91D75D6D30D}"/>
              </a:ext>
            </a:extLst>
          </p:cNvPr>
          <p:cNvSpPr txBox="1"/>
          <p:nvPr/>
        </p:nvSpPr>
        <p:spPr>
          <a:xfrm>
            <a:off x="4502161" y="5151815"/>
            <a:ext cx="4186795" cy="1569660"/>
          </a:xfrm>
          <a:prstGeom prst="rect">
            <a:avLst/>
          </a:prstGeom>
          <a:solidFill>
            <a:schemeClr val="bg1"/>
          </a:solidFill>
          <a:ln w="19050">
            <a:solidFill>
              <a:schemeClr val="tx1"/>
            </a:solidFill>
          </a:ln>
        </p:spPr>
        <p:txBody>
          <a:bodyPr wrap="square" rtlCol="0">
            <a:spAutoFit/>
          </a:bodyPr>
          <a:lstStyle/>
          <a:p>
            <a:pPr rtl="0"/>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ISBN: </a:t>
            </a:r>
            <a:r>
              <a:rPr lang="pt-br" sz="1600">
                <a:latin typeface="Lucida Console" panose="020B0609040504020204" pitchFamily="49" charset="0"/>
              </a:rPr>
              <a:t>314256475869</a:t>
            </a:r>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Título: “</a:t>
            </a:r>
            <a:r>
              <a:rPr lang="pt-br" sz="1600">
                <a:latin typeface="Lucida Console" panose="020B0609040504020204" pitchFamily="49" charset="0"/>
              </a:rPr>
              <a:t>The Database Guru</a:t>
            </a:r>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Autora: ”</a:t>
            </a:r>
            <a:r>
              <a:rPr lang="pt-br" sz="1600">
                <a:latin typeface="Lucida Console" panose="020B0609040504020204" pitchFamily="49" charset="0"/>
              </a:rPr>
              <a:t> Garcia, Maria</a:t>
            </a:r>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Formato: “</a:t>
            </a:r>
            <a:r>
              <a:rPr lang="pt-br" sz="1600">
                <a:latin typeface="Lucida Console" panose="020B0609040504020204" pitchFamily="49" charset="0"/>
              </a:rPr>
              <a:t>e-Book</a:t>
            </a:r>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p:txBody>
      </p:sp>
      <p:sp>
        <p:nvSpPr>
          <p:cNvPr id="12" name="TextBox 11">
            <a:extLst>
              <a:ext uri="{FF2B5EF4-FFF2-40B4-BE49-F238E27FC236}">
                <a16:creationId xmlns:a16="http://schemas.microsoft.com/office/drawing/2014/main" id="{F9AFA8AB-C849-43A4-B1C6-A91D75D6D30D}"/>
              </a:ext>
            </a:extLst>
          </p:cNvPr>
          <p:cNvSpPr txBox="1"/>
          <p:nvPr/>
        </p:nvSpPr>
        <p:spPr>
          <a:xfrm>
            <a:off x="7405141" y="4015629"/>
            <a:ext cx="4186795" cy="1569660"/>
          </a:xfrm>
          <a:prstGeom prst="rect">
            <a:avLst/>
          </a:prstGeom>
          <a:solidFill>
            <a:schemeClr val="bg1"/>
          </a:solidFill>
          <a:ln w="19050">
            <a:solidFill>
              <a:schemeClr val="tx1"/>
            </a:solidFill>
          </a:ln>
        </p:spPr>
        <p:txBody>
          <a:bodyPr wrap="square" rtlCol="0">
            <a:spAutoFit/>
          </a:bodyPr>
          <a:lstStyle/>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ISBN: </a:t>
            </a:r>
            <a:r>
              <a:rPr lang="pt-br" sz="1600" dirty="0">
                <a:latin typeface="Lucida Console" panose="020B0609040504020204" pitchFamily="49" charset="0"/>
              </a:rPr>
              <a:t>714356475560</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Título: “</a:t>
            </a:r>
            <a:r>
              <a:rPr lang="pt-br" sz="1600" dirty="0" err="1">
                <a:solidFill>
                  <a:schemeClr val="dk1"/>
                </a:solidFill>
                <a:latin typeface="Lucida Console" panose="020B0609040504020204" pitchFamily="49" charset="0"/>
                <a:ea typeface="Amazon Ember Light" panose="020B0403020204020204" pitchFamily="34" charset="0"/>
                <a:cs typeface="Amazon Ember Light" panose="020B0403020204020204" pitchFamily="34" charset="0"/>
              </a:rPr>
              <a:t>Database</a:t>
            </a:r>
            <a:r>
              <a:rPr lang="pt-br" sz="1600" dirty="0">
                <a:solidFill>
                  <a:schemeClr val="dk1"/>
                </a:solidFill>
                <a:latin typeface="Lucida Console" panose="020B0609040504020204" pitchFamily="49" charset="0"/>
                <a:ea typeface="Amazon Ember Light" panose="020B0403020204020204" pitchFamily="34" charset="0"/>
                <a:cs typeface="Amazon Ember Light" panose="020B0403020204020204" pitchFamily="34" charset="0"/>
              </a:rPr>
              <a:t> </a:t>
            </a:r>
            <a:r>
              <a:rPr lang="pt-br" sz="1600" dirty="0" err="1">
                <a:solidFill>
                  <a:schemeClr val="dk1"/>
                </a:solidFill>
                <a:latin typeface="Lucida Console" panose="020B0609040504020204" pitchFamily="49" charset="0"/>
                <a:ea typeface="Amazon Ember Light" panose="020B0403020204020204" pitchFamily="34" charset="0"/>
                <a:cs typeface="Amazon Ember Light" panose="020B0403020204020204" pitchFamily="34" charset="0"/>
              </a:rPr>
              <a:t>Concepts</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Autor: “</a:t>
            </a:r>
            <a:r>
              <a:rPr lang="pt-br" sz="1600" dirty="0" err="1">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Wei</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Zhang”,</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    Formato: “</a:t>
            </a:r>
            <a:r>
              <a:rPr lang="pt-br" sz="1600" dirty="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Brochura</a:t>
            </a:r>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a:p>
            <a:pPr rtl="0"/>
            <a:r>
              <a:rPr lang="pt-br" sz="1600" dirty="0">
                <a:solidFill>
                  <a:schemeClr val="accent1"/>
                </a:solidFill>
                <a:latin typeface="Lucida Console" panose="020B0609040504020204" pitchFamily="49"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09361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rtlCol="0"/>
          <a:lstStyle/>
          <a:p>
            <a:pPr rtl="0"/>
            <a:r>
              <a:rPr lang="pt-br"/>
              <a:t>Tabelas</a:t>
            </a:r>
            <a:r>
              <a:rPr lang="pt-br">
                <a:solidFill>
                  <a:srgbClr val="FFFFFF"/>
                </a:solidFill>
              </a:rPr>
              <a:t> de um para muitos</a:t>
            </a:r>
            <a:r>
              <a:rPr lang="pt-br"/>
              <a:t> </a:t>
            </a:r>
          </a:p>
        </p:txBody>
      </p:sp>
      <p:sp>
        <p:nvSpPr>
          <p:cNvPr id="3" name="Content Placeholder 2"/>
          <p:cNvSpPr>
            <a:spLocks noGrp="1"/>
          </p:cNvSpPr>
          <p:nvPr>
            <p:ph idx="1"/>
          </p:nvPr>
        </p:nvSpPr>
        <p:spPr>
          <a:xfrm>
            <a:off x="419099" y="1528175"/>
            <a:ext cx="12262579" cy="4648788"/>
          </a:xfrm>
        </p:spPr>
        <p:txBody>
          <a:bodyPr rtlCol="0"/>
          <a:lstStyle/>
          <a:p>
            <a:pPr rtl="0"/>
            <a:r>
              <a:rPr lang="pt-br" sz="2750" spc="-30" dirty="0"/>
              <a:t>Use tabelas de um para muitos em vez de um grande número de </a:t>
            </a:r>
            <a:r>
              <a:rPr lang="pt-br" sz="2750" spc="-30" dirty="0">
                <a:solidFill>
                  <a:srgbClr val="000000"/>
                </a:solidFill>
              </a:rPr>
              <a:t>atributos.</a:t>
            </a:r>
            <a:endParaRPr lang="en-US" sz="2750" spc="-30" dirty="0">
              <a:solidFill>
                <a:srgbClr val="000000"/>
              </a:solidFill>
              <a:latin typeface="Amazon Ember Light" panose="020B0403020204020204"/>
            </a:endParaRP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50</a:t>
            </a:fld>
            <a:endParaRPr lang="en-US"/>
          </a:p>
        </p:txBody>
      </p:sp>
      <p:sp>
        <p:nvSpPr>
          <p:cNvPr id="6" name="Content Placeholder 2"/>
          <p:cNvSpPr txBox="1">
            <a:spLocks/>
          </p:cNvSpPr>
          <p:nvPr/>
        </p:nvSpPr>
        <p:spPr>
          <a:xfrm>
            <a:off x="811372" y="1975788"/>
            <a:ext cx="5010815" cy="2595250"/>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rtl="0">
              <a:buNone/>
            </a:pPr>
            <a:r>
              <a:rPr lang="pt-br" sz="1600" spc="-30" dirty="0">
                <a:latin typeface="Lucida Console" panose="020B0609040504020204" pitchFamily="49" charset="0"/>
                <a:ea typeface="Amazon Ember Light" charset="0"/>
                <a:cs typeface="Amazon Ember Light" charset="0"/>
              </a:rPr>
              <a:t>Tabela</a:t>
            </a:r>
            <a:r>
              <a:rPr lang="pt-br" sz="1600" spc="-30" dirty="0">
                <a:solidFill>
                  <a:srgbClr val="000000"/>
                </a:solidFill>
                <a:latin typeface="Lucida Console" panose="020B0609040504020204" pitchFamily="49" charset="0"/>
                <a:ea typeface="Amazon Ember Light" charset="0"/>
                <a:cs typeface="Amazon Ember Light" charset="0"/>
              </a:rPr>
              <a:t> complexa de discussões de </a:t>
            </a:r>
            <a:r>
              <a:rPr lang="pt-br" sz="1600" spc="-30" dirty="0">
                <a:latin typeface="Lucida Console" panose="020B0609040504020204" pitchFamily="49" charset="0"/>
                <a:ea typeface="Amazon Ember Light" charset="0"/>
                <a:cs typeface="Amazon Ember Light" charset="0"/>
              </a:rPr>
              <a:t>fórum</a:t>
            </a:r>
          </a:p>
          <a:p>
            <a:pPr marL="0" indent="0" rtl="0">
              <a:buNone/>
            </a:pPr>
            <a:r>
              <a:rPr lang="pt-br" sz="1600" dirty="0">
                <a:latin typeface="Lucida Console" panose="020B0609040504020204" pitchFamily="49" charset="0"/>
                <a:ea typeface="Amazon Ember Light" charset="0"/>
                <a:cs typeface="Amazon Ember Light" charset="0"/>
              </a:rPr>
              <a:t>{</a:t>
            </a:r>
          </a:p>
          <a:p>
            <a:pPr marL="0" indent="0" rtl="0">
              <a:buNone/>
            </a:pP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thread_id</a:t>
            </a:r>
            <a:r>
              <a:rPr lang="pt-br" sz="1600" dirty="0">
                <a:solidFill>
                  <a:srgbClr val="000000"/>
                </a:solidFill>
                <a:latin typeface="Lucida Console" panose="020B0609040504020204" pitchFamily="49" charset="0"/>
                <a:ea typeface="Amazon Ember Light" charset="0"/>
                <a:cs typeface="Amazon Ember Light" charset="0"/>
              </a:rPr>
              <a:t>" :</a:t>
            </a:r>
            <a:r>
              <a:rPr lang="pt-br" sz="1600" dirty="0">
                <a:latin typeface="Lucida Console" panose="020B0609040504020204" pitchFamily="49" charset="0"/>
                <a:ea typeface="Amazon Ember Light" charset="0"/>
                <a:cs typeface="Amazon Ember Light" charset="0"/>
              </a:rPr>
              <a:t> 123,</a:t>
            </a:r>
          </a:p>
          <a:p>
            <a:pPr marL="0" indent="0" rtl="0">
              <a:buNone/>
            </a:pP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subject</a:t>
            </a:r>
            <a:r>
              <a:rPr lang="pt-br" sz="1600" dirty="0">
                <a:solidFill>
                  <a:srgbClr val="000000"/>
                </a:solidFill>
                <a:latin typeface="Lucida Console" panose="020B0609040504020204" pitchFamily="49" charset="0"/>
                <a:ea typeface="Amazon Ember Light" charset="0"/>
                <a:cs typeface="Amazon Ember Light" charset="0"/>
              </a:rPr>
              <a:t>" :</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How</a:t>
            </a:r>
            <a:r>
              <a:rPr lang="pt-br" sz="1600" dirty="0">
                <a:latin typeface="Lucida Console" panose="020B0609040504020204" pitchFamily="49" charset="0"/>
                <a:ea typeface="Amazon Ember Light" charset="0"/>
                <a:cs typeface="Amazon Ember Light" charset="0"/>
              </a:rPr>
              <a:t> do I </a:t>
            </a:r>
            <a:r>
              <a:rPr lang="pt-br" sz="1600" dirty="0" err="1">
                <a:latin typeface="Lucida Console" panose="020B0609040504020204" pitchFamily="49" charset="0"/>
                <a:ea typeface="Amazon Ember Light" charset="0"/>
                <a:cs typeface="Amazon Ember Light" charset="0"/>
              </a:rPr>
              <a:t>cook</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potatoes</a:t>
            </a:r>
            <a:r>
              <a:rPr lang="pt-br" sz="1600" dirty="0">
                <a:latin typeface="Lucida Console" panose="020B0609040504020204" pitchFamily="49" charset="0"/>
                <a:ea typeface="Amazon Ember Light" charset="0"/>
                <a:cs typeface="Amazon Ember Light" charset="0"/>
              </a:rPr>
              <a:t>?",</a:t>
            </a:r>
          </a:p>
          <a:p>
            <a:pPr marL="0" indent="0" rtl="0">
              <a:buNone/>
            </a:pPr>
            <a:r>
              <a:rPr lang="pt-br" sz="1600" dirty="0">
                <a:latin typeface="Lucida Console" panose="020B0609040504020204" pitchFamily="49" charset="0"/>
                <a:ea typeface="Amazon Ember Light" charset="0"/>
                <a:cs typeface="Amazon Ember Light" charset="0"/>
              </a:rPr>
              <a:t>“</a:t>
            </a:r>
            <a:r>
              <a:rPr lang="pt-br" sz="1600" dirty="0" err="1">
                <a:latin typeface="Lucida Console" panose="020B0609040504020204" pitchFamily="49" charset="0"/>
                <a:ea typeface="Amazon Ember Light" charset="0"/>
                <a:cs typeface="Amazon Ember Light" charset="0"/>
              </a:rPr>
              <a:t>replies</a:t>
            </a:r>
            <a:r>
              <a:rPr lang="pt-br" sz="1600" dirty="0">
                <a:solidFill>
                  <a:srgbClr val="000000"/>
                </a:solidFill>
                <a:latin typeface="Lucida Console" panose="020B0609040504020204" pitchFamily="49" charset="0"/>
                <a:ea typeface="Amazon Ember Light" charset="0"/>
                <a:cs typeface="Amazon Ember Light" charset="0"/>
              </a:rPr>
              <a:t>"  :</a:t>
            </a:r>
          </a:p>
          <a:p>
            <a:pPr marL="0" indent="0" rtl="0">
              <a:buNone/>
            </a:pPr>
            <a:r>
              <a:rPr lang="pt-br" sz="1600" dirty="0">
                <a:latin typeface="Lucida Console" panose="020B0609040504020204" pitchFamily="49" charset="0"/>
                <a:ea typeface="Amazon Ember Light" charset="0"/>
                <a:cs typeface="Amazon Ember Light" charset="0"/>
              </a:rPr>
              <a:t>    </a:t>
            </a:r>
            <a:r>
              <a:rPr lang="pt-br" sz="1600" dirty="0">
                <a:solidFill>
                  <a:srgbClr val="000000"/>
                </a:solidFill>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Boil</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Bake</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Roast</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Fry</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Mash</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Chop</a:t>
            </a:r>
            <a:r>
              <a:rPr lang="pt-br" sz="1600" dirty="0">
                <a:latin typeface="Lucida Console" panose="020B0609040504020204" pitchFamily="49" charset="0"/>
                <a:ea typeface="Amazon Ember Light" charset="0"/>
                <a:cs typeface="Amazon Ember Light" charset="0"/>
              </a:rPr>
              <a:t>…” ]</a:t>
            </a:r>
          </a:p>
          <a:p>
            <a:pPr marL="0" indent="0" rtl="0">
              <a:buNone/>
            </a:pPr>
            <a:r>
              <a:rPr lang="pt-br" sz="1600" dirty="0">
                <a:latin typeface="Lucida Console" panose="020B0609040504020204" pitchFamily="49" charset="0"/>
                <a:ea typeface="Amazon Ember Light" charset="0"/>
                <a:cs typeface="Amazon Ember Light" charset="0"/>
              </a:rPr>
              <a:t>}</a:t>
            </a:r>
          </a:p>
        </p:txBody>
      </p:sp>
      <p:sp>
        <p:nvSpPr>
          <p:cNvPr id="7" name="Content Placeholder 2"/>
          <p:cNvSpPr txBox="1">
            <a:spLocks/>
          </p:cNvSpPr>
          <p:nvPr/>
        </p:nvSpPr>
        <p:spPr>
          <a:xfrm>
            <a:off x="811373" y="4649528"/>
            <a:ext cx="5010815" cy="1706822"/>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rtl="0">
              <a:buNone/>
            </a:pPr>
            <a:r>
              <a:rPr lang="pt-br" sz="1600" dirty="0">
                <a:solidFill>
                  <a:srgbClr val="000000"/>
                </a:solidFill>
                <a:latin typeface="Lucida Console" panose="020B0609040504020204" pitchFamily="49" charset="0"/>
                <a:ea typeface="Amazon Ember Light" charset="0"/>
                <a:cs typeface="Amazon Ember Light" charset="0"/>
              </a:rPr>
              <a:t>Tabela</a:t>
            </a:r>
            <a:r>
              <a:rPr lang="pt-br" sz="1600" dirty="0">
                <a:latin typeface="Lucida Console" panose="020B0609040504020204" pitchFamily="49" charset="0"/>
                <a:ea typeface="Amazon Ember Light" charset="0"/>
                <a:cs typeface="Amazon Ember Light" charset="0"/>
              </a:rPr>
              <a:t> </a:t>
            </a:r>
            <a:r>
              <a:rPr lang="pt-br" sz="1600" dirty="0">
                <a:solidFill>
                  <a:srgbClr val="000000"/>
                </a:solidFill>
                <a:latin typeface="Lucida Console" panose="020B0609040504020204" pitchFamily="49" charset="0"/>
                <a:ea typeface="Amazon Ember Light" charset="0"/>
                <a:cs typeface="Amazon Ember Light" charset="0"/>
              </a:rPr>
              <a:t> </a:t>
            </a:r>
            <a:r>
              <a:rPr lang="pt-br" sz="1600" dirty="0">
                <a:latin typeface="Lucida Console" panose="020B0609040504020204" pitchFamily="49" charset="0"/>
                <a:ea typeface="Amazon Ember Light" charset="0"/>
                <a:cs typeface="Amazon Ember Light" charset="0"/>
              </a:rPr>
              <a:t>simples de </a:t>
            </a:r>
            <a:r>
              <a:rPr lang="pt-br" sz="1600" dirty="0">
                <a:solidFill>
                  <a:srgbClr val="000000"/>
                </a:solidFill>
                <a:latin typeface="Lucida Console" panose="020B0609040504020204" pitchFamily="49" charset="0"/>
                <a:ea typeface="Amazon Ember Light" charset="0"/>
                <a:cs typeface="Amazon Ember Light" charset="0"/>
              </a:rPr>
              <a:t>discussões de fórum</a:t>
            </a:r>
          </a:p>
          <a:p>
            <a:pPr marL="0" indent="0" rtl="0">
              <a:buNone/>
            </a:pPr>
            <a:r>
              <a:rPr lang="pt-br" sz="1600" dirty="0">
                <a:latin typeface="Lucida Console" panose="020B0609040504020204" pitchFamily="49" charset="0"/>
                <a:ea typeface="Amazon Ember Light" charset="0"/>
                <a:cs typeface="Amazon Ember Light" charset="0"/>
              </a:rPr>
              <a:t>{</a:t>
            </a:r>
          </a:p>
          <a:p>
            <a:pPr marL="0" indent="0" rtl="0">
              <a:buNone/>
            </a:pP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thread_id</a:t>
            </a:r>
            <a:r>
              <a:rPr lang="pt-br" sz="1600" dirty="0">
                <a:solidFill>
                  <a:srgbClr val="000000"/>
                </a:solidFill>
                <a:latin typeface="Lucida Console" panose="020B0609040504020204" pitchFamily="49" charset="0"/>
                <a:ea typeface="Amazon Ember Light" charset="0"/>
                <a:cs typeface="Amazon Ember Light" charset="0"/>
              </a:rPr>
              <a:t>" :</a:t>
            </a:r>
            <a:r>
              <a:rPr lang="pt-br" sz="1600" dirty="0">
                <a:latin typeface="Lucida Console" panose="020B0609040504020204" pitchFamily="49" charset="0"/>
                <a:ea typeface="Amazon Ember Light" charset="0"/>
                <a:cs typeface="Amazon Ember Light" charset="0"/>
              </a:rPr>
              <a:t> 123,</a:t>
            </a:r>
          </a:p>
          <a:p>
            <a:pPr marL="0" indent="0" rtl="0">
              <a:buNone/>
            </a:pP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subject</a:t>
            </a:r>
            <a:r>
              <a:rPr lang="pt-br" sz="1600" dirty="0">
                <a:solidFill>
                  <a:srgbClr val="000000"/>
                </a:solidFill>
                <a:latin typeface="Lucida Console" panose="020B0609040504020204" pitchFamily="49" charset="0"/>
                <a:ea typeface="Amazon Ember Light" charset="0"/>
                <a:cs typeface="Amazon Ember Light" charset="0"/>
              </a:rPr>
              <a:t>" :</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How</a:t>
            </a:r>
            <a:r>
              <a:rPr lang="pt-br" sz="1600" dirty="0">
                <a:latin typeface="Lucida Console" panose="020B0609040504020204" pitchFamily="49" charset="0"/>
                <a:ea typeface="Amazon Ember Light" charset="0"/>
                <a:cs typeface="Amazon Ember Light" charset="0"/>
              </a:rPr>
              <a:t> do I </a:t>
            </a:r>
            <a:r>
              <a:rPr lang="pt-br" sz="1600" dirty="0" err="1">
                <a:latin typeface="Lucida Console" panose="020B0609040504020204" pitchFamily="49" charset="0"/>
                <a:ea typeface="Amazon Ember Light" charset="0"/>
                <a:cs typeface="Amazon Ember Light" charset="0"/>
              </a:rPr>
              <a:t>cook</a:t>
            </a:r>
            <a:r>
              <a:rPr lang="pt-br" sz="1600" dirty="0">
                <a:latin typeface="Lucida Console" panose="020B0609040504020204" pitchFamily="49" charset="0"/>
                <a:ea typeface="Amazon Ember Light" charset="0"/>
                <a:cs typeface="Amazon Ember Light" charset="0"/>
              </a:rPr>
              <a:t> </a:t>
            </a:r>
            <a:r>
              <a:rPr lang="pt-br" sz="1600" dirty="0" err="1">
                <a:latin typeface="Lucida Console" panose="020B0609040504020204" pitchFamily="49" charset="0"/>
                <a:ea typeface="Amazon Ember Light" charset="0"/>
                <a:cs typeface="Amazon Ember Light" charset="0"/>
              </a:rPr>
              <a:t>potatoes</a:t>
            </a:r>
            <a:r>
              <a:rPr lang="pt-br" sz="1600" dirty="0">
                <a:latin typeface="Lucida Console" panose="020B0609040504020204" pitchFamily="49" charset="0"/>
                <a:ea typeface="Amazon Ember Light" charset="0"/>
                <a:cs typeface="Amazon Ember Light" charset="0"/>
              </a:rPr>
              <a:t>?"</a:t>
            </a:r>
          </a:p>
          <a:p>
            <a:pPr marL="0" indent="0" rtl="0">
              <a:buNone/>
            </a:pPr>
            <a:r>
              <a:rPr lang="pt-br" sz="1600" dirty="0">
                <a:latin typeface="Lucida Console" panose="020B0609040504020204" pitchFamily="49" charset="0"/>
                <a:ea typeface="Amazon Ember Light" charset="0"/>
                <a:cs typeface="Amazon Ember Light" charset="0"/>
              </a:rPr>
              <a:t>}</a:t>
            </a:r>
          </a:p>
        </p:txBody>
      </p:sp>
      <p:sp>
        <p:nvSpPr>
          <p:cNvPr id="8" name="Content Placeholder 2"/>
          <p:cNvSpPr txBox="1">
            <a:spLocks/>
          </p:cNvSpPr>
          <p:nvPr/>
        </p:nvSpPr>
        <p:spPr>
          <a:xfrm>
            <a:off x="7079422" y="1975788"/>
            <a:ext cx="3838963" cy="3712478"/>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rtl="0">
              <a:buNone/>
            </a:pPr>
            <a:r>
              <a:rPr lang="pt-br" sz="1600">
                <a:latin typeface="Lucida Console" panose="020B0609040504020204" pitchFamily="49" charset="0"/>
                <a:ea typeface="Amazon Ember Light" charset="0"/>
                <a:cs typeface="Amazon Ember Light" charset="0"/>
              </a:rPr>
              <a:t>Tabela</a:t>
            </a:r>
            <a:r>
              <a:rPr lang="pt-br" sz="1600">
                <a:solidFill>
                  <a:srgbClr val="000000"/>
                </a:solidFill>
                <a:latin typeface="Lucida Console" panose="020B0609040504020204" pitchFamily="49" charset="0"/>
                <a:ea typeface="Amazon Ember Light" charset="0"/>
                <a:cs typeface="Amazon Ember Light" charset="0"/>
              </a:rPr>
              <a:t> Reply (respostas)</a:t>
            </a:r>
          </a:p>
          <a:p>
            <a:pPr marL="0" indent="0" rtl="0">
              <a:buNone/>
            </a:pPr>
            <a:r>
              <a:rPr lang="pt-br" sz="1600">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“thread_id</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123,</a:t>
            </a:r>
          </a:p>
          <a:p>
            <a:pPr marL="0" indent="0" rtl="0">
              <a:buNone/>
            </a:pPr>
            <a:r>
              <a:rPr lang="pt-br" sz="1600">
                <a:latin typeface="Lucida Console" panose="020B0609040504020204" pitchFamily="49" charset="0"/>
                <a:ea typeface="Amazon Ember Light" charset="0"/>
                <a:cs typeface="Amazon Ember Light" charset="0"/>
              </a:rPr>
              <a:t>  “reply_id</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“abc”</a:t>
            </a:r>
          </a:p>
          <a:p>
            <a:pPr marL="0" indent="0" rtl="0">
              <a:buNone/>
            </a:pPr>
            <a:r>
              <a:rPr lang="pt-br" sz="1600">
                <a:latin typeface="Lucida Console" panose="020B0609040504020204" pitchFamily="49" charset="0"/>
                <a:ea typeface="Amazon Ember Light" charset="0"/>
                <a:cs typeface="Amazon Ember Light" charset="0"/>
              </a:rPr>
              <a:t>  “reply</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“Boil for 10 minutes"</a:t>
            </a:r>
          </a:p>
          <a:p>
            <a:pPr marL="0" indent="0" rtl="0">
              <a:buNone/>
            </a:pPr>
            <a:r>
              <a:rPr lang="pt-br" sz="1600">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“thread_id</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123,</a:t>
            </a:r>
          </a:p>
          <a:p>
            <a:pPr marL="0" indent="0" rtl="0">
              <a:buNone/>
            </a:pPr>
            <a:r>
              <a:rPr lang="pt-br" sz="1600">
                <a:latin typeface="Lucida Console" panose="020B0609040504020204" pitchFamily="49" charset="0"/>
                <a:ea typeface="Amazon Ember Light" charset="0"/>
                <a:cs typeface="Amazon Ember Light" charset="0"/>
              </a:rPr>
              <a:t>  “reply_id</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“def”</a:t>
            </a:r>
          </a:p>
          <a:p>
            <a:pPr marL="0" indent="0" rtl="0">
              <a:buNone/>
            </a:pPr>
            <a:r>
              <a:rPr lang="pt-br" sz="1600">
                <a:latin typeface="Lucida Console" panose="020B0609040504020204" pitchFamily="49" charset="0"/>
                <a:ea typeface="Amazon Ember Light" charset="0"/>
                <a:cs typeface="Amazon Ember Light" charset="0"/>
              </a:rPr>
              <a:t>  “reply</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“Bake for 45 minutes"</a:t>
            </a:r>
          </a:p>
          <a:p>
            <a:pPr marL="0" indent="0" rtl="0">
              <a:buNone/>
            </a:pPr>
            <a:r>
              <a:rPr lang="pt-br" sz="1600">
                <a:latin typeface="Lucida Console" panose="020B0609040504020204" pitchFamily="49" charset="0"/>
                <a:ea typeface="Amazon Ember Light" charset="0"/>
                <a:cs typeface="Amazon Ember Light" charset="0"/>
              </a:rPr>
              <a:t>}</a:t>
            </a:r>
          </a:p>
        </p:txBody>
      </p:sp>
      <p:sp>
        <p:nvSpPr>
          <p:cNvPr id="4" name="Footer Placeholder 3"/>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5" name="L-Shape 4"/>
          <p:cNvSpPr/>
          <p:nvPr/>
        </p:nvSpPr>
        <p:spPr>
          <a:xfrm rot="2607190" flipH="1">
            <a:off x="5841629" y="4520387"/>
            <a:ext cx="229600" cy="573063"/>
          </a:xfrm>
          <a:prstGeom prst="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L-Shape 13"/>
          <p:cNvSpPr/>
          <p:nvPr/>
        </p:nvSpPr>
        <p:spPr>
          <a:xfrm rot="2607190" flipH="1">
            <a:off x="10847276" y="1969256"/>
            <a:ext cx="229600" cy="573063"/>
          </a:xfrm>
          <a:prstGeom prst="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2" name="Cross 11"/>
          <p:cNvSpPr/>
          <p:nvPr/>
        </p:nvSpPr>
        <p:spPr>
          <a:xfrm rot="2700000">
            <a:off x="5617344" y="2021632"/>
            <a:ext cx="468310" cy="468310"/>
          </a:xfrm>
          <a:prstGeom prst="plus">
            <a:avLst>
              <a:gd name="adj" fmla="val 334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custDataLst>
      <p:tags r:id="rId1"/>
    </p:custDataLst>
    <p:extLst>
      <p:ext uri="{BB962C8B-B14F-4D97-AF65-F5344CB8AC3E}">
        <p14:creationId xmlns:p14="http://schemas.microsoft.com/office/powerpoint/2010/main" val="2012742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Padrões de acesso variados</a:t>
            </a:r>
          </a:p>
        </p:txBody>
      </p:sp>
      <p:sp>
        <p:nvSpPr>
          <p:cNvPr id="3" name="Content Placeholder 2"/>
          <p:cNvSpPr>
            <a:spLocks noGrp="1"/>
          </p:cNvSpPr>
          <p:nvPr>
            <p:ph idx="1"/>
          </p:nvPr>
        </p:nvSpPr>
        <p:spPr>
          <a:xfrm>
            <a:off x="419100" y="1528175"/>
            <a:ext cx="11569700" cy="4648788"/>
          </a:xfrm>
        </p:spPr>
        <p:txBody>
          <a:bodyPr rtlCol="0"/>
          <a:lstStyle/>
          <a:p>
            <a:pPr rtl="0"/>
            <a:r>
              <a:rPr lang="pt-br" sz="2600" dirty="0"/>
              <a:t>Armazene pequenos atributos acessados com frequência em uma tabela separada.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51</a:t>
            </a:fld>
            <a:endParaRPr lang="en-US"/>
          </a:p>
        </p:txBody>
      </p:sp>
      <p:sp>
        <p:nvSpPr>
          <p:cNvPr id="5" name="Content Placeholder 2"/>
          <p:cNvSpPr txBox="1">
            <a:spLocks/>
          </p:cNvSpPr>
          <p:nvPr/>
        </p:nvSpPr>
        <p:spPr>
          <a:xfrm>
            <a:off x="622853" y="2276582"/>
            <a:ext cx="5473146" cy="2970667"/>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rtl="0">
              <a:buNone/>
            </a:pPr>
            <a:r>
              <a:rPr lang="pt-br" sz="1600">
                <a:latin typeface="Lucida Console" panose="020B0609040504020204" pitchFamily="49" charset="0"/>
                <a:ea typeface="Amazon Ember Light" charset="0"/>
                <a:cs typeface="Amazon Ember Light" charset="0"/>
              </a:rPr>
              <a:t>Tabela</a:t>
            </a:r>
            <a:r>
              <a:rPr lang="pt-br" sz="1600">
                <a:solidFill>
                  <a:srgbClr val="000000"/>
                </a:solidFill>
                <a:latin typeface="Lucida Console" panose="020B0609040504020204" pitchFamily="49" charset="0"/>
                <a:ea typeface="Amazon Ember Light" charset="0"/>
                <a:cs typeface="Amazon Ember Light" charset="0"/>
              </a:rPr>
              <a:t> Company (de empresas)</a:t>
            </a:r>
          </a:p>
          <a:p>
            <a:pPr marL="0" indent="0" rtl="0">
              <a:buNone/>
            </a:pPr>
            <a:r>
              <a:rPr lang="pt-br" sz="1600">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“companyName</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“Example</a:t>
            </a:r>
            <a:r>
              <a:rPr lang="pt-br" sz="1600">
                <a:solidFill>
                  <a:srgbClr val="000000"/>
                </a:solidFill>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“stockPrice”: 285,</a:t>
            </a:r>
          </a:p>
          <a:p>
            <a:pPr marL="0" indent="0" rtl="0">
              <a:buNone/>
            </a:pPr>
            <a:r>
              <a:rPr lang="pt-br" sz="1600">
                <a:latin typeface="Lucida Console" panose="020B0609040504020204" pitchFamily="49" charset="0"/>
                <a:ea typeface="Amazon Ember Light" charset="0"/>
                <a:cs typeface="Amazon Ember Light" charset="0"/>
              </a:rPr>
              <a:t>  “aboutCompany”: “Example company builds 	ships</a:t>
            </a:r>
            <a:r>
              <a:rPr lang="pt-br" sz="1600">
                <a:solidFill>
                  <a:srgbClr val="000000"/>
                </a:solidFill>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“missionStatement”: “Nossa missão é 	construir os </a:t>
            </a:r>
            <a:r>
              <a:rPr lang="pt-br" sz="1600">
                <a:solidFill>
                  <a:srgbClr val="000000"/>
                </a:solidFill>
                <a:latin typeface="Lucida Console" panose="020B0609040504020204" pitchFamily="49" charset="0"/>
                <a:ea typeface="Amazon Ember Light" charset="0"/>
                <a:cs typeface="Amazon Ember Light" charset="0"/>
              </a:rPr>
              <a:t>melhores</a:t>
            </a:r>
            <a:r>
              <a:rPr lang="pt-br" sz="1600">
                <a:latin typeface="Lucida Console" panose="020B0609040504020204" pitchFamily="49" charset="0"/>
                <a:ea typeface="Amazon Ember Light" charset="0"/>
                <a:cs typeface="Amazon Ember Light" charset="0"/>
              </a:rPr>
              <a:t> </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navios...”,</a:t>
            </a:r>
          </a:p>
          <a:p>
            <a:pPr marL="0" indent="0" rtl="0">
              <a:buNone/>
            </a:pPr>
            <a:r>
              <a:rPr lang="pt-br" sz="1600">
                <a:latin typeface="Lucida Console" panose="020B0609040504020204" pitchFamily="49" charset="0"/>
                <a:ea typeface="Amazon Ember Light" charset="0"/>
                <a:cs typeface="Amazon Ember Light" charset="0"/>
              </a:rPr>
              <a:t>  “logoHighResolution”: example.png”</a:t>
            </a:r>
          </a:p>
          <a:p>
            <a:pPr marL="0" indent="0" rtl="0">
              <a:buNone/>
            </a:pPr>
            <a:r>
              <a:rPr lang="pt-br" sz="1600">
                <a:latin typeface="Lucida Console" panose="020B0609040504020204" pitchFamily="49" charset="0"/>
                <a:ea typeface="Amazon Ember Light" charset="0"/>
                <a:cs typeface="Amazon Ember Light" charset="0"/>
              </a:rPr>
              <a:t> }</a:t>
            </a:r>
          </a:p>
        </p:txBody>
      </p:sp>
      <p:sp>
        <p:nvSpPr>
          <p:cNvPr id="8" name="Content Placeholder 2"/>
          <p:cNvSpPr txBox="1">
            <a:spLocks/>
          </p:cNvSpPr>
          <p:nvPr/>
        </p:nvSpPr>
        <p:spPr>
          <a:xfrm>
            <a:off x="6378643" y="2276582"/>
            <a:ext cx="5010815" cy="1493187"/>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rtl="0">
              <a:buNone/>
            </a:pPr>
            <a:r>
              <a:rPr lang="pt-br" sz="1600">
                <a:latin typeface="Lucida Console" panose="020B0609040504020204" pitchFamily="49" charset="0"/>
                <a:ea typeface="Amazon Ember Light" charset="0"/>
                <a:cs typeface="Amazon Ember Light" charset="0"/>
              </a:rPr>
              <a:t>Tabela</a:t>
            </a:r>
            <a:r>
              <a:rPr lang="pt-br" sz="1600">
                <a:solidFill>
                  <a:srgbClr val="000000"/>
                </a:solidFill>
                <a:latin typeface="Lucida Console" panose="020B0609040504020204" pitchFamily="49" charset="0"/>
                <a:ea typeface="Amazon Ember Light" charset="0"/>
                <a:cs typeface="Amazon Ember Light" charset="0"/>
              </a:rPr>
              <a:t> Company Stock (de ações da empresa)</a:t>
            </a:r>
          </a:p>
          <a:p>
            <a:pPr marL="0" indent="0" rtl="0">
              <a:buNone/>
            </a:pPr>
            <a:r>
              <a:rPr lang="pt-br" sz="1600">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“companyName</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“Example</a:t>
            </a:r>
            <a:r>
              <a:rPr lang="pt-br" sz="1600">
                <a:solidFill>
                  <a:srgbClr val="000000"/>
                </a:solidFill>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“stockPrice”: 285</a:t>
            </a:r>
          </a:p>
          <a:p>
            <a:pPr marL="0" indent="0" rtl="0">
              <a:buNone/>
            </a:pPr>
            <a:r>
              <a:rPr lang="pt-br" sz="1600">
                <a:latin typeface="Lucida Console" panose="020B0609040504020204" pitchFamily="49" charset="0"/>
                <a:ea typeface="Amazon Ember Light" charset="0"/>
                <a:cs typeface="Amazon Ember Light" charset="0"/>
              </a:rPr>
              <a:t>}</a:t>
            </a:r>
          </a:p>
        </p:txBody>
      </p:sp>
      <p:sp>
        <p:nvSpPr>
          <p:cNvPr id="9" name="Content Placeholder 2"/>
          <p:cNvSpPr txBox="1">
            <a:spLocks/>
          </p:cNvSpPr>
          <p:nvPr/>
        </p:nvSpPr>
        <p:spPr>
          <a:xfrm>
            <a:off x="6380614" y="3959386"/>
            <a:ext cx="5010815" cy="2547431"/>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rtl="0">
              <a:buNone/>
            </a:pPr>
            <a:r>
              <a:rPr lang="pt-br" sz="1600">
                <a:latin typeface="Lucida Console" panose="020B0609040504020204" pitchFamily="49" charset="0"/>
                <a:ea typeface="Amazon Ember Light" charset="0"/>
                <a:cs typeface="Amazon Ember Light" charset="0"/>
              </a:rPr>
              <a:t>Tabela</a:t>
            </a:r>
            <a:r>
              <a:rPr lang="pt-br" sz="1600">
                <a:solidFill>
                  <a:srgbClr val="000000"/>
                </a:solidFill>
                <a:latin typeface="Lucida Console" panose="020B0609040504020204" pitchFamily="49" charset="0"/>
                <a:ea typeface="Amazon Ember Light" charset="0"/>
                <a:cs typeface="Amazon Ember Light" charset="0"/>
              </a:rPr>
              <a:t> Company (de empresas)</a:t>
            </a:r>
          </a:p>
          <a:p>
            <a:pPr marL="0" indent="0" rtl="0">
              <a:buNone/>
            </a:pPr>
            <a:r>
              <a:rPr lang="pt-br" sz="1600">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“companyName </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 “Example</a:t>
            </a:r>
            <a:r>
              <a:rPr lang="pt-br" sz="1600">
                <a:solidFill>
                  <a:srgbClr val="000000"/>
                </a:solidFill>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“aboutCompany”: “Example company 	builds ships</a:t>
            </a:r>
            <a:r>
              <a:rPr lang="pt-br" sz="1600">
                <a:solidFill>
                  <a:srgbClr val="000000"/>
                </a:solidFill>
                <a:latin typeface="Lucida Console" panose="020B0609040504020204" pitchFamily="49" charset="0"/>
                <a:ea typeface="Amazon Ember Light" charset="0"/>
                <a:cs typeface="Amazon Ember Light" charset="0"/>
              </a:rPr>
              <a:t>”,</a:t>
            </a:r>
          </a:p>
          <a:p>
            <a:pPr marL="0" indent="0" rtl="0">
              <a:buNone/>
            </a:pPr>
            <a:r>
              <a:rPr lang="pt-br" sz="1600">
                <a:latin typeface="Lucida Console" panose="020B0609040504020204" pitchFamily="49" charset="0"/>
                <a:ea typeface="Amazon Ember Light" charset="0"/>
                <a:cs typeface="Amazon Ember Light" charset="0"/>
              </a:rPr>
              <a:t>  “missionStatement”: Nossa missão é 	construir os </a:t>
            </a:r>
            <a:r>
              <a:rPr lang="pt-br" sz="1600">
                <a:solidFill>
                  <a:srgbClr val="000000"/>
                </a:solidFill>
                <a:latin typeface="Lucida Console" panose="020B0609040504020204" pitchFamily="49" charset="0"/>
                <a:ea typeface="Amazon Ember Light" charset="0"/>
                <a:cs typeface="Amazon Ember Light" charset="0"/>
              </a:rPr>
              <a:t>melhores</a:t>
            </a:r>
            <a:r>
              <a:rPr lang="pt-br" sz="1600">
                <a:latin typeface="Lucida Console" panose="020B0609040504020204" pitchFamily="49" charset="0"/>
                <a:ea typeface="Amazon Ember Light" charset="0"/>
                <a:cs typeface="Amazon Ember Light" charset="0"/>
              </a:rPr>
              <a:t> </a:t>
            </a:r>
            <a:r>
              <a:rPr lang="pt-br" sz="1600">
                <a:solidFill>
                  <a:srgbClr val="000000"/>
                </a:solidFill>
                <a:latin typeface="Lucida Console" panose="020B0609040504020204" pitchFamily="49" charset="0"/>
                <a:ea typeface="Amazon Ember Light" charset="0"/>
                <a:cs typeface="Amazon Ember Light" charset="0"/>
              </a:rPr>
              <a:t> </a:t>
            </a:r>
            <a:r>
              <a:rPr lang="pt-br" sz="1600">
                <a:latin typeface="Lucida Console" panose="020B0609040504020204" pitchFamily="49" charset="0"/>
                <a:ea typeface="Amazon Ember Light" charset="0"/>
                <a:cs typeface="Amazon Ember Light" charset="0"/>
              </a:rPr>
              <a:t>navios...”,</a:t>
            </a:r>
          </a:p>
          <a:p>
            <a:pPr marL="0" indent="0" rtl="0">
              <a:buNone/>
            </a:pPr>
            <a:r>
              <a:rPr lang="pt-br" sz="1600">
                <a:latin typeface="Lucida Console" panose="020B0609040504020204" pitchFamily="49" charset="0"/>
                <a:ea typeface="Amazon Ember Light" charset="0"/>
                <a:cs typeface="Amazon Ember Light" charset="0"/>
              </a:rPr>
              <a:t>  “logoHighResolution”: “example.png”</a:t>
            </a:r>
          </a:p>
          <a:p>
            <a:pPr marL="0" indent="0" rtl="0">
              <a:buNone/>
            </a:pPr>
            <a:r>
              <a:rPr lang="pt-br" sz="1600">
                <a:latin typeface="Lucida Console" panose="020B0609040504020204" pitchFamily="49" charset="0"/>
                <a:ea typeface="Amazon Ember Light" charset="0"/>
                <a:cs typeface="Amazon Ember Light" charset="0"/>
              </a:rPr>
              <a:t> }</a:t>
            </a:r>
          </a:p>
        </p:txBody>
      </p:sp>
      <p:sp>
        <p:nvSpPr>
          <p:cNvPr id="6" name="Footer Placeholder 5"/>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
        <p:nvSpPr>
          <p:cNvPr id="13" name="L-Shape 12"/>
          <p:cNvSpPr/>
          <p:nvPr/>
        </p:nvSpPr>
        <p:spPr>
          <a:xfrm rot="2607190" flipH="1">
            <a:off x="11196704" y="2178913"/>
            <a:ext cx="229600" cy="573063"/>
          </a:xfrm>
          <a:prstGeom prst="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Cross 13"/>
          <p:cNvSpPr/>
          <p:nvPr/>
        </p:nvSpPr>
        <p:spPr>
          <a:xfrm rot="2700000">
            <a:off x="5861842" y="2231289"/>
            <a:ext cx="468310" cy="468310"/>
          </a:xfrm>
          <a:prstGeom prst="plus">
            <a:avLst>
              <a:gd name="adj" fmla="val 334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L-Shape 14"/>
          <p:cNvSpPr/>
          <p:nvPr/>
        </p:nvSpPr>
        <p:spPr>
          <a:xfrm rot="2607190" flipH="1">
            <a:off x="11230487" y="3852996"/>
            <a:ext cx="229600" cy="573063"/>
          </a:xfrm>
          <a:prstGeom prst="corne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custDataLst>
      <p:tags r:id="rId1"/>
    </p:custDataLst>
    <p:extLst>
      <p:ext uri="{BB962C8B-B14F-4D97-AF65-F5344CB8AC3E}">
        <p14:creationId xmlns:p14="http://schemas.microsoft.com/office/powerpoint/2010/main" val="242656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solidFill>
                  <a:srgbClr val="FFFFFF"/>
                </a:solidFill>
              </a:rPr>
              <a:t>Índices secundários locais</a:t>
            </a:r>
            <a:endParaRPr lang="en-US" dirty="0">
              <a:solidFill>
                <a:srgbClr val="FFFFFF"/>
              </a:solidFill>
              <a:latin typeface="Amazon Ember Light" panose="020B0403020204020204"/>
            </a:endParaRPr>
          </a:p>
        </p:txBody>
      </p:sp>
      <p:sp>
        <p:nvSpPr>
          <p:cNvPr id="3" name="Content Placeholder 2"/>
          <p:cNvSpPr>
            <a:spLocks noGrp="1"/>
          </p:cNvSpPr>
          <p:nvPr>
            <p:ph idx="1"/>
          </p:nvPr>
        </p:nvSpPr>
        <p:spPr/>
        <p:txBody>
          <a:bodyPr rtlCol="0"/>
          <a:lstStyle/>
          <a:p>
            <a:pPr rtl="0"/>
            <a:r>
              <a:rPr lang="pt-br">
                <a:latin typeface="+mn-lt"/>
              </a:rPr>
              <a:t>Use índices com moderação.</a:t>
            </a:r>
          </a:p>
          <a:p>
            <a:pPr rtl="0"/>
            <a:r>
              <a:rPr lang="pt-br">
                <a:solidFill>
                  <a:srgbClr val="000000"/>
                </a:solidFill>
                <a:latin typeface="+mn-lt"/>
              </a:rPr>
              <a:t>Escolha</a:t>
            </a:r>
            <a:r>
              <a:rPr lang="pt-br">
                <a:latin typeface="+mn-lt"/>
              </a:rPr>
              <a:t> projeções com cuidado.</a:t>
            </a:r>
          </a:p>
          <a:p>
            <a:pPr lvl="1" rtl="0"/>
            <a:r>
              <a:rPr lang="pt-br">
                <a:latin typeface="+mn-lt"/>
              </a:rPr>
              <a:t>Projete apenas os atributos que você solicita com frequência. </a:t>
            </a:r>
          </a:p>
          <a:p>
            <a:pPr rtl="0"/>
            <a:r>
              <a:rPr lang="pt-br">
                <a:latin typeface="+mn-lt"/>
              </a:rPr>
              <a:t>Aproveite </a:t>
            </a:r>
            <a:r>
              <a:rPr lang="pt-br">
                <a:solidFill>
                  <a:schemeClr val="accent6"/>
                </a:solidFill>
                <a:latin typeface="+mn-lt"/>
                <a:ea typeface="Amazon Ember" panose="02000000000000000000" pitchFamily="2" charset="0"/>
              </a:rPr>
              <a:t>índices esparsos</a:t>
            </a:r>
            <a:r>
              <a:rPr lang="pt-br">
                <a:latin typeface="+mn-lt"/>
              </a:rPr>
              <a:t>.</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52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9614203"/>
              </p:ext>
            </p:extLst>
          </p:nvPr>
        </p:nvGraphicFramePr>
        <p:xfrm>
          <a:off x="556915" y="4070755"/>
          <a:ext cx="5546173" cy="2011679"/>
        </p:xfrm>
        <a:graphic>
          <a:graphicData uri="http://schemas.openxmlformats.org/drawingml/2006/table">
            <a:tbl>
              <a:tblPr firstRow="1" bandRow="1">
                <a:tableStyleId>{7DF18680-E054-41AD-8BC1-D1AEF772440D}</a:tableStyleId>
              </a:tblPr>
              <a:tblGrid>
                <a:gridCol w="1493919">
                  <a:extLst>
                    <a:ext uri="{9D8B030D-6E8A-4147-A177-3AD203B41FA5}">
                      <a16:colId xmlns:a16="http://schemas.microsoft.com/office/drawing/2014/main" val="20000"/>
                    </a:ext>
                  </a:extLst>
                </a:gridCol>
                <a:gridCol w="1801093">
                  <a:extLst>
                    <a:ext uri="{9D8B030D-6E8A-4147-A177-3AD203B41FA5}">
                      <a16:colId xmlns:a16="http://schemas.microsoft.com/office/drawing/2014/main" val="20001"/>
                    </a:ext>
                  </a:extLst>
                </a:gridCol>
                <a:gridCol w="2251161">
                  <a:extLst>
                    <a:ext uri="{9D8B030D-6E8A-4147-A177-3AD203B41FA5}">
                      <a16:colId xmlns:a16="http://schemas.microsoft.com/office/drawing/2014/main" val="20002"/>
                    </a:ext>
                  </a:extLst>
                </a:gridCol>
              </a:tblGrid>
              <a:tr h="528320">
                <a:tc>
                  <a:txBody>
                    <a:bodyPr/>
                    <a:lstStyle/>
                    <a:p>
                      <a:pPr rtl="0"/>
                      <a:r>
                        <a:rPr lang="pt-br" sz="1600">
                          <a:solidFill>
                            <a:schemeClr val="tx1"/>
                          </a:solidFill>
                          <a:latin typeface="Amazon Ember Light"/>
                        </a:rPr>
                        <a:t>CustomerId</a:t>
                      </a:r>
                      <a:endParaRPr lang="en-US" sz="1600" b="0" i="0">
                        <a:solidFill>
                          <a:schemeClr val="tx1"/>
                        </a:solidFill>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rtl="0"/>
                      <a:r>
                        <a:rPr lang="pt-br" sz="1600">
                          <a:solidFill>
                            <a:schemeClr val="tx1"/>
                          </a:solidFill>
                          <a:latin typeface="Amazon Ember Light"/>
                        </a:rPr>
                        <a:t>Nome do cliente</a:t>
                      </a:r>
                      <a:endParaRPr lang="en-US" sz="1600" b="0" i="0">
                        <a:solidFill>
                          <a:schemeClr val="tx1"/>
                        </a:solidFill>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rtl="0"/>
                      <a:r>
                        <a:rPr lang="pt-br" sz="1600">
                          <a:solidFill>
                            <a:schemeClr val="tx1"/>
                          </a:solidFill>
                          <a:latin typeface="Amazon Ember Light"/>
                        </a:rPr>
                        <a:t>SportsNewsInterest</a:t>
                      </a:r>
                      <a:endParaRPr lang="en-US" sz="1600" b="0" i="0">
                        <a:solidFill>
                          <a:schemeClr val="tx1"/>
                        </a:solidFill>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94453">
                <a:tc>
                  <a:txBody>
                    <a:bodyPr/>
                    <a:lstStyle/>
                    <a:p>
                      <a:pPr rtl="0"/>
                      <a:r>
                        <a:rPr lang="pt-br" sz="1600">
                          <a:latin typeface="Amazon Ember Light"/>
                        </a:rPr>
                        <a:t>1</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John</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453">
                <a:tc>
                  <a:txBody>
                    <a:bodyPr/>
                    <a:lstStyle/>
                    <a:p>
                      <a:pPr rtl="0"/>
                      <a:r>
                        <a:rPr lang="pt-br" sz="1600">
                          <a:latin typeface="Amazon Ember Light"/>
                        </a:rPr>
                        <a:t>2</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Mary</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Y</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94453">
                <a:tc>
                  <a:txBody>
                    <a:bodyPr/>
                    <a:lstStyle/>
                    <a:p>
                      <a:pPr rtl="0"/>
                      <a:r>
                        <a:rPr lang="pt-br" sz="1600">
                          <a:latin typeface="Amazon Ember Light"/>
                        </a:rPr>
                        <a:t>3</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Tom </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Y</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2161861" y="3597392"/>
            <a:ext cx="2336281"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Tabela</a:t>
            </a:r>
            <a:r>
              <a:rPr lang="pt-br" sz="2400">
                <a:solidFill>
                  <a:srgbClr val="000000"/>
                </a:solidFill>
                <a:latin typeface="Amazon Ember Light" charset="0"/>
                <a:ea typeface="Amazon Ember Light" charset="0"/>
                <a:cs typeface="Amazon Ember Light" charset="0"/>
              </a:rPr>
              <a:t> Customer</a:t>
            </a:r>
            <a:endParaRPr lang="en-US" sz="2400">
              <a:solidFill>
                <a:srgbClr val="000000"/>
              </a:solidFill>
              <a:latin typeface="Amazon Ember Light" panose="020B0403020204020204"/>
              <a:ea typeface="Amazon Ember Light" charset="0"/>
              <a:cs typeface="Amazon Ember Light"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17763021"/>
              </p:ext>
            </p:extLst>
          </p:nvPr>
        </p:nvGraphicFramePr>
        <p:xfrm>
          <a:off x="7182334" y="4070755"/>
          <a:ext cx="3764794" cy="1483359"/>
        </p:xfrm>
        <a:graphic>
          <a:graphicData uri="http://schemas.openxmlformats.org/drawingml/2006/table">
            <a:tbl>
              <a:tblPr firstRow="1" bandRow="1">
                <a:tableStyleId>{7DF18680-E054-41AD-8BC1-D1AEF772440D}</a:tableStyleId>
              </a:tblPr>
              <a:tblGrid>
                <a:gridCol w="1362822">
                  <a:extLst>
                    <a:ext uri="{9D8B030D-6E8A-4147-A177-3AD203B41FA5}">
                      <a16:colId xmlns:a16="http://schemas.microsoft.com/office/drawing/2014/main" val="20000"/>
                    </a:ext>
                  </a:extLst>
                </a:gridCol>
                <a:gridCol w="2401972">
                  <a:extLst>
                    <a:ext uri="{9D8B030D-6E8A-4147-A177-3AD203B41FA5}">
                      <a16:colId xmlns:a16="http://schemas.microsoft.com/office/drawing/2014/main" val="20001"/>
                    </a:ext>
                  </a:extLst>
                </a:gridCol>
              </a:tblGrid>
              <a:tr h="494453">
                <a:tc>
                  <a:txBody>
                    <a:bodyPr/>
                    <a:lstStyle/>
                    <a:p>
                      <a:pPr rtl="0"/>
                      <a:r>
                        <a:rPr lang="pt-br" sz="1600">
                          <a:solidFill>
                            <a:schemeClr val="tx1"/>
                          </a:solidFill>
                          <a:latin typeface="Amazon Ember Light"/>
                        </a:rPr>
                        <a:t>CustomerId</a:t>
                      </a:r>
                      <a:endParaRPr lang="en-US" sz="1600" b="0" i="0">
                        <a:solidFill>
                          <a:schemeClr val="tx1"/>
                        </a:solidFill>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rtl="0"/>
                      <a:r>
                        <a:rPr lang="pt-br" sz="1600">
                          <a:solidFill>
                            <a:schemeClr val="tx1"/>
                          </a:solidFill>
                          <a:latin typeface="Amazon Ember Light"/>
                        </a:rPr>
                        <a:t>SportsNewsInterest</a:t>
                      </a:r>
                      <a:endParaRPr lang="en-US" sz="1600" b="0" i="0">
                        <a:solidFill>
                          <a:schemeClr val="tx1"/>
                        </a:solidFill>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94453">
                <a:tc>
                  <a:txBody>
                    <a:bodyPr/>
                    <a:lstStyle/>
                    <a:p>
                      <a:pPr rtl="0"/>
                      <a:r>
                        <a:rPr lang="pt-br" sz="1600">
                          <a:latin typeface="Amazon Ember Light"/>
                        </a:rPr>
                        <a:t>2</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Y</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453">
                <a:tc>
                  <a:txBody>
                    <a:bodyPr/>
                    <a:lstStyle/>
                    <a:p>
                      <a:pPr rtl="0"/>
                      <a:r>
                        <a:rPr lang="pt-br" sz="1600">
                          <a:latin typeface="Amazon Ember Light"/>
                        </a:rPr>
                        <a:t>3</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r>
                        <a:rPr lang="pt-br" sz="1600">
                          <a:latin typeface="Amazon Ember Light"/>
                        </a:rPr>
                        <a:t>Y</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7595419" y="3597392"/>
            <a:ext cx="2938625" cy="461665"/>
          </a:xfrm>
          <a:prstGeom prst="rect">
            <a:avLst/>
          </a:prstGeom>
          <a:noFill/>
        </p:spPr>
        <p:txBody>
          <a:bodyPr wrap="none" rtlCol="0">
            <a:spAutoFit/>
          </a:bodyPr>
          <a:lstStyle/>
          <a:p>
            <a:pPr rtl="0"/>
            <a:r>
              <a:rPr lang="pt-br" sz="2400">
                <a:latin typeface="Amazon Ember Light" charset="0"/>
                <a:ea typeface="Amazon Ember Light" charset="0"/>
                <a:cs typeface="Amazon Ember Light" charset="0"/>
              </a:rPr>
              <a:t>Índice</a:t>
            </a:r>
            <a:r>
              <a:rPr lang="pt-br" sz="2400">
                <a:solidFill>
                  <a:srgbClr val="000000"/>
                </a:solidFill>
                <a:latin typeface="Amazon Ember Light" charset="0"/>
                <a:ea typeface="Amazon Ember Light" charset="0"/>
                <a:cs typeface="Amazon Ember Light" charset="0"/>
              </a:rPr>
              <a:t> SportsInterest</a:t>
            </a:r>
            <a:endParaRPr lang="en-US" sz="2400">
              <a:solidFill>
                <a:srgbClr val="000000"/>
              </a:solidFill>
              <a:latin typeface="Amazon Ember Light" panose="020B0403020204020204"/>
              <a:ea typeface="Amazon Ember Light" charset="0"/>
              <a:cs typeface="Amazon Ember Light" charset="0"/>
            </a:endParaRPr>
          </a:p>
        </p:txBody>
      </p:sp>
      <p:sp>
        <p:nvSpPr>
          <p:cNvPr id="9" name="Footer Placeholder 8"/>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516290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solidFill>
                  <a:srgbClr val="FFFFFF"/>
                </a:solidFill>
              </a:rPr>
              <a:t>Índices secundários globais</a:t>
            </a:r>
            <a:endParaRPr lang="en-US">
              <a:solidFill>
                <a:srgbClr val="FFFFFF"/>
              </a:solidFill>
              <a:latin typeface="Amazon Ember Light" panose="020B0403020204020204"/>
            </a:endParaRPr>
          </a:p>
        </p:txBody>
      </p:sp>
      <p:sp>
        <p:nvSpPr>
          <p:cNvPr id="3" name="Content Placeholder 2"/>
          <p:cNvSpPr>
            <a:spLocks noGrp="1"/>
          </p:cNvSpPr>
          <p:nvPr>
            <p:ph idx="1"/>
          </p:nvPr>
        </p:nvSpPr>
        <p:spPr/>
        <p:txBody>
          <a:bodyPr rtlCol="0"/>
          <a:lstStyle/>
          <a:p>
            <a:pPr rtl="0"/>
            <a:r>
              <a:rPr lang="pt-br">
                <a:solidFill>
                  <a:srgbClr val="000000"/>
                </a:solidFill>
              </a:rPr>
              <a:t>Escolha</a:t>
            </a:r>
            <a:r>
              <a:rPr lang="pt-br"/>
              <a:t> uma chave que </a:t>
            </a:r>
            <a:r>
              <a:rPr lang="pt-br">
                <a:solidFill>
                  <a:srgbClr val="000000"/>
                </a:solidFill>
              </a:rPr>
              <a:t>fornecerá</a:t>
            </a:r>
            <a:r>
              <a:rPr lang="pt-br"/>
              <a:t> cargas de trabalho uniformes.</a:t>
            </a:r>
          </a:p>
          <a:p>
            <a:pPr rtl="0"/>
            <a:r>
              <a:rPr lang="pt-br"/>
              <a:t>Aproveite índices esparsos.</a:t>
            </a:r>
          </a:p>
          <a:p>
            <a:pPr rtl="0"/>
            <a:r>
              <a:rPr lang="pt-br"/>
              <a:t>Crie um índice secundário global com um subconjunto de atributos da tabela para pesquisas rápidas.</a:t>
            </a:r>
          </a:p>
          <a:p>
            <a:pPr rtl="0"/>
            <a:r>
              <a:rPr lang="pt-br"/>
              <a:t>Use uma réplica de leitura eventualmente consistente.</a:t>
            </a:r>
          </a:p>
          <a:p>
            <a:pPr rtl="0"/>
            <a:endParaRPr lang="en-US"/>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53</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47183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solidFill>
                  <a:srgbClr val="FFFFFF"/>
                </a:solidFill>
              </a:rPr>
              <a:t>Bloqueio otimista</a:t>
            </a:r>
            <a:r>
              <a:rPr lang="pt-br"/>
              <a:t> com </a:t>
            </a:r>
            <a:r>
              <a:rPr lang="pt-br">
                <a:solidFill>
                  <a:srgbClr val="FFFFFF"/>
                </a:solidFill>
              </a:rPr>
              <a:t>número de</a:t>
            </a:r>
            <a:r>
              <a:rPr lang="pt-br"/>
              <a:t> versão</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54</a:t>
            </a:fld>
            <a:endParaRPr lang="en-US"/>
          </a:p>
        </p:txBody>
      </p:sp>
      <p:sp>
        <p:nvSpPr>
          <p:cNvPr id="9" name="Rounded Rectangle 8"/>
          <p:cNvSpPr/>
          <p:nvPr/>
        </p:nvSpPr>
        <p:spPr>
          <a:xfrm>
            <a:off x="5919250" y="3287314"/>
            <a:ext cx="5382699" cy="2167461"/>
          </a:xfrm>
          <a:prstGeom prst="roundRect">
            <a:avLst>
              <a:gd name="adj" fmla="val 0"/>
            </a:avLst>
          </a:prstGeom>
          <a:noFill/>
          <a:ln w="12700">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rtl="0"/>
            <a:r>
              <a:rPr lang="pt-br" sz="2000">
                <a:latin typeface="Amazon Ember Light" charset="0"/>
                <a:ea typeface="Amazon Ember Light" charset="0"/>
                <a:cs typeface="Amazon Ember Light" charset="0"/>
              </a:rPr>
              <a:t>Operação</a:t>
            </a:r>
            <a:r>
              <a:rPr lang="pt-br" sz="2000">
                <a:solidFill>
                  <a:srgbClr val="000000"/>
                </a:solidFill>
                <a:latin typeface="Amazon Ember Light" charset="0"/>
                <a:ea typeface="Amazon Ember Light" charset="0"/>
                <a:cs typeface="Amazon Ember Light" charset="0"/>
              </a:rPr>
              <a:t> UpdateItem</a:t>
            </a:r>
            <a:endParaRPr lang="en-US" sz="2000">
              <a:solidFill>
                <a:srgbClr val="000000"/>
              </a:solidFill>
              <a:latin typeface="Amazon Ember Light" panose="020B0403020204020204"/>
              <a:ea typeface="Amazon Ember Light" charset="0"/>
              <a:cs typeface="Amazon Ember Light" charset="0"/>
            </a:endParaRPr>
          </a:p>
          <a:p>
            <a:pPr algn="ctr" rtl="0"/>
            <a:endParaRPr lang="en-US" sz="2000">
              <a:latin typeface="Amazon Ember Light" charset="0"/>
              <a:ea typeface="Amazon Ember Light" charset="0"/>
              <a:cs typeface="Amazon Ember Light" charset="0"/>
            </a:endParaRPr>
          </a:p>
          <a:p>
            <a:pPr rtl="0"/>
            <a:r>
              <a:rPr lang="pt-br" sz="1600">
                <a:latin typeface="Amazon Ember Light" charset="0"/>
                <a:ea typeface="Amazon Ember Light" charset="0"/>
                <a:cs typeface="Amazon Ember Light" charset="0"/>
              </a:rPr>
              <a:t>Primary key: userId = 1</a:t>
            </a:r>
          </a:p>
          <a:p>
            <a:pPr rtl="0"/>
            <a:r>
              <a:rPr lang="pt-br" sz="1600">
                <a:latin typeface="Amazon Ember Light" charset="0"/>
                <a:ea typeface="Amazon Ember Light" charset="0"/>
                <a:cs typeface="Amazon Ember Light" charset="0"/>
              </a:rPr>
              <a:t>Set: accountLocked = N</a:t>
            </a:r>
          </a:p>
          <a:p>
            <a:pPr rtl="0"/>
            <a:r>
              <a:rPr lang="pt-br" sz="1600">
                <a:latin typeface="Amazon Ember Light" charset="0"/>
                <a:ea typeface="Amazon Ember Light" charset="0"/>
                <a:cs typeface="Amazon Ember Light" charset="0"/>
              </a:rPr>
              <a:t>        versionNum = 1</a:t>
            </a:r>
          </a:p>
          <a:p>
            <a:pPr rtl="0"/>
            <a:r>
              <a:rPr lang="pt-br" sz="1600">
                <a:latin typeface="Amazon Ember Light" charset="0"/>
                <a:ea typeface="Amazon Ember Light" charset="0"/>
                <a:cs typeface="Amazon Ember Light" charset="0"/>
              </a:rPr>
              <a:t>ConditionExpression: VersionNum=0</a:t>
            </a:r>
          </a:p>
        </p:txBody>
      </p:sp>
      <p:sp>
        <p:nvSpPr>
          <p:cNvPr id="7" name="Rounded Rectangle 6"/>
          <p:cNvSpPr/>
          <p:nvPr/>
        </p:nvSpPr>
        <p:spPr>
          <a:xfrm>
            <a:off x="612318" y="3288826"/>
            <a:ext cx="2747048" cy="2167461"/>
          </a:xfrm>
          <a:prstGeom prst="roundRect">
            <a:avLst>
              <a:gd name="adj" fmla="val 0"/>
            </a:avLst>
          </a:prstGeom>
          <a:noFill/>
          <a:ln w="12700">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algn="ctr" rtl="0"/>
            <a:r>
              <a:rPr lang="pt-br" sz="2000">
                <a:latin typeface="Amazon Ember Light" charset="0"/>
                <a:ea typeface="Amazon Ember Light" charset="0"/>
                <a:cs typeface="Amazon Ember Light" charset="0"/>
              </a:rPr>
              <a:t>Operação</a:t>
            </a:r>
            <a:r>
              <a:rPr lang="pt-br" sz="2000">
                <a:solidFill>
                  <a:srgbClr val="000000"/>
                </a:solidFill>
                <a:latin typeface="Amazon Ember Light" charset="0"/>
                <a:ea typeface="Amazon Ember Light" charset="0"/>
                <a:cs typeface="Amazon Ember Light" charset="0"/>
              </a:rPr>
              <a:t> GetItem</a:t>
            </a:r>
            <a:endParaRPr lang="en-US" sz="2000">
              <a:solidFill>
                <a:srgbClr val="000000"/>
              </a:solidFill>
              <a:latin typeface="Amazon Ember Light" panose="020B0403020204020204"/>
              <a:ea typeface="Amazon Ember Light" charset="0"/>
              <a:cs typeface="Amazon Ember Light" charset="0"/>
            </a:endParaRPr>
          </a:p>
          <a:p>
            <a:pPr algn="ctr" rtl="0"/>
            <a:endParaRPr lang="en-US" sz="2000">
              <a:latin typeface="Amazon Ember Light" charset="0"/>
              <a:ea typeface="Amazon Ember Light" charset="0"/>
              <a:cs typeface="Amazon Ember Light" charset="0"/>
            </a:endParaRPr>
          </a:p>
          <a:p>
            <a:pPr rtl="0"/>
            <a:r>
              <a:rPr lang="pt-br" sz="1600">
                <a:latin typeface="Amazon Ember Light" charset="0"/>
                <a:ea typeface="Amazon Ember Light" charset="0"/>
                <a:cs typeface="Amazon Ember Light" charset="0"/>
              </a:rPr>
              <a:t>Primary key: userId = 1</a:t>
            </a:r>
          </a:p>
          <a:p>
            <a:pPr rtl="0"/>
            <a:endParaRPr lang="en-US" sz="1600">
              <a:latin typeface="Amazon Ember Light" charset="0"/>
              <a:ea typeface="Amazon Ember Light" charset="0"/>
              <a:cs typeface="Amazon Ember Light" charset="0"/>
            </a:endParaRPr>
          </a:p>
        </p:txBody>
      </p:sp>
      <p:cxnSp>
        <p:nvCxnSpPr>
          <p:cNvPr id="10" name="Straight Connector 9"/>
          <p:cNvCxnSpPr/>
          <p:nvPr/>
        </p:nvCxnSpPr>
        <p:spPr>
          <a:xfrm flipH="1" flipV="1">
            <a:off x="1985843" y="2364135"/>
            <a:ext cx="421138" cy="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85843" y="2364132"/>
            <a:ext cx="0" cy="953380"/>
          </a:xfrm>
          <a:prstGeom prst="line">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9" idx="1"/>
          </p:cNvCxnSpPr>
          <p:nvPr/>
        </p:nvCxnSpPr>
        <p:spPr>
          <a:xfrm flipV="1">
            <a:off x="3359366" y="4371045"/>
            <a:ext cx="2559884" cy="151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13022" y="3924176"/>
            <a:ext cx="2490203" cy="307777"/>
          </a:xfrm>
          <a:prstGeom prst="rect">
            <a:avLst/>
          </a:prstGeom>
          <a:noFill/>
        </p:spPr>
        <p:txBody>
          <a:bodyPr wrap="square" rtlCol="0">
            <a:spAutoFit/>
          </a:bodyPr>
          <a:lstStyle/>
          <a:p>
            <a:pPr algn="ctr" rtl="0"/>
            <a:r>
              <a:rPr lang="pt-br" sz="1400" dirty="0">
                <a:latin typeface="Amazon Ember Light" charset="0"/>
                <a:ea typeface="Amazon Ember Light" charset="0"/>
                <a:cs typeface="Amazon Ember Light" charset="0"/>
              </a:rPr>
              <a:t>Lembre-se do versionNum</a:t>
            </a:r>
          </a:p>
        </p:txBody>
      </p:sp>
      <p:sp>
        <p:nvSpPr>
          <p:cNvPr id="18" name="TextBox 17"/>
          <p:cNvSpPr txBox="1"/>
          <p:nvPr/>
        </p:nvSpPr>
        <p:spPr>
          <a:xfrm>
            <a:off x="3375390" y="4398312"/>
            <a:ext cx="2546082" cy="307777"/>
          </a:xfrm>
          <a:prstGeom prst="rect">
            <a:avLst/>
          </a:prstGeom>
          <a:noFill/>
        </p:spPr>
        <p:txBody>
          <a:bodyPr wrap="none" rtlCol="0">
            <a:spAutoFit/>
          </a:bodyPr>
          <a:lstStyle/>
          <a:p>
            <a:pPr algn="ctr" rtl="0"/>
            <a:r>
              <a:rPr lang="pt-br" sz="1400" dirty="0">
                <a:latin typeface="Amazon Ember Light" charset="0"/>
                <a:ea typeface="Amazon Ember Light" charset="0"/>
                <a:cs typeface="Amazon Ember Light" charset="0"/>
              </a:rPr>
              <a:t>Execute outros processamentos.</a:t>
            </a:r>
          </a:p>
        </p:txBody>
      </p:sp>
      <p:graphicFrame>
        <p:nvGraphicFramePr>
          <p:cNvPr id="14" name="Table 13"/>
          <p:cNvGraphicFramePr>
            <a:graphicFrameLocks noGrp="1"/>
          </p:cNvGraphicFramePr>
          <p:nvPr>
            <p:extLst>
              <p:ext uri="{D42A27DB-BD31-4B8C-83A1-F6EECF244321}">
                <p14:modId xmlns:p14="http://schemas.microsoft.com/office/powerpoint/2010/main" val="1404469240"/>
              </p:ext>
            </p:extLst>
          </p:nvPr>
        </p:nvGraphicFramePr>
        <p:xfrm>
          <a:off x="2406980" y="1810780"/>
          <a:ext cx="7396238" cy="1026071"/>
        </p:xfrm>
        <a:graphic>
          <a:graphicData uri="http://schemas.openxmlformats.org/drawingml/2006/table">
            <a:tbl>
              <a:tblPr firstRow="1" bandRow="1">
                <a:tableStyleId>{7DF18680-E054-41AD-8BC1-D1AEF772440D}</a:tableStyleId>
              </a:tblPr>
              <a:tblGrid>
                <a:gridCol w="1481989">
                  <a:extLst>
                    <a:ext uri="{9D8B030D-6E8A-4147-A177-3AD203B41FA5}">
                      <a16:colId xmlns:a16="http://schemas.microsoft.com/office/drawing/2014/main" val="20000"/>
                    </a:ext>
                  </a:extLst>
                </a:gridCol>
                <a:gridCol w="2831045">
                  <a:extLst>
                    <a:ext uri="{9D8B030D-6E8A-4147-A177-3AD203B41FA5}">
                      <a16:colId xmlns:a16="http://schemas.microsoft.com/office/drawing/2014/main" val="20001"/>
                    </a:ext>
                  </a:extLst>
                </a:gridCol>
                <a:gridCol w="1696335">
                  <a:extLst>
                    <a:ext uri="{9D8B030D-6E8A-4147-A177-3AD203B41FA5}">
                      <a16:colId xmlns:a16="http://schemas.microsoft.com/office/drawing/2014/main" val="20002"/>
                    </a:ext>
                  </a:extLst>
                </a:gridCol>
                <a:gridCol w="1386869">
                  <a:extLst>
                    <a:ext uri="{9D8B030D-6E8A-4147-A177-3AD203B41FA5}">
                      <a16:colId xmlns:a16="http://schemas.microsoft.com/office/drawing/2014/main" val="20003"/>
                    </a:ext>
                  </a:extLst>
                </a:gridCol>
              </a:tblGrid>
              <a:tr h="462113">
                <a:tc>
                  <a:txBody>
                    <a:bodyPr/>
                    <a:lstStyle/>
                    <a:p>
                      <a:pPr algn="ctr" rtl="0"/>
                      <a:r>
                        <a:rPr lang="pt-br" sz="1600" b="0" dirty="0">
                          <a:solidFill>
                            <a:schemeClr val="tx1"/>
                          </a:solidFill>
                          <a:latin typeface="Amazon Ember" panose="02000000000000000000" pitchFamily="2" charset="0"/>
                          <a:ea typeface="Amazon Ember" panose="02000000000000000000" pitchFamily="2" charset="0"/>
                        </a:rPr>
                        <a:t>userID (</a:t>
                      </a:r>
                      <a:r>
                        <a:rPr lang="pt-br" sz="1600" b="0" u="none" dirty="0">
                          <a:solidFill>
                            <a:srgbClr val="000000"/>
                          </a:solidFill>
                          <a:latin typeface="Amazon Ember" panose="02000000000000000000" pitchFamily="2" charset="0"/>
                          <a:ea typeface="Amazon Ember" panose="02000000000000000000" pitchFamily="2" charset="0"/>
                        </a:rPr>
                        <a:t>chave primária</a:t>
                      </a:r>
                      <a:r>
                        <a:rPr lang="pt-br"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rtl="0"/>
                      <a:r>
                        <a:rPr lang="pt-br" sz="1600" b="0">
                          <a:solidFill>
                            <a:schemeClr val="bg2"/>
                          </a:solidFill>
                          <a:latin typeface="Amazon Ember" panose="02000000000000000000" pitchFamily="2" charset="0"/>
                          <a:ea typeface="Amazon Ember" panose="02000000000000000000" pitchFamily="2" charset="0"/>
                        </a:rPr>
                        <a:t>lastFailedLoginTime</a:t>
                      </a:r>
                      <a:endParaRPr lang="en-US" sz="16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600" b="0">
                          <a:solidFill>
                            <a:schemeClr val="bg2"/>
                          </a:solidFill>
                          <a:latin typeface="Amazon Ember" panose="02000000000000000000" pitchFamily="2" charset="0"/>
                          <a:ea typeface="Amazon Ember" panose="02000000000000000000" pitchFamily="2" charset="0"/>
                        </a:rPr>
                        <a:t>accountLocked</a:t>
                      </a:r>
                      <a:endParaRPr lang="en-US" sz="1600" b="0" i="0">
                        <a:solidFill>
                          <a:schemeClr val="bg2"/>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a:r>
                        <a:rPr lang="pt-br" sz="1600" b="0" i="0" dirty="0">
                          <a:solidFill>
                            <a:schemeClr val="bg2"/>
                          </a:solidFill>
                          <a:latin typeface="Amazon Ember" panose="02000000000000000000" pitchFamily="2" charset="0"/>
                          <a:ea typeface="Amazon Ember" panose="02000000000000000000" pitchFamily="2" charset="0"/>
                          <a:cs typeface="Amazon Ember Light" charset="0"/>
                        </a:rPr>
                        <a:t>versionNum</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416471">
                <a:tc>
                  <a:txBody>
                    <a:bodyPr/>
                    <a:lstStyle/>
                    <a:p>
                      <a:pPr algn="ctr" rtl="0"/>
                      <a:r>
                        <a:rPr lang="pt-br" sz="1600">
                          <a:latin typeface="Amazon Ember Light"/>
                        </a:rPr>
                        <a:t>1</a:t>
                      </a:r>
                      <a:endParaRPr lang="en-US" sz="1600" b="0" i="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a:latin typeface="Amazon Ember Light" charset="0"/>
                          <a:ea typeface="Amazon Ember Light" charset="0"/>
                          <a:cs typeface="Amazon Ember Light" charset="0"/>
                        </a:rPr>
                        <a:t>2018-06-06T19:20+01:00</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600" b="0" i="0">
                          <a:latin typeface="Amazon Ember Light"/>
                          <a:ea typeface="Amazon Ember Light" charset="0"/>
                          <a:cs typeface="Amazon Ember Light" charset="0"/>
                        </a:rPr>
                        <a:t>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600" b="0" i="0" dirty="0">
                          <a:latin typeface="Amazon Ember Light"/>
                          <a:ea typeface="Amazon Ember Light" charset="0"/>
                          <a:cs typeface="Amazon Ember Light" charset="0"/>
                        </a:rPr>
                        <a:t>0</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1" name="Rectangle 10"/>
          <p:cNvSpPr/>
          <p:nvPr/>
        </p:nvSpPr>
        <p:spPr>
          <a:xfrm>
            <a:off x="8301718" y="1658490"/>
            <a:ext cx="1624161" cy="133064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extBox 14"/>
          <p:cNvSpPr txBox="1"/>
          <p:nvPr/>
        </p:nvSpPr>
        <p:spPr>
          <a:xfrm>
            <a:off x="4660412" y="1414733"/>
            <a:ext cx="2517677" cy="400110"/>
          </a:xfrm>
          <a:prstGeom prst="rect">
            <a:avLst/>
          </a:prstGeom>
          <a:noFill/>
        </p:spPr>
        <p:txBody>
          <a:bodyPr wrap="none" rtlCol="0">
            <a:spAutoFit/>
          </a:bodyPr>
          <a:lstStyle/>
          <a:p>
            <a:pPr rtl="0"/>
            <a:r>
              <a:rPr lang="pt-br" sz="2000">
                <a:latin typeface="Amazon Ember Light" charset="0"/>
                <a:ea typeface="Amazon Ember Light" charset="0"/>
                <a:cs typeface="Amazon Ember Light" charset="0"/>
              </a:rPr>
              <a:t>Tabela</a:t>
            </a:r>
            <a:r>
              <a:rPr lang="pt-br" sz="2000">
                <a:solidFill>
                  <a:srgbClr val="000000"/>
                </a:solidFill>
                <a:latin typeface="Amazon Ember Light" charset="0"/>
                <a:ea typeface="Amazon Ember Light" charset="0"/>
                <a:cs typeface="Amazon Ember Light" charset="0"/>
              </a:rPr>
              <a:t> AccountStatus</a:t>
            </a:r>
            <a:endParaRPr lang="en-US" sz="2000">
              <a:solidFill>
                <a:srgbClr val="000000"/>
              </a:solidFill>
              <a:latin typeface="Amazon Ember Light" panose="020B0403020204020204"/>
              <a:ea typeface="Amazon Ember Light" charset="0"/>
              <a:cs typeface="Amazon Ember Light" charset="0"/>
            </a:endParaRPr>
          </a:p>
        </p:txBody>
      </p:sp>
      <p:sp>
        <p:nvSpPr>
          <p:cNvPr id="3" name="Footer Placeholder 2"/>
          <p:cNvSpPr>
            <a:spLocks noGrp="1"/>
          </p:cNvSpPr>
          <p:nvPr>
            <p:ph type="ftr" sz="quarter" idx="3"/>
          </p:nvPr>
        </p:nvSpPr>
        <p:spPr>
          <a:xfrm>
            <a:off x="419100" y="6356350"/>
            <a:ext cx="5676900" cy="365125"/>
          </a:xfrm>
        </p:spPr>
        <p:txBody>
          <a:bodyPr rtlCol="0"/>
          <a:lstStyle/>
          <a:p>
            <a:pPr rtl="0"/>
            <a:r>
              <a:rPr lang="pt-br"/>
              <a:t>© 2020 Amazon Web Services, Inc. ou suas afiliadas. Todos os direitos reservados.</a:t>
            </a:r>
          </a:p>
        </p:txBody>
      </p:sp>
    </p:spTree>
    <p:custDataLst>
      <p:tags r:id="rId1"/>
    </p:custDataLst>
    <p:extLst>
      <p:ext uri="{BB962C8B-B14F-4D97-AF65-F5344CB8AC3E}">
        <p14:creationId xmlns:p14="http://schemas.microsoft.com/office/powerpoint/2010/main" val="869362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041" y="2456736"/>
            <a:ext cx="2103120" cy="2103120"/>
          </a:xfrm>
          <a:prstGeom prst="rect">
            <a:avLst/>
          </a:prstGeom>
        </p:spPr>
      </p:pic>
      <p:sp>
        <p:nvSpPr>
          <p:cNvPr id="2" name="Title 1"/>
          <p:cNvSpPr>
            <a:spLocks noGrp="1"/>
          </p:cNvSpPr>
          <p:nvPr>
            <p:ph type="title"/>
          </p:nvPr>
        </p:nvSpPr>
        <p:spPr/>
        <p:txBody>
          <a:bodyPr rtlCol="0"/>
          <a:lstStyle/>
          <a:p>
            <a:pPr rtl="0"/>
            <a:r>
              <a:rPr lang="pt-br" dirty="0">
                <a:solidFill>
                  <a:srgbClr val="FFFFFF"/>
                </a:solidFill>
              </a:rPr>
              <a:t>DynamoDB </a:t>
            </a:r>
            <a:r>
              <a:rPr lang="pt-br" dirty="0"/>
              <a:t>Accelerator</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55</a:t>
            </a:fld>
            <a:endParaRPr lang="en-US"/>
          </a:p>
        </p:txBody>
      </p:sp>
      <p:sp>
        <p:nvSpPr>
          <p:cNvPr id="8" name="TextBox 7"/>
          <p:cNvSpPr txBox="1"/>
          <p:nvPr/>
        </p:nvSpPr>
        <p:spPr>
          <a:xfrm>
            <a:off x="8968003" y="4302649"/>
            <a:ext cx="1832939" cy="727324"/>
          </a:xfrm>
          <a:prstGeom prst="rect">
            <a:avLst/>
          </a:prstGeom>
          <a:noFill/>
        </p:spPr>
        <p:txBody>
          <a:bodyPr wrap="square" lIns="0" tIns="0" rIns="0" bIns="0" rtlCol="0" anchor="t">
            <a:noAutofit/>
          </a:bodyPr>
          <a:lstStyle/>
          <a:p>
            <a:pPr algn="ctr" rtl="0"/>
            <a:r>
              <a:rPr lang="pt-br" sz="2400">
                <a:latin typeface="Amazon Ember" panose="02000000000000000000" pitchFamily="2" charset="0"/>
                <a:ea typeface="Amazon Ember" panose="02000000000000000000" pitchFamily="2" charset="0"/>
                <a:cs typeface="Amazon Ember Light" charset="0"/>
              </a:rPr>
              <a:t>Amazon</a:t>
            </a:r>
          </a:p>
          <a:p>
            <a:pPr algn="ctr" rtl="0"/>
            <a:r>
              <a:rPr lang="pt-br" sz="2400">
                <a:solidFill>
                  <a:srgbClr val="000000"/>
                </a:solidFill>
                <a:latin typeface="Amazon Ember" panose="02000000000000000000" pitchFamily="2" charset="0"/>
                <a:ea typeface="Amazon Ember" panose="02000000000000000000" pitchFamily="2" charset="0"/>
                <a:cs typeface="Amazon Ember Light" charset="0"/>
              </a:rPr>
              <a:t>DynamoDB</a:t>
            </a:r>
          </a:p>
        </p:txBody>
      </p:sp>
      <p:sp>
        <p:nvSpPr>
          <p:cNvPr id="18" name="TextBox 17"/>
          <p:cNvSpPr txBox="1"/>
          <p:nvPr/>
        </p:nvSpPr>
        <p:spPr>
          <a:xfrm>
            <a:off x="1043743" y="4343833"/>
            <a:ext cx="2147715" cy="727324"/>
          </a:xfrm>
          <a:prstGeom prst="rect">
            <a:avLst/>
          </a:prstGeom>
          <a:noFill/>
        </p:spPr>
        <p:txBody>
          <a:bodyPr wrap="square" lIns="0" tIns="0" rIns="0" bIns="0" rtlCol="0" anchor="t">
            <a:noAutofit/>
          </a:bodyPr>
          <a:lstStyle/>
          <a:p>
            <a:pPr algn="ctr" rtl="0"/>
            <a:r>
              <a:rPr lang="pt-br" sz="2400" dirty="0">
                <a:latin typeface="Amazon Ember" panose="02000000000000000000" pitchFamily="2" charset="0"/>
                <a:ea typeface="Amazon Ember" panose="02000000000000000000" pitchFamily="2" charset="0"/>
                <a:cs typeface="Amazon Ember Light" charset="0"/>
              </a:rPr>
              <a:t>Suas</a:t>
            </a:r>
            <a:r>
              <a:rPr lang="en-US" sz="2400" dirty="0">
                <a:latin typeface="Amazon Ember" panose="02000000000000000000" pitchFamily="2" charset="0"/>
                <a:ea typeface="Amazon Ember" panose="02000000000000000000" pitchFamily="2" charset="0"/>
                <a:cs typeface="Amazon Ember Light" charset="0"/>
              </a:rPr>
              <a:t> </a:t>
            </a:r>
            <a:r>
              <a:rPr lang="pt-br" sz="2400" dirty="0">
                <a:solidFill>
                  <a:srgbClr val="000000"/>
                </a:solidFill>
                <a:latin typeface="Amazon Ember" panose="02000000000000000000" pitchFamily="2" charset="0"/>
                <a:ea typeface="Amazon Ember" panose="02000000000000000000" pitchFamily="2" charset="0"/>
                <a:cs typeface="Amazon Ember Light" charset="0"/>
              </a:rPr>
              <a:t>aplicações</a:t>
            </a:r>
          </a:p>
        </p:txBody>
      </p:sp>
      <p:cxnSp>
        <p:nvCxnSpPr>
          <p:cNvPr id="22" name="Straight Arrow Connector 21"/>
          <p:cNvCxnSpPr/>
          <p:nvPr/>
        </p:nvCxnSpPr>
        <p:spPr>
          <a:xfrm flipV="1">
            <a:off x="3362512" y="3508296"/>
            <a:ext cx="1892756" cy="1"/>
          </a:xfrm>
          <a:prstGeom prst="straightConnector1">
            <a:avLst/>
          </a:prstGeom>
          <a:ln w="57150">
            <a:solidFill>
              <a:schemeClr val="accent4"/>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013570" y="3508296"/>
            <a:ext cx="1954433" cy="0"/>
          </a:xfrm>
          <a:prstGeom prst="straightConnector1">
            <a:avLst/>
          </a:prstGeom>
          <a:ln w="57150">
            <a:solidFill>
              <a:schemeClr val="accent4"/>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3"/>
          </p:nvPr>
        </p:nvSpPr>
        <p:spPr>
          <a:xfrm>
            <a:off x="419100" y="6356350"/>
            <a:ext cx="5676900" cy="365125"/>
          </a:xfrm>
        </p:spPr>
        <p:txBody>
          <a:bodyPr rtlCol="0"/>
          <a:lstStyle/>
          <a:p>
            <a:pPr rtl="0"/>
            <a:r>
              <a:rPr lang="pt-br"/>
              <a:t>© 2020 Amazon Web Services, Inc. ou suas afiliadas. Todos os direitos reservados.</a:t>
            </a:r>
          </a:p>
        </p:txBody>
      </p:sp>
      <p:sp>
        <p:nvSpPr>
          <p:cNvPr id="19" name="TextBox 18">
            <a:extLst>
              <a:ext uri="{FF2B5EF4-FFF2-40B4-BE49-F238E27FC236}">
                <a16:creationId xmlns:a16="http://schemas.microsoft.com/office/drawing/2014/main" id="{A1342D88-A4EC-7047-8F01-2D41AEB3ACA5}"/>
              </a:ext>
            </a:extLst>
          </p:cNvPr>
          <p:cNvSpPr txBox="1"/>
          <p:nvPr/>
        </p:nvSpPr>
        <p:spPr>
          <a:xfrm>
            <a:off x="4979618" y="4349474"/>
            <a:ext cx="2371277" cy="1569660"/>
          </a:xfrm>
          <a:prstGeom prst="rect">
            <a:avLst/>
          </a:prstGeom>
          <a:noFill/>
        </p:spPr>
        <p:txBody>
          <a:bodyPr wrap="square" rtlCol="0">
            <a:spAutoFit/>
          </a:bodyPr>
          <a:lstStyle/>
          <a:p>
            <a:pPr algn="ctr" rtl="0"/>
            <a:r>
              <a:rPr lang="pt-br" sz="2400" dirty="0">
                <a:latin typeface="Amazon Ember" panose="02000000000000000000" pitchFamily="2" charset="0"/>
                <a:ea typeface="Amazon Ember" panose="02000000000000000000" pitchFamily="2" charset="0"/>
              </a:rPr>
              <a:t>Amazon DynamoDB Accelerator (DAX) </a:t>
            </a:r>
          </a:p>
        </p:txBody>
      </p:sp>
      <p:pic>
        <p:nvPicPr>
          <p:cNvPr id="21" name="Graphic 26">
            <a:extLst>
              <a:ext uri="{FF2B5EF4-FFF2-40B4-BE49-F238E27FC236}">
                <a16:creationId xmlns:a16="http://schemas.microsoft.com/office/drawing/2014/main" id="{8E29295B-42A2-FC4C-8395-823E5A0F6D1A}"/>
              </a:ext>
            </a:extLst>
          </p:cNvPr>
          <p:cNvPicPr>
            <a:picLocks noChangeAspect="1"/>
          </p:cNvPicPr>
          <p:nvPr/>
        </p:nvPicPr>
        <p:blipFill>
          <a:blip r:embed="rId5"/>
          <a:stretch>
            <a:fillRect/>
          </a:stretch>
        </p:blipFill>
        <p:spPr>
          <a:xfrm>
            <a:off x="5448619" y="2822496"/>
            <a:ext cx="1371600" cy="1371600"/>
          </a:xfrm>
          <a:prstGeom prst="rect">
            <a:avLst/>
          </a:prstGeom>
        </p:spPr>
      </p:pic>
      <p:pic>
        <p:nvPicPr>
          <p:cNvPr id="24" name="Graphic 43">
            <a:extLst>
              <a:ext uri="{FF2B5EF4-FFF2-40B4-BE49-F238E27FC236}">
                <a16:creationId xmlns:a16="http://schemas.microsoft.com/office/drawing/2014/main" id="{EFCEDACD-5190-384D-953B-DE4FE39A9255}"/>
              </a:ext>
            </a:extLst>
          </p:cNvPr>
          <p:cNvPicPr>
            <a:picLocks noChangeAspect="1"/>
          </p:cNvPicPr>
          <p:nvPr/>
        </p:nvPicPr>
        <p:blipFill>
          <a:blip r:embed="rId6"/>
          <a:stretch>
            <a:fillRect/>
          </a:stretch>
        </p:blipFill>
        <p:spPr>
          <a:xfrm>
            <a:off x="9161353" y="2822496"/>
            <a:ext cx="1371600" cy="1371600"/>
          </a:xfrm>
          <a:prstGeom prst="rect">
            <a:avLst/>
          </a:prstGeom>
        </p:spPr>
      </p:pic>
    </p:spTree>
    <p:custDataLst>
      <p:tags r:id="rId1"/>
    </p:custDataLst>
    <p:extLst>
      <p:ext uri="{BB962C8B-B14F-4D97-AF65-F5344CB8AC3E}">
        <p14:creationId xmlns:p14="http://schemas.microsoft.com/office/powerpoint/2010/main" val="983270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Solução de problemas</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56</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754120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sz="3500" dirty="0"/>
              <a:t>Solução de problemas: diretrizes gerais</a:t>
            </a:r>
          </a:p>
        </p:txBody>
      </p:sp>
      <p:sp>
        <p:nvSpPr>
          <p:cNvPr id="6" name="Content Placeholder 5"/>
          <p:cNvSpPr>
            <a:spLocks noGrp="1"/>
          </p:cNvSpPr>
          <p:nvPr>
            <p:ph idx="1"/>
          </p:nvPr>
        </p:nvSpPr>
        <p:spPr/>
        <p:txBody>
          <a:bodyPr rtlCol="0">
            <a:normAutofit lnSpcReduction="10000"/>
          </a:bodyPr>
          <a:lstStyle/>
          <a:p>
            <a:pPr rtl="0"/>
            <a:r>
              <a:rPr lang="pt-br"/>
              <a:t>Verifique o código de erro da AWS retornado das operações.</a:t>
            </a:r>
          </a:p>
          <a:p>
            <a:pPr rtl="0"/>
            <a:endParaRPr lang="en-US"/>
          </a:p>
          <a:p>
            <a:pPr rtl="0"/>
            <a:r>
              <a:rPr lang="pt-br"/>
              <a:t>Registre chamadas de API do </a:t>
            </a:r>
            <a:r>
              <a:rPr lang="pt-br">
                <a:solidFill>
                  <a:srgbClr val="000000"/>
                </a:solidFill>
              </a:rPr>
              <a:t>DynamoDB</a:t>
            </a:r>
            <a:r>
              <a:rPr lang="pt-br"/>
              <a:t> usando o AWS CloudTrail.</a:t>
            </a:r>
            <a:r>
              <a:rPr lang="en-US"/>
              <a:t/>
            </a:r>
            <a:br>
              <a:rPr lang="en-US"/>
            </a:br>
            <a:endParaRPr lang="en-US"/>
          </a:p>
          <a:p>
            <a:pPr rtl="0"/>
            <a:r>
              <a:rPr lang="pt-br"/>
              <a:t>Configure alarmes do Amazon CloudWatch e monitore métricas de performance do </a:t>
            </a:r>
            <a:r>
              <a:rPr lang="pt-br">
                <a:solidFill>
                  <a:srgbClr val="000000"/>
                </a:solidFill>
              </a:rPr>
              <a:t>DynamoDB</a:t>
            </a:r>
            <a:r>
              <a:rPr lang="pt-br"/>
              <a:t>.</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57</a:t>
            </a:fld>
            <a:endParaRPr lang="en-US"/>
          </a:p>
        </p:txBody>
      </p:sp>
      <p:sp>
        <p:nvSpPr>
          <p:cNvPr id="4" name="Footer Placeholder 3"/>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604" y="1854975"/>
            <a:ext cx="3427492" cy="3427492"/>
          </a:xfrm>
          <a:prstGeom prst="rect">
            <a:avLst/>
          </a:prstGeom>
        </p:spPr>
      </p:pic>
    </p:spTree>
    <p:custDataLst>
      <p:tags r:id="rId1"/>
    </p:custDataLst>
    <p:extLst>
      <p:ext uri="{BB962C8B-B14F-4D97-AF65-F5344CB8AC3E}">
        <p14:creationId xmlns:p14="http://schemas.microsoft.com/office/powerpoint/2010/main" val="688294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Tratamento de erros</a:t>
            </a:r>
          </a:p>
        </p:txBody>
      </p:sp>
      <p:sp>
        <p:nvSpPr>
          <p:cNvPr id="6" name="Content Placeholder 5"/>
          <p:cNvSpPr>
            <a:spLocks noGrp="1"/>
          </p:cNvSpPr>
          <p:nvPr>
            <p:ph idx="1"/>
          </p:nvPr>
        </p:nvSpPr>
        <p:spPr/>
        <p:txBody>
          <a:bodyPr rtlCol="0"/>
          <a:lstStyle/>
          <a:p>
            <a:pPr rtl="0"/>
            <a:r>
              <a:rPr lang="pt-br"/>
              <a:t>Os códigos de erro 400 devem ser resolvidos pelo </a:t>
            </a:r>
            <a:r>
              <a:rPr lang="pt-br">
                <a:solidFill>
                  <a:srgbClr val="000000"/>
                </a:solidFill>
              </a:rPr>
              <a:t>usuário</a:t>
            </a:r>
            <a:r>
              <a:rPr lang="pt-br"/>
              <a:t>.</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58</a:t>
            </a:fld>
            <a:endParaRPr lang="en-US"/>
          </a:p>
        </p:txBody>
      </p:sp>
      <p:pic>
        <p:nvPicPr>
          <p:cNvPr id="1026" name="Picture 2" descr="https://openclipart.org/image/300px/svg_to_png/34267/process-s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62" y="2586066"/>
            <a:ext cx="767481" cy="820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openclipart.org/image/300px/svg_to_png/84823/restart-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26" y="4553294"/>
            <a:ext cx="954156" cy="9541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5"/>
          <p:cNvSpPr txBox="1">
            <a:spLocks/>
          </p:cNvSpPr>
          <p:nvPr/>
        </p:nvSpPr>
        <p:spPr>
          <a:xfrm>
            <a:off x="1430843" y="2355066"/>
            <a:ext cx="10340302" cy="1906445"/>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buFont typeface="Arial" panose="020B0604020202020204" pitchFamily="34" charset="0"/>
              <a:buChar char="•"/>
            </a:pPr>
            <a:r>
              <a:rPr lang="pt-br"/>
              <a:t>Para alguns erros 400, corrija o problema antes de enviar novamente a solicitação.</a:t>
            </a:r>
          </a:p>
          <a:p>
            <a:pPr lvl="1" rtl="0">
              <a:buFont typeface="Arial" panose="020B0604020202020204" pitchFamily="34" charset="0"/>
              <a:buChar char="•"/>
            </a:pPr>
            <a:r>
              <a:rPr lang="pt-br"/>
              <a:t>Houve um problema com a solicitação.</a:t>
            </a:r>
          </a:p>
          <a:p>
            <a:pPr lvl="1" rtl="0">
              <a:buFont typeface="Arial" panose="020B0604020202020204" pitchFamily="34" charset="0"/>
              <a:buChar char="•"/>
            </a:pPr>
            <a:r>
              <a:rPr lang="pt-br"/>
              <a:t>Alguns parâmetros necessários estavam ausentes.</a:t>
            </a:r>
          </a:p>
        </p:txBody>
      </p:sp>
      <p:sp>
        <p:nvSpPr>
          <p:cNvPr id="11" name="Content Placeholder 5"/>
          <p:cNvSpPr txBox="1">
            <a:spLocks/>
          </p:cNvSpPr>
          <p:nvPr/>
        </p:nvSpPr>
        <p:spPr>
          <a:xfrm>
            <a:off x="1524182" y="4553294"/>
            <a:ext cx="10340302" cy="1130477"/>
          </a:xfrm>
          <a:prstGeom prst="rect">
            <a:avLst/>
          </a:prstGeom>
        </p:spPr>
        <p:txBody>
          <a:bodyPr vert="horz" lIns="91440" tIns="45720" rIns="91440" bIns="45720" rtlCol="0">
            <a:normAutofit fontScale="92500" lnSpcReduction="20000"/>
          </a:bodyPr>
          <a:lstStyle>
            <a:lvl1pPr marL="339725" indent="-339725" algn="l" defTabSz="914400" rtl="0" eaLnBrk="1" latinLnBrk="0" hangingPunct="1">
              <a:lnSpc>
                <a:spcPct val="100000"/>
              </a:lnSpc>
              <a:spcBef>
                <a:spcPts val="0"/>
              </a:spcBef>
              <a:spcAft>
                <a:spcPts val="600"/>
              </a:spcAft>
              <a:buFontTx/>
              <a:buBlip>
                <a:blip r:embed="rId6"/>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a:buFont typeface="Arial" panose="020B0604020202020204" pitchFamily="34" charset="0"/>
              <a:buChar char="•"/>
            </a:pPr>
            <a:r>
              <a:rPr lang="pt-br"/>
              <a:t>Para outros, tente novamente até que a solicitação seja bem-sucedida.</a:t>
            </a:r>
          </a:p>
          <a:p>
            <a:pPr lvl="1" rtl="0">
              <a:buFont typeface="Arial" panose="020B0604020202020204" pitchFamily="34" charset="0"/>
              <a:buChar char="•"/>
            </a:pPr>
            <a:r>
              <a:rPr lang="pt-br"/>
              <a:t>A taxa de transferência provisionada foi excedida.</a:t>
            </a:r>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472349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Tratamento de erros </a:t>
            </a:r>
            <a:r>
              <a:rPr lang="pt-br" sz="2000"/>
              <a:t>(cont)</a:t>
            </a:r>
          </a:p>
        </p:txBody>
      </p:sp>
      <p:sp>
        <p:nvSpPr>
          <p:cNvPr id="6" name="Content Placeholder 5"/>
          <p:cNvSpPr>
            <a:spLocks noGrp="1"/>
          </p:cNvSpPr>
          <p:nvPr>
            <p:ph idx="1"/>
          </p:nvPr>
        </p:nvSpPr>
        <p:spPr>
          <a:xfrm>
            <a:off x="1671558" y="1440306"/>
            <a:ext cx="10515600" cy="2135408"/>
          </a:xfrm>
        </p:spPr>
        <p:txBody>
          <a:bodyPr rtlCol="0"/>
          <a:lstStyle/>
          <a:p>
            <a:pPr rtl="0"/>
            <a:r>
              <a:rPr lang="pt-br" dirty="0"/>
              <a:t>Os códigos de erro 500 e 503 devem ser resolvidos pela Amazon.</a:t>
            </a:r>
          </a:p>
          <a:p>
            <a:pPr rtl="0"/>
            <a:r>
              <a:rPr lang="pt-br" dirty="0"/>
              <a:t>Você pode tentar novamente até que a solicitação seja </a:t>
            </a:r>
            <a:br>
              <a:rPr lang="pt-br" dirty="0"/>
            </a:br>
            <a:r>
              <a:rPr lang="pt-br" dirty="0"/>
              <a:t>bem-sucedida.</a:t>
            </a:r>
          </a:p>
          <a:p>
            <a:pPr lvl="1" rtl="0"/>
            <a:r>
              <a:rPr lang="pt-br" dirty="0"/>
              <a:t>Ocorreu um erro interno do servidor.</a:t>
            </a:r>
          </a:p>
          <a:p>
            <a:pPr lvl="1" rtl="0"/>
            <a:r>
              <a:rPr lang="pt-br" dirty="0"/>
              <a:t>O serviço não estava disponível.</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59</a:t>
            </a:fld>
            <a:endParaRPr lang="en-US"/>
          </a:p>
        </p:txBody>
      </p:sp>
      <p:pic>
        <p:nvPicPr>
          <p:cNvPr id="10" name="Picture 4" descr="https://openclipart.org/image/300px/svg_to_png/84823/restart-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51" y="1440306"/>
            <a:ext cx="954156" cy="9541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426765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rtlCol="0">
            <a:noAutofit/>
          </a:bodyPr>
          <a:lstStyle/>
          <a:p>
            <a:pPr rtl="0"/>
            <a:r>
              <a:rPr lang="pt-br"/>
              <a:t>Opções de banco de dados da AWS</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6</a:t>
            </a:fld>
            <a:endParaRPr lang="en-US"/>
          </a:p>
        </p:txBody>
      </p:sp>
      <p:sp>
        <p:nvSpPr>
          <p:cNvPr id="50" name="TextBox 49"/>
          <p:cNvSpPr txBox="1"/>
          <p:nvPr/>
        </p:nvSpPr>
        <p:spPr>
          <a:xfrm>
            <a:off x="2175530" y="2143790"/>
            <a:ext cx="2063385" cy="830997"/>
          </a:xfrm>
          <a:prstGeom prst="rect">
            <a:avLst/>
          </a:prstGeom>
          <a:noFill/>
        </p:spPr>
        <p:txBody>
          <a:bodyPr wrap="none" rtlCol="0">
            <a:spAutoFit/>
          </a:bodyPr>
          <a:lstStyle/>
          <a:p>
            <a:pPr rtl="0"/>
            <a:r>
              <a:rPr lang="pt-br" sz="2400">
                <a:solidFill>
                  <a:schemeClr val="accent1"/>
                </a:solidFill>
                <a:latin typeface="Amazon Ember" panose="02000000000000000000" pitchFamily="2" charset="0"/>
                <a:ea typeface="Amazon Ember" panose="02000000000000000000" pitchFamily="2" charset="0"/>
                <a:cs typeface="Amazon Ember Light" charset="0"/>
              </a:rPr>
              <a:t>Bancos de dados</a:t>
            </a:r>
            <a:r>
              <a:rPr lang="en-US" sz="2400">
                <a:solidFill>
                  <a:schemeClr val="accent1"/>
                </a:solidFill>
                <a:latin typeface="Amazon Ember" panose="02000000000000000000" pitchFamily="2" charset="0"/>
                <a:ea typeface="Amazon Ember" panose="02000000000000000000" pitchFamily="2" charset="0"/>
                <a:cs typeface="Amazon Ember Light" charset="0"/>
              </a:rPr>
              <a:t/>
            </a:r>
            <a:br>
              <a:rPr lang="en-US" sz="2400">
                <a:solidFill>
                  <a:schemeClr val="accent1"/>
                </a:solidFill>
                <a:latin typeface="Amazon Ember" panose="02000000000000000000" pitchFamily="2" charset="0"/>
                <a:ea typeface="Amazon Ember" panose="02000000000000000000" pitchFamily="2" charset="0"/>
                <a:cs typeface="Amazon Ember Light" charset="0"/>
              </a:rPr>
            </a:br>
            <a:r>
              <a:rPr lang="pt-br" sz="2400">
                <a:solidFill>
                  <a:schemeClr val="accent1"/>
                </a:solidFill>
                <a:latin typeface="Amazon Ember" panose="02000000000000000000" pitchFamily="2" charset="0"/>
                <a:ea typeface="Amazon Ember" panose="02000000000000000000" pitchFamily="2" charset="0"/>
                <a:cs typeface="Amazon Ember Light" charset="0"/>
              </a:rPr>
              <a:t>Bancos de dados</a:t>
            </a:r>
          </a:p>
        </p:txBody>
      </p:sp>
      <p:sp>
        <p:nvSpPr>
          <p:cNvPr id="13" name="Rounded Rectangle 12"/>
          <p:cNvSpPr/>
          <p:nvPr/>
        </p:nvSpPr>
        <p:spPr>
          <a:xfrm>
            <a:off x="1950352" y="1866900"/>
            <a:ext cx="8147805" cy="1434809"/>
          </a:xfrm>
          <a:prstGeom prst="roundRect">
            <a:avLst>
              <a:gd name="adj" fmla="val 0"/>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1" name="TextBox 50"/>
          <p:cNvSpPr txBox="1"/>
          <p:nvPr/>
        </p:nvSpPr>
        <p:spPr>
          <a:xfrm>
            <a:off x="2175530" y="3597790"/>
            <a:ext cx="2351926" cy="830997"/>
          </a:xfrm>
          <a:prstGeom prst="rect">
            <a:avLst/>
          </a:prstGeom>
          <a:noFill/>
        </p:spPr>
        <p:txBody>
          <a:bodyPr wrap="none" rtlCol="0">
            <a:spAutoFit/>
          </a:bodyPr>
          <a:lstStyle/>
          <a:p>
            <a:pPr rtl="0"/>
            <a:r>
              <a:rPr lang="pt-br" sz="2400">
                <a:solidFill>
                  <a:schemeClr val="accent1"/>
                </a:solidFill>
                <a:latin typeface="Amazon Ember" panose="02000000000000000000" pitchFamily="2" charset="0"/>
                <a:ea typeface="Amazon Ember" panose="02000000000000000000" pitchFamily="2" charset="0"/>
                <a:cs typeface="Amazon Ember Light" charset="0"/>
              </a:rPr>
              <a:t>Análise de dados
ou relacionamentos</a:t>
            </a:r>
          </a:p>
        </p:txBody>
      </p:sp>
      <p:sp>
        <p:nvSpPr>
          <p:cNvPr id="52" name="Rounded Rectangle 51"/>
          <p:cNvSpPr/>
          <p:nvPr/>
        </p:nvSpPr>
        <p:spPr>
          <a:xfrm>
            <a:off x="1950352" y="3422041"/>
            <a:ext cx="8147805" cy="1169204"/>
          </a:xfrm>
          <a:prstGeom prst="roundRect">
            <a:avLst>
              <a:gd name="adj" fmla="val 0"/>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7" name="Rounded Rectangle 26"/>
          <p:cNvSpPr/>
          <p:nvPr/>
        </p:nvSpPr>
        <p:spPr>
          <a:xfrm>
            <a:off x="4804995" y="1417982"/>
            <a:ext cx="2283808" cy="3173264"/>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sz="2400">
                <a:solidFill>
                  <a:schemeClr val="accent1"/>
                </a:solidFill>
                <a:latin typeface="Amazon Ember" panose="02000000000000000000" pitchFamily="2" charset="0"/>
                <a:ea typeface="Amazon Ember" panose="02000000000000000000" pitchFamily="2" charset="0"/>
              </a:rPr>
              <a:t>SQL</a:t>
            </a:r>
          </a:p>
        </p:txBody>
      </p:sp>
      <p:sp>
        <p:nvSpPr>
          <p:cNvPr id="35" name="Rounded Rectangle 34"/>
          <p:cNvSpPr/>
          <p:nvPr/>
        </p:nvSpPr>
        <p:spPr>
          <a:xfrm>
            <a:off x="7354956" y="1417982"/>
            <a:ext cx="2635607" cy="4704522"/>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r>
              <a:rPr lang="pt-br" sz="2400">
                <a:solidFill>
                  <a:schemeClr val="accent1"/>
                </a:solidFill>
                <a:latin typeface="Amazon Ember" panose="02000000000000000000" pitchFamily="2" charset="0"/>
                <a:ea typeface="Amazon Ember" panose="02000000000000000000" pitchFamily="2" charset="0"/>
              </a:rPr>
              <a:t>NoSQL</a:t>
            </a:r>
          </a:p>
        </p:txBody>
      </p:sp>
      <p:sp>
        <p:nvSpPr>
          <p:cNvPr id="39" name="Rounded Rectangle 38"/>
          <p:cNvSpPr/>
          <p:nvPr/>
        </p:nvSpPr>
        <p:spPr>
          <a:xfrm>
            <a:off x="1950352" y="4730165"/>
            <a:ext cx="8147806" cy="1169204"/>
          </a:xfrm>
          <a:prstGeom prst="roundRect">
            <a:avLst>
              <a:gd name="adj" fmla="val 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0" name="TextBox 39"/>
          <p:cNvSpPr txBox="1"/>
          <p:nvPr/>
        </p:nvSpPr>
        <p:spPr>
          <a:xfrm>
            <a:off x="2175530" y="4862833"/>
            <a:ext cx="3347391" cy="830997"/>
          </a:xfrm>
          <a:prstGeom prst="rect">
            <a:avLst/>
          </a:prstGeom>
          <a:noFill/>
        </p:spPr>
        <p:txBody>
          <a:bodyPr wrap="none" rtlCol="0">
            <a:spAutoFit/>
          </a:bodyPr>
          <a:lstStyle/>
          <a:p>
            <a:pPr rtl="0"/>
            <a:r>
              <a:rPr lang="pt-br" sz="2400" dirty="0">
                <a:solidFill>
                  <a:schemeClr val="accent1"/>
                </a:solidFill>
                <a:latin typeface="Amazon Ember" panose="02000000000000000000" pitchFamily="2" charset="0"/>
                <a:ea typeface="Amazon Ember" panose="02000000000000000000" pitchFamily="2" charset="0"/>
                <a:cs typeface="Amazon Ember Light" charset="0"/>
              </a:rPr>
              <a:t>Cache e armazenamento </a:t>
            </a:r>
            <a:br>
              <a:rPr lang="pt-br" sz="2400" dirty="0">
                <a:solidFill>
                  <a:schemeClr val="accent1"/>
                </a:solidFill>
                <a:latin typeface="Amazon Ember" panose="02000000000000000000" pitchFamily="2" charset="0"/>
                <a:ea typeface="Amazon Ember" panose="02000000000000000000" pitchFamily="2" charset="0"/>
                <a:cs typeface="Amazon Ember Light" charset="0"/>
              </a:rPr>
            </a:br>
            <a:r>
              <a:rPr lang="pt-br" sz="2400" dirty="0">
                <a:solidFill>
                  <a:schemeClr val="accent1"/>
                </a:solidFill>
                <a:latin typeface="Amazon Ember" panose="02000000000000000000" pitchFamily="2" charset="0"/>
                <a:ea typeface="Amazon Ember" panose="02000000000000000000" pitchFamily="2" charset="0"/>
                <a:cs typeface="Amazon Ember Light" charset="0"/>
              </a:rPr>
              <a:t>de dados na memória</a:t>
            </a:r>
            <a:endParaRPr lang="en-US" sz="2400" dirty="0">
              <a:solidFill>
                <a:schemeClr val="accent1"/>
              </a:solidFill>
              <a:latin typeface="Amazon Ember" panose="020B0603020204020204"/>
              <a:ea typeface="Amazon Ember" panose="02000000000000000000" pitchFamily="2" charset="0"/>
              <a:cs typeface="Amazon Ember Light" charset="0"/>
            </a:endParaRPr>
          </a:p>
        </p:txBody>
      </p:sp>
      <p:sp>
        <p:nvSpPr>
          <p:cNvPr id="4" name="Footer Placeholder 3"/>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23" name="TextBox 22">
            <a:extLst>
              <a:ext uri="{FF2B5EF4-FFF2-40B4-BE49-F238E27FC236}">
                <a16:creationId xmlns:a16="http://schemas.microsoft.com/office/drawing/2014/main" id="{2C108AE1-BCB9-F046-A76F-DB9B34E076D4}"/>
              </a:ext>
            </a:extLst>
          </p:cNvPr>
          <p:cNvSpPr txBox="1"/>
          <p:nvPr/>
        </p:nvSpPr>
        <p:spPr>
          <a:xfrm>
            <a:off x="4795947" y="2732593"/>
            <a:ext cx="2301904" cy="584775"/>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Relational Database Service </a:t>
            </a:r>
          </a:p>
        </p:txBody>
      </p:sp>
      <p:pic>
        <p:nvPicPr>
          <p:cNvPr id="24" name="Graphic 9">
            <a:extLst>
              <a:ext uri="{FF2B5EF4-FFF2-40B4-BE49-F238E27FC236}">
                <a16:creationId xmlns:a16="http://schemas.microsoft.com/office/drawing/2014/main" id="{984A8CF6-E9EF-474A-AE0E-1E812E43A6AB}"/>
              </a:ext>
            </a:extLst>
          </p:cNvPr>
          <p:cNvPicPr>
            <a:picLocks noChangeAspect="1"/>
          </p:cNvPicPr>
          <p:nvPr/>
        </p:nvPicPr>
        <p:blipFill>
          <a:blip r:embed="rId4"/>
          <a:stretch>
            <a:fillRect/>
          </a:stretch>
        </p:blipFill>
        <p:spPr>
          <a:xfrm>
            <a:off x="5591299" y="1965188"/>
            <a:ext cx="711200" cy="711200"/>
          </a:xfrm>
          <a:prstGeom prst="rect">
            <a:avLst/>
          </a:prstGeom>
        </p:spPr>
      </p:pic>
      <p:sp>
        <p:nvSpPr>
          <p:cNvPr id="26" name="TextBox 25">
            <a:extLst>
              <a:ext uri="{FF2B5EF4-FFF2-40B4-BE49-F238E27FC236}">
                <a16:creationId xmlns:a16="http://schemas.microsoft.com/office/drawing/2014/main" id="{E5AC56DA-7DE0-1D4E-BE5B-CAC3D6FA5436}"/>
              </a:ext>
            </a:extLst>
          </p:cNvPr>
          <p:cNvSpPr txBox="1"/>
          <p:nvPr/>
        </p:nvSpPr>
        <p:spPr>
          <a:xfrm>
            <a:off x="4795947" y="4254968"/>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Redshift</a:t>
            </a:r>
          </a:p>
        </p:txBody>
      </p:sp>
      <p:pic>
        <p:nvPicPr>
          <p:cNvPr id="28" name="Graphic 31">
            <a:extLst>
              <a:ext uri="{FF2B5EF4-FFF2-40B4-BE49-F238E27FC236}">
                <a16:creationId xmlns:a16="http://schemas.microsoft.com/office/drawing/2014/main" id="{7838160C-CE3D-9944-8BEA-2F2AC0353FAA}"/>
              </a:ext>
            </a:extLst>
          </p:cNvPr>
          <p:cNvPicPr>
            <a:picLocks noChangeAspect="1"/>
          </p:cNvPicPr>
          <p:nvPr/>
        </p:nvPicPr>
        <p:blipFill>
          <a:blip r:embed="rId5"/>
          <a:stretch>
            <a:fillRect/>
          </a:stretch>
        </p:blipFill>
        <p:spPr>
          <a:xfrm>
            <a:off x="5591299" y="3503181"/>
            <a:ext cx="711200" cy="711200"/>
          </a:xfrm>
          <a:prstGeom prst="rect">
            <a:avLst/>
          </a:prstGeom>
        </p:spPr>
      </p:pic>
      <p:sp>
        <p:nvSpPr>
          <p:cNvPr id="30" name="TextBox 29">
            <a:extLst>
              <a:ext uri="{FF2B5EF4-FFF2-40B4-BE49-F238E27FC236}">
                <a16:creationId xmlns:a16="http://schemas.microsoft.com/office/drawing/2014/main" id="{2C79069D-BFDE-6546-919F-288A8E07CF66}"/>
              </a:ext>
            </a:extLst>
          </p:cNvPr>
          <p:cNvSpPr txBox="1"/>
          <p:nvPr/>
        </p:nvSpPr>
        <p:spPr>
          <a:xfrm>
            <a:off x="7521807" y="4254968"/>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Neptune</a:t>
            </a:r>
          </a:p>
        </p:txBody>
      </p:sp>
      <p:pic>
        <p:nvPicPr>
          <p:cNvPr id="31" name="Graphic 10">
            <a:extLst>
              <a:ext uri="{FF2B5EF4-FFF2-40B4-BE49-F238E27FC236}">
                <a16:creationId xmlns:a16="http://schemas.microsoft.com/office/drawing/2014/main" id="{92AEF313-0F6F-5049-8B86-A0F61F65C50F}"/>
              </a:ext>
            </a:extLst>
          </p:cNvPr>
          <p:cNvPicPr>
            <a:picLocks noChangeAspect="1"/>
          </p:cNvPicPr>
          <p:nvPr/>
        </p:nvPicPr>
        <p:blipFill>
          <a:blip r:embed="rId6"/>
          <a:stretch>
            <a:fillRect/>
          </a:stretch>
        </p:blipFill>
        <p:spPr>
          <a:xfrm>
            <a:off x="8317159" y="3503181"/>
            <a:ext cx="711200" cy="711200"/>
          </a:xfrm>
          <a:prstGeom prst="rect">
            <a:avLst/>
          </a:prstGeom>
        </p:spPr>
      </p:pic>
      <p:sp>
        <p:nvSpPr>
          <p:cNvPr id="32" name="TextBox 31">
            <a:extLst>
              <a:ext uri="{FF2B5EF4-FFF2-40B4-BE49-F238E27FC236}">
                <a16:creationId xmlns:a16="http://schemas.microsoft.com/office/drawing/2014/main" id="{82DF82FE-B12C-2944-9A6B-C577B61F9A00}"/>
              </a:ext>
            </a:extLst>
          </p:cNvPr>
          <p:cNvSpPr txBox="1"/>
          <p:nvPr/>
        </p:nvSpPr>
        <p:spPr>
          <a:xfrm>
            <a:off x="7521807" y="2732593"/>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DynamoDB</a:t>
            </a:r>
          </a:p>
        </p:txBody>
      </p:sp>
      <p:pic>
        <p:nvPicPr>
          <p:cNvPr id="33" name="Graphic 43">
            <a:extLst>
              <a:ext uri="{FF2B5EF4-FFF2-40B4-BE49-F238E27FC236}">
                <a16:creationId xmlns:a16="http://schemas.microsoft.com/office/drawing/2014/main" id="{EFCEDACD-5190-384D-953B-DE4FE39A9255}"/>
              </a:ext>
            </a:extLst>
          </p:cNvPr>
          <p:cNvPicPr>
            <a:picLocks noChangeAspect="1"/>
          </p:cNvPicPr>
          <p:nvPr/>
        </p:nvPicPr>
        <p:blipFill>
          <a:blip r:embed="rId7"/>
          <a:stretch>
            <a:fillRect/>
          </a:stretch>
        </p:blipFill>
        <p:spPr>
          <a:xfrm>
            <a:off x="8317159" y="1965188"/>
            <a:ext cx="711200" cy="711200"/>
          </a:xfrm>
          <a:prstGeom prst="rect">
            <a:avLst/>
          </a:prstGeom>
        </p:spPr>
      </p:pic>
      <p:sp>
        <p:nvSpPr>
          <p:cNvPr id="42" name="TextBox 41">
            <a:extLst>
              <a:ext uri="{FF2B5EF4-FFF2-40B4-BE49-F238E27FC236}">
                <a16:creationId xmlns:a16="http://schemas.microsoft.com/office/drawing/2014/main" id="{C8487DC6-D3CE-324F-AA3A-7BDEAF3DF0B1}"/>
              </a:ext>
            </a:extLst>
          </p:cNvPr>
          <p:cNvSpPr txBox="1"/>
          <p:nvPr/>
        </p:nvSpPr>
        <p:spPr>
          <a:xfrm>
            <a:off x="7521807" y="5579437"/>
            <a:ext cx="2301904" cy="338554"/>
          </a:xfrm>
          <a:prstGeom prst="rect">
            <a:avLst/>
          </a:prstGeom>
          <a:noFill/>
        </p:spPr>
        <p:txBody>
          <a:bodyPr wrap="square" rtlCol="0">
            <a:spAutoFit/>
          </a:bodyPr>
          <a:lstStyle/>
          <a:p>
            <a:pPr algn="ctr" rtl="0"/>
            <a:r>
              <a:rPr lang="pt-br" sz="1600">
                <a:latin typeface="Amazon Ember" panose="02000000000000000000" pitchFamily="2" charset="0"/>
                <a:ea typeface="Amazon Ember" panose="02000000000000000000" pitchFamily="2" charset="0"/>
              </a:rPr>
              <a:t>Amazon ElastiCache</a:t>
            </a:r>
            <a:endParaRPr lang="en-US" sz="1600">
              <a:latin typeface="Amazon Ember" panose="02000000000000000000" pitchFamily="2" charset="0"/>
              <a:ea typeface="Amazon Ember" panose="02000000000000000000" pitchFamily="2" charset="0"/>
            </a:endParaRPr>
          </a:p>
        </p:txBody>
      </p:sp>
      <p:pic>
        <p:nvPicPr>
          <p:cNvPr id="43" name="Graphic 32">
            <a:extLst>
              <a:ext uri="{FF2B5EF4-FFF2-40B4-BE49-F238E27FC236}">
                <a16:creationId xmlns:a16="http://schemas.microsoft.com/office/drawing/2014/main" id="{5247E035-3152-D34C-837C-1004BCAF72F1}"/>
              </a:ext>
            </a:extLst>
          </p:cNvPr>
          <p:cNvPicPr>
            <a:picLocks noChangeAspect="1"/>
          </p:cNvPicPr>
          <p:nvPr/>
        </p:nvPicPr>
        <p:blipFill>
          <a:blip r:embed="rId8"/>
          <a:stretch>
            <a:fillRect/>
          </a:stretch>
        </p:blipFill>
        <p:spPr>
          <a:xfrm>
            <a:off x="8317159" y="4812032"/>
            <a:ext cx="711200" cy="711200"/>
          </a:xfrm>
          <a:prstGeom prst="rect">
            <a:avLst/>
          </a:prstGeom>
        </p:spPr>
      </p:pic>
    </p:spTree>
    <p:custDataLst>
      <p:tags r:id="rId1"/>
    </p:custDataLst>
    <p:extLst>
      <p:ext uri="{BB962C8B-B14F-4D97-AF65-F5344CB8AC3E}">
        <p14:creationId xmlns:p14="http://schemas.microsoft.com/office/powerpoint/2010/main" val="1418797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Tratamento de erros em </a:t>
            </a:r>
            <a:r>
              <a:rPr lang="pt-br">
                <a:solidFill>
                  <a:srgbClr val="FFFFFF"/>
                </a:solidFill>
              </a:rPr>
              <a:t>operações</a:t>
            </a:r>
            <a:r>
              <a:rPr lang="pt-br"/>
              <a:t> </a:t>
            </a:r>
            <a:r>
              <a:rPr lang="pt-br">
                <a:solidFill>
                  <a:srgbClr val="FFFFFF"/>
                </a:solidFill>
              </a:rPr>
              <a:t> em lote</a:t>
            </a:r>
            <a:endParaRPr lang="en-US">
              <a:solidFill>
                <a:srgbClr val="FFFFFF"/>
              </a:solidFill>
              <a:latin typeface="Amazon Ember Light" panose="020B0403020204020204"/>
            </a:endParaRPr>
          </a:p>
        </p:txBody>
      </p:sp>
      <p:sp>
        <p:nvSpPr>
          <p:cNvPr id="3" name="Content Placeholder 2"/>
          <p:cNvSpPr>
            <a:spLocks noGrp="1"/>
          </p:cNvSpPr>
          <p:nvPr>
            <p:ph idx="1"/>
          </p:nvPr>
        </p:nvSpPr>
        <p:spPr/>
        <p:txBody>
          <a:bodyPr rtlCol="0"/>
          <a:lstStyle/>
          <a:p>
            <a:pPr rtl="0">
              <a:buClr>
                <a:schemeClr val="accent1"/>
              </a:buClr>
            </a:pPr>
            <a:r>
              <a:rPr lang="pt-br" dirty="0">
                <a:latin typeface="+mn-lt"/>
              </a:rPr>
              <a:t>Use um algoritmo de recuo exponencial e tente novamente as tabelas e itens com falha em uma operação em lote.</a:t>
            </a:r>
          </a:p>
          <a:p>
            <a:pPr rtl="0">
              <a:buClr>
                <a:schemeClr val="accent1"/>
              </a:buClr>
            </a:pPr>
            <a:endParaRPr lang="en-US" dirty="0">
              <a:latin typeface="+mn-lt"/>
            </a:endParaRPr>
          </a:p>
          <a:p>
            <a:pPr rtl="0">
              <a:buClr>
                <a:schemeClr val="accent1"/>
              </a:buClr>
            </a:pPr>
            <a:r>
              <a:rPr lang="pt-br" dirty="0">
                <a:latin typeface="+mn-lt"/>
              </a:rPr>
              <a:t>Use as informações nos seguintes parâmetros:</a:t>
            </a:r>
          </a:p>
          <a:p>
            <a:pPr lvl="1" rtl="0">
              <a:buClr>
                <a:schemeClr val="accent1"/>
              </a:buClr>
            </a:pPr>
            <a:r>
              <a:rPr lang="pt-br" dirty="0" err="1">
                <a:solidFill>
                  <a:schemeClr val="accent6"/>
                </a:solidFill>
                <a:latin typeface="+mn-lt"/>
                <a:ea typeface="Amazon Ember" panose="02000000000000000000" pitchFamily="2" charset="0"/>
              </a:rPr>
              <a:t>UnprocessedKeys</a:t>
            </a:r>
            <a:r>
              <a:rPr lang="pt-br" dirty="0">
                <a:latin typeface="+mn-lt"/>
              </a:rPr>
              <a:t>: Contém informações sobre solicitações individuais que falharam em uma operação </a:t>
            </a:r>
            <a:r>
              <a:rPr lang="pt-br" dirty="0" err="1">
                <a:latin typeface="+mn-lt"/>
              </a:rPr>
              <a:t>BatchGetItem</a:t>
            </a:r>
            <a:r>
              <a:rPr lang="pt-br" dirty="0">
                <a:latin typeface="+mn-lt"/>
              </a:rPr>
              <a:t>.</a:t>
            </a:r>
          </a:p>
          <a:p>
            <a:pPr lvl="1">
              <a:buClr>
                <a:schemeClr val="accent1"/>
              </a:buClr>
            </a:pPr>
            <a:r>
              <a:rPr lang="pt-br" dirty="0" err="1">
                <a:solidFill>
                  <a:schemeClr val="accent6"/>
                </a:solidFill>
                <a:latin typeface="+mn-lt"/>
                <a:ea typeface="Amazon Ember" panose="02000000000000000000" pitchFamily="2" charset="0"/>
              </a:rPr>
              <a:t>UnprocessedItems</a:t>
            </a:r>
            <a:r>
              <a:rPr lang="pt-br" sz="2000" dirty="0"/>
              <a:t> :</a:t>
            </a:r>
            <a:r>
              <a:rPr lang="pt-br" dirty="0">
                <a:latin typeface="+mn-lt"/>
              </a:rPr>
              <a:t> Contém informações sobre solicitações individuais que falharam em uma operação </a:t>
            </a:r>
            <a:r>
              <a:rPr lang="pt-br" dirty="0" err="1">
                <a:latin typeface="+mn-lt"/>
              </a:rPr>
              <a:t>BatchWriteItem</a:t>
            </a:r>
            <a:r>
              <a:rPr lang="pt-br" dirty="0">
                <a:latin typeface="+mn-lt"/>
              </a:rPr>
              <a:t>.</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60</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868977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Tratamento de exceções de throughput</a:t>
            </a:r>
          </a:p>
        </p:txBody>
      </p:sp>
      <p:sp>
        <p:nvSpPr>
          <p:cNvPr id="3" name="Content Placeholder 2"/>
          <p:cNvSpPr>
            <a:spLocks noGrp="1"/>
          </p:cNvSpPr>
          <p:nvPr>
            <p:ph idx="1"/>
          </p:nvPr>
        </p:nvSpPr>
        <p:spPr/>
        <p:txBody>
          <a:bodyPr rtlCol="0"/>
          <a:lstStyle/>
          <a:p>
            <a:pPr rtl="0"/>
            <a:r>
              <a:rPr lang="pt-br" dirty="0"/>
              <a:t>ProvisionedThroughputExceededException</a:t>
            </a:r>
          </a:p>
          <a:p>
            <a:pPr lvl="1" rtl="0"/>
            <a:r>
              <a:rPr lang="pt-br" dirty="0"/>
              <a:t>Verifique o </a:t>
            </a:r>
            <a:r>
              <a:rPr lang="pt-br" dirty="0">
                <a:solidFill>
                  <a:srgbClr val="000000"/>
                </a:solidFill>
              </a:rPr>
              <a:t>cálculo do throughput e provisione um throughput adequado</a:t>
            </a:r>
            <a:r>
              <a:rPr lang="pt-br" dirty="0"/>
              <a:t>.</a:t>
            </a:r>
          </a:p>
          <a:p>
            <a:pPr lvl="1" rtl="0"/>
            <a:r>
              <a:rPr lang="pt-br" dirty="0"/>
              <a:t>Considere criar ou refinar índices.</a:t>
            </a:r>
          </a:p>
          <a:p>
            <a:pPr lvl="1" rtl="0"/>
            <a:r>
              <a:rPr lang="pt-br" dirty="0"/>
              <a:t>Considere reescrever consultas.</a:t>
            </a:r>
          </a:p>
          <a:p>
            <a:pPr lvl="1" rtl="0"/>
            <a:r>
              <a:rPr lang="pt-br" dirty="0"/>
              <a:t>Configure alarmes do CloudWatch para notificá-lo quando as taxas de solicitação excederem um determinado limite de taxa de transferência provisionada.</a:t>
            </a:r>
          </a:p>
          <a:p>
            <a:pPr rtl="0"/>
            <a:endParaRPr lang="en-US" dirty="0"/>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61</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743351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Cenário do curso</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62</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158105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6776027" cy="474119"/>
          </a:xfrm>
        </p:spPr>
        <p:txBody>
          <a:bodyPr rtlCol="0"/>
          <a:lstStyle/>
          <a:p>
            <a:pPr rtl="0"/>
            <a:r>
              <a:rPr lang="pt-br" dirty="0"/>
              <a:t>Cenário: desenvolver uma </a:t>
            </a:r>
            <a:r>
              <a:rPr lang="pt-br" dirty="0">
                <a:solidFill>
                  <a:srgbClr val="FFFFFF"/>
                </a:solidFill>
              </a:rPr>
              <a:t>aplicação de ponta a ponta</a:t>
            </a:r>
            <a:endParaRPr lang="en-US"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63</a:t>
            </a:fld>
            <a:endParaRPr lang="en-US"/>
          </a:p>
        </p:txBody>
      </p:sp>
      <p:sp>
        <p:nvSpPr>
          <p:cNvPr id="14" name="TextBox 13"/>
          <p:cNvSpPr txBox="1"/>
          <p:nvPr/>
        </p:nvSpPr>
        <p:spPr>
          <a:xfrm>
            <a:off x="9325946" y="2612445"/>
            <a:ext cx="1910089" cy="556636"/>
          </a:xfrm>
          <a:prstGeom prst="rect">
            <a:avLst/>
          </a:prstGeom>
          <a:noFill/>
        </p:spPr>
        <p:txBody>
          <a:bodyPr wrap="square" lIns="0" tIns="0" rIns="0" bIns="0" rtlCol="0">
            <a:noAutofit/>
          </a:bodyPr>
          <a:lstStyle/>
          <a:p>
            <a:pPr algn="ctr" rtl="0"/>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Dados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2000" dirty="0">
                <a:latin typeface="Amazon Ember Light" panose="020B0403020204020204" pitchFamily="34" charset="0"/>
                <a:ea typeface="Amazon Ember Light" panose="020B0403020204020204" pitchFamily="34" charset="0"/>
                <a:cs typeface="Amazon Ember Light" panose="020B0403020204020204" pitchFamily="34" charset="0"/>
              </a:rPr>
              <a:t>Armazenamento</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0259" y="3356407"/>
            <a:ext cx="781464" cy="781464"/>
          </a:xfrm>
          <a:prstGeom prst="rect">
            <a:avLst/>
          </a:prstGeom>
        </p:spPr>
      </p:pic>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grpSp>
        <p:nvGrpSpPr>
          <p:cNvPr id="26" name="Group 25"/>
          <p:cNvGrpSpPr/>
          <p:nvPr/>
        </p:nvGrpSpPr>
        <p:grpSpPr>
          <a:xfrm>
            <a:off x="713873" y="3193308"/>
            <a:ext cx="948594" cy="1286036"/>
            <a:chOff x="2235622" y="3380361"/>
            <a:chExt cx="948594" cy="1286036"/>
          </a:xfrm>
        </p:grpSpPr>
        <p:sp>
          <p:nvSpPr>
            <p:cNvPr id="27" name="TextBox 26"/>
            <p:cNvSpPr txBox="1"/>
            <p:nvPr/>
          </p:nvSpPr>
          <p:spPr>
            <a:xfrm>
              <a:off x="2235622" y="4345216"/>
              <a:ext cx="948594" cy="321181"/>
            </a:xfrm>
            <a:prstGeom prst="rect">
              <a:avLst/>
            </a:prstGeom>
            <a:noFill/>
          </p:spPr>
          <p:txBody>
            <a:bodyPr wrap="square" lIns="0" tIns="0" rIns="0" bIns="0" rtlCol="0">
              <a:noAutofit/>
            </a:bodyPr>
            <a:lstStyle/>
            <a:p>
              <a:pPr algn="ct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8" name="Graphic 39">
              <a:extLst>
                <a:ext uri="{FF2B5EF4-FFF2-40B4-BE49-F238E27FC236}">
                  <a16:creationId xmlns:a16="http://schemas.microsoft.com/office/drawing/2014/main" id="{6FA71975-EA2D-784E-8A28-738A17320E91}"/>
                </a:ext>
              </a:extLst>
            </p:cNvPr>
            <p:cNvPicPr>
              <a:picLocks noChangeAspect="1"/>
            </p:cNvPicPr>
            <p:nvPr/>
          </p:nvPicPr>
          <p:blipFill>
            <a:blip r:embed="rId5"/>
            <a:stretch>
              <a:fillRect/>
            </a:stretch>
          </p:blipFill>
          <p:spPr>
            <a:xfrm>
              <a:off x="2252719" y="3380361"/>
              <a:ext cx="914400" cy="914400"/>
            </a:xfrm>
            <a:prstGeom prst="rect">
              <a:avLst/>
            </a:prstGeom>
          </p:spPr>
        </p:pic>
      </p:grpSp>
      <p:sp>
        <p:nvSpPr>
          <p:cNvPr id="29" name="TextBox 28"/>
          <p:cNvSpPr txBox="1"/>
          <p:nvPr/>
        </p:nvSpPr>
        <p:spPr>
          <a:xfrm>
            <a:off x="5258796" y="3215616"/>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sites</a:t>
            </a:r>
          </a:p>
        </p:txBody>
      </p:sp>
      <p:sp>
        <p:nvSpPr>
          <p:cNvPr id="30" name="TextBox 29"/>
          <p:cNvSpPr txBox="1"/>
          <p:nvPr/>
        </p:nvSpPr>
        <p:spPr>
          <a:xfrm>
            <a:off x="5258795" y="5251505"/>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Mp3</a:t>
            </a:r>
          </a:p>
        </p:txBody>
      </p:sp>
      <p:grpSp>
        <p:nvGrpSpPr>
          <p:cNvPr id="31" name="Group 30">
            <a:extLst>
              <a:ext uri="{FF2B5EF4-FFF2-40B4-BE49-F238E27FC236}">
                <a16:creationId xmlns:a16="http://schemas.microsoft.com/office/drawing/2014/main" id="{1E40BFA2-709E-0949-81CE-DFF45EA0B15A}"/>
              </a:ext>
            </a:extLst>
          </p:cNvPr>
          <p:cNvGrpSpPr/>
          <p:nvPr/>
        </p:nvGrpSpPr>
        <p:grpSpPr>
          <a:xfrm>
            <a:off x="1784931" y="3016998"/>
            <a:ext cx="3490961" cy="2035889"/>
            <a:chOff x="2674471" y="1567527"/>
            <a:chExt cx="1488359" cy="331243"/>
          </a:xfrm>
        </p:grpSpPr>
        <p:sp>
          <p:nvSpPr>
            <p:cNvPr id="32" name="Freeform 31">
              <a:extLst>
                <a:ext uri="{FF2B5EF4-FFF2-40B4-BE49-F238E27FC236}">
                  <a16:creationId xmlns:a16="http://schemas.microsoft.com/office/drawing/2014/main" id="{4EAB45C0-979B-2645-A344-2CE205A1F30E}"/>
                </a:ext>
              </a:extLst>
            </p:cNvPr>
            <p:cNvSpPr/>
            <p:nvPr/>
          </p:nvSpPr>
          <p:spPr>
            <a:xfrm rot="10800000">
              <a:off x="3247467"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33" name="Straight Arrow Connector 32">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5609886" y="2331198"/>
            <a:ext cx="685800" cy="685800"/>
          </a:xfrm>
          <a:prstGeom prst="rect">
            <a:avLst/>
          </a:prstGeom>
        </p:spPr>
      </p:pic>
      <p:pic>
        <p:nvPicPr>
          <p:cNvPr id="35"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5601337" y="4479344"/>
            <a:ext cx="685800" cy="685800"/>
          </a:xfrm>
          <a:prstGeom prst="rect">
            <a:avLst/>
          </a:prstGeom>
        </p:spPr>
      </p:pic>
    </p:spTree>
    <p:custDataLst>
      <p:tags r:id="rId1"/>
    </p:custDataLst>
    <p:extLst>
      <p:ext uri="{BB962C8B-B14F-4D97-AF65-F5344CB8AC3E}">
        <p14:creationId xmlns:p14="http://schemas.microsoft.com/office/powerpoint/2010/main" val="1469407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Cenário: desenvolver uma </a:t>
            </a:r>
            <a:r>
              <a:rPr lang="pt-br">
                <a:solidFill>
                  <a:srgbClr val="FFFFFF"/>
                </a:solidFill>
              </a:rPr>
              <a:t>aplicaçãode ponta a ponta</a:t>
            </a:r>
            <a:endParaRPr lang="en-US">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64</a:t>
            </a:fld>
            <a:endParaRPr lang="en-US"/>
          </a:p>
        </p:txBody>
      </p:sp>
      <p:sp>
        <p:nvSpPr>
          <p:cNvPr id="15" name="TextBox 14"/>
          <p:cNvSpPr txBox="1"/>
          <p:nvPr/>
        </p:nvSpPr>
        <p:spPr>
          <a:xfrm>
            <a:off x="9320205" y="4358328"/>
            <a:ext cx="2162191" cy="556636"/>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Tabela do DynamoDB</a:t>
            </a:r>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grpSp>
        <p:nvGrpSpPr>
          <p:cNvPr id="26" name="Group 25"/>
          <p:cNvGrpSpPr/>
          <p:nvPr/>
        </p:nvGrpSpPr>
        <p:grpSpPr>
          <a:xfrm>
            <a:off x="713873" y="3193308"/>
            <a:ext cx="948594" cy="1286036"/>
            <a:chOff x="2235622" y="3380361"/>
            <a:chExt cx="948594" cy="1286036"/>
          </a:xfrm>
        </p:grpSpPr>
        <p:sp>
          <p:nvSpPr>
            <p:cNvPr id="27" name="TextBox 26"/>
            <p:cNvSpPr txBox="1"/>
            <p:nvPr/>
          </p:nvSpPr>
          <p:spPr>
            <a:xfrm>
              <a:off x="2235622" y="4345216"/>
              <a:ext cx="948594" cy="321181"/>
            </a:xfrm>
            <a:prstGeom prst="rect">
              <a:avLst/>
            </a:prstGeom>
            <a:noFill/>
          </p:spPr>
          <p:txBody>
            <a:bodyPr wrap="square" lIns="0" tIns="0" rIns="0" bIns="0" rtlCol="0">
              <a:noAutofit/>
            </a:bodyPr>
            <a:lstStyle/>
            <a:p>
              <a:pPr algn="ctr" rtl="0"/>
              <a:r>
                <a:rPr lang="pt-br" sz="20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Usuário</a:t>
              </a:r>
              <a:endParaRPr lang="en-US" sz="200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28" name="Graphic 39">
              <a:extLst>
                <a:ext uri="{FF2B5EF4-FFF2-40B4-BE49-F238E27FC236}">
                  <a16:creationId xmlns:a16="http://schemas.microsoft.com/office/drawing/2014/main" id="{6FA71975-EA2D-784E-8A28-738A17320E91}"/>
                </a:ext>
              </a:extLst>
            </p:cNvPr>
            <p:cNvPicPr>
              <a:picLocks noChangeAspect="1"/>
            </p:cNvPicPr>
            <p:nvPr/>
          </p:nvPicPr>
          <p:blipFill>
            <a:blip r:embed="rId4"/>
            <a:stretch>
              <a:fillRect/>
            </a:stretch>
          </p:blipFill>
          <p:spPr>
            <a:xfrm>
              <a:off x="2252719" y="3380361"/>
              <a:ext cx="914400" cy="914400"/>
            </a:xfrm>
            <a:prstGeom prst="rect">
              <a:avLst/>
            </a:prstGeom>
          </p:spPr>
        </p:pic>
      </p:grpSp>
      <p:sp>
        <p:nvSpPr>
          <p:cNvPr id="29" name="TextBox 28"/>
          <p:cNvSpPr txBox="1"/>
          <p:nvPr/>
        </p:nvSpPr>
        <p:spPr>
          <a:xfrm>
            <a:off x="5258796" y="3215616"/>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sites</a:t>
            </a:r>
          </a:p>
        </p:txBody>
      </p:sp>
      <p:sp>
        <p:nvSpPr>
          <p:cNvPr id="30" name="TextBox 29"/>
          <p:cNvSpPr txBox="1"/>
          <p:nvPr/>
        </p:nvSpPr>
        <p:spPr>
          <a:xfrm>
            <a:off x="5258795" y="5251505"/>
            <a:ext cx="1370884" cy="422093"/>
          </a:xfrm>
          <a:prstGeom prst="rect">
            <a:avLst/>
          </a:prstGeom>
          <a:noFill/>
        </p:spPr>
        <p:txBody>
          <a:bodyPr wrap="square" lIns="0" tIns="0" rIns="0" bIns="0" rtlCol="0">
            <a:noAutofit/>
          </a:bodyPr>
          <a:lstStyle/>
          <a:p>
            <a:pPr algn="ctr" rtl="0"/>
            <a:r>
              <a:rPr lang="pt-br" sz="2000">
                <a:latin typeface="Amazon Ember Light" panose="020B0403020204020204" pitchFamily="34" charset="0"/>
                <a:ea typeface="Amazon Ember Light" panose="020B0403020204020204" pitchFamily="34" charset="0"/>
                <a:cs typeface="Amazon Ember Light" panose="020B0403020204020204" pitchFamily="34" charset="0"/>
              </a:rPr>
              <a:t>Hospedagem de Mp3</a:t>
            </a:r>
          </a:p>
        </p:txBody>
      </p:sp>
      <p:grpSp>
        <p:nvGrpSpPr>
          <p:cNvPr id="31" name="Group 30">
            <a:extLst>
              <a:ext uri="{FF2B5EF4-FFF2-40B4-BE49-F238E27FC236}">
                <a16:creationId xmlns:a16="http://schemas.microsoft.com/office/drawing/2014/main" id="{1E40BFA2-709E-0949-81CE-DFF45EA0B15A}"/>
              </a:ext>
            </a:extLst>
          </p:cNvPr>
          <p:cNvGrpSpPr/>
          <p:nvPr/>
        </p:nvGrpSpPr>
        <p:grpSpPr>
          <a:xfrm>
            <a:off x="1784931" y="3016998"/>
            <a:ext cx="3490961" cy="2035889"/>
            <a:chOff x="2674471" y="1567527"/>
            <a:chExt cx="1488359" cy="331243"/>
          </a:xfrm>
        </p:grpSpPr>
        <p:sp>
          <p:nvSpPr>
            <p:cNvPr id="32" name="Freeform 31">
              <a:extLst>
                <a:ext uri="{FF2B5EF4-FFF2-40B4-BE49-F238E27FC236}">
                  <a16:creationId xmlns:a16="http://schemas.microsoft.com/office/drawing/2014/main" id="{4EAB45C0-979B-2645-A344-2CE205A1F30E}"/>
                </a:ext>
              </a:extLst>
            </p:cNvPr>
            <p:cNvSpPr/>
            <p:nvPr/>
          </p:nvSpPr>
          <p:spPr>
            <a:xfrm rot="10800000">
              <a:off x="3247467"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33" name="Straight Arrow Connector 32">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chemeClr val="accent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68">
            <a:extLst>
              <a:ext uri="{FF2B5EF4-FFF2-40B4-BE49-F238E27FC236}">
                <a16:creationId xmlns:a16="http://schemas.microsoft.com/office/drawing/2014/main" id="{1BC192AB-8D67-7746-A2C0-E289C568EA2D}"/>
              </a:ext>
            </a:extLst>
          </p:cNvPr>
          <p:cNvPicPr>
            <a:picLocks noChangeAspect="1"/>
          </p:cNvPicPr>
          <p:nvPr/>
        </p:nvPicPr>
        <p:blipFill>
          <a:blip r:embed="rId5"/>
          <a:stretch>
            <a:fillRect/>
          </a:stretch>
        </p:blipFill>
        <p:spPr>
          <a:xfrm>
            <a:off x="5609886" y="2331198"/>
            <a:ext cx="685800" cy="685800"/>
          </a:xfrm>
          <a:prstGeom prst="rect">
            <a:avLst/>
          </a:prstGeom>
        </p:spPr>
      </p:pic>
      <p:pic>
        <p:nvPicPr>
          <p:cNvPr id="35" name="Graphic 68">
            <a:extLst>
              <a:ext uri="{FF2B5EF4-FFF2-40B4-BE49-F238E27FC236}">
                <a16:creationId xmlns:a16="http://schemas.microsoft.com/office/drawing/2014/main" id="{1BC192AB-8D67-7746-A2C0-E289C568EA2D}"/>
              </a:ext>
            </a:extLst>
          </p:cNvPr>
          <p:cNvPicPr>
            <a:picLocks noChangeAspect="1"/>
          </p:cNvPicPr>
          <p:nvPr/>
        </p:nvPicPr>
        <p:blipFill>
          <a:blip r:embed="rId5"/>
          <a:stretch>
            <a:fillRect/>
          </a:stretch>
        </p:blipFill>
        <p:spPr>
          <a:xfrm>
            <a:off x="5601337" y="4479344"/>
            <a:ext cx="685800" cy="685800"/>
          </a:xfrm>
          <a:prstGeom prst="rect">
            <a:avLst/>
          </a:prstGeom>
        </p:spPr>
      </p:pic>
      <p:pic>
        <p:nvPicPr>
          <p:cNvPr id="36" name="Graphic 45">
            <a:extLst>
              <a:ext uri="{FF2B5EF4-FFF2-40B4-BE49-F238E27FC236}">
                <a16:creationId xmlns:a16="http://schemas.microsoft.com/office/drawing/2014/main" id="{E41541BE-4727-8841-BF0A-E7C98FCD8CAA}"/>
              </a:ext>
            </a:extLst>
          </p:cNvPr>
          <p:cNvPicPr>
            <a:picLocks noChangeAspect="1"/>
          </p:cNvPicPr>
          <p:nvPr/>
        </p:nvPicPr>
        <p:blipFill>
          <a:blip r:embed="rId6"/>
          <a:stretch>
            <a:fillRect/>
          </a:stretch>
        </p:blipFill>
        <p:spPr>
          <a:xfrm>
            <a:off x="10058400" y="3421908"/>
            <a:ext cx="685800" cy="685800"/>
          </a:xfrm>
          <a:prstGeom prst="rect">
            <a:avLst/>
          </a:prstGeom>
        </p:spPr>
      </p:pic>
    </p:spTree>
    <p:custDataLst>
      <p:tags r:id="rId1"/>
    </p:custDataLst>
    <p:extLst>
      <p:ext uri="{BB962C8B-B14F-4D97-AF65-F5344CB8AC3E}">
        <p14:creationId xmlns:p14="http://schemas.microsoft.com/office/powerpoint/2010/main" val="3146437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Resumo</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65</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477611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Teste de conhecimento</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66</a:t>
            </a:fld>
            <a:endParaRPr lang="en-US"/>
          </a:p>
        </p:txBody>
      </p:sp>
      <p:sp>
        <p:nvSpPr>
          <p:cNvPr id="6" name="Freeform 5"/>
          <p:cNvSpPr/>
          <p:nvPr/>
        </p:nvSpPr>
        <p:spPr>
          <a:xfrm>
            <a:off x="33447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457200" rIns="66040" bIns="66040" numCol="1" spcCol="1270" rtlCol="0" anchor="t" anchorCtr="0">
            <a:noAutofit/>
          </a:bodyPr>
          <a:lstStyle/>
          <a:p>
            <a:pPr defTabSz="770447" rtl="0">
              <a:lnSpc>
                <a:spcPts val="2667"/>
              </a:lnSpc>
              <a:spcBef>
                <a:spcPct val="0"/>
              </a:spcBef>
              <a:spcAft>
                <a:spcPct val="35000"/>
              </a:spcAft>
            </a:pP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O Amazon DynamoDB é um serviço de banco de dados relacional rápido e flexível para </a:t>
            </a:r>
            <a:r>
              <a:rPr lang="pt-br" sz="1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aplicações</a:t>
            </a:r>
            <a:r>
              <a:rPr lang="pt-br" sz="14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400"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reeform 6"/>
          <p:cNvSpPr/>
          <p:nvPr/>
        </p:nvSpPr>
        <p:spPr>
          <a:xfrm>
            <a:off x="385431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457200" rIns="66040" bIns="66040" numCol="1" spcCol="1270" rtlCol="0" anchor="t" anchorCtr="0">
            <a:noAutofit/>
          </a:bodyPr>
          <a:lstStyle/>
          <a:p>
            <a:pPr defTabSz="770447" rtl="0">
              <a:lnSpc>
                <a:spcPts val="2667"/>
              </a:lnSpc>
              <a:spcBef>
                <a:spcPct val="0"/>
              </a:spcBef>
              <a:spcAft>
                <a:spcPct val="35000"/>
              </a:spcAft>
            </a:pPr>
            <a:r>
              <a:rPr lang="pt-br" sz="1400">
                <a:latin typeface="Amazon Ember Light" panose="020B0403020204020204" pitchFamily="34" charset="0"/>
                <a:ea typeface="Amazon Ember Light" panose="020B0403020204020204" pitchFamily="34" charset="0"/>
                <a:cs typeface="Amazon Ember Light" panose="020B0403020204020204" pitchFamily="34" charset="0"/>
              </a:rPr>
              <a:t>Uma tabela global é uma coleção de uma ou mais tabelas do DynamoDB, todas de propriedade de uma única conta da AWS, identificadas como tabelas de réplica. </a:t>
            </a:r>
          </a:p>
        </p:txBody>
      </p:sp>
      <p:sp>
        <p:nvSpPr>
          <p:cNvPr id="8" name="Freeform 7"/>
          <p:cNvSpPr/>
          <p:nvPr/>
        </p:nvSpPr>
        <p:spPr>
          <a:xfrm>
            <a:off x="737415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457200" rIns="66040" bIns="66040" numCol="1" spcCol="1270" rtlCol="0" anchor="t" anchorCtr="0">
            <a:noAutofit/>
          </a:bodyPr>
          <a:lstStyle/>
          <a:p>
            <a:pPr defTabSz="770447" rtl="0">
              <a:lnSpc>
                <a:spcPts val="2667"/>
              </a:lnSpc>
              <a:spcBef>
                <a:spcPct val="0"/>
              </a:spcBef>
              <a:spcAft>
                <a:spcPct val="35000"/>
              </a:spcAft>
            </a:pPr>
            <a:r>
              <a:rPr lang="pt-br" sz="1400">
                <a:latin typeface="Amazon Ember Light" charset="0"/>
                <a:ea typeface="Amazon Ember Light" charset="0"/>
                <a:cs typeface="Amazon Ember Light" charset="0"/>
              </a:rPr>
              <a:t>Caso deseje executar consultas em atributos que não fazem parte da chave primária da tabela, você pode criar um </a:t>
            </a:r>
            <a:r>
              <a:rPr lang="pt-br" sz="1400">
                <a:solidFill>
                  <a:srgbClr val="000000"/>
                </a:solidFill>
                <a:latin typeface="Amazon Ember Light" charset="0"/>
                <a:ea typeface="Amazon Ember Light" charset="0"/>
                <a:cs typeface="Amazon Ember Light" charset="0"/>
              </a:rPr>
              <a:t>Índice Secundário Global</a:t>
            </a:r>
            <a:r>
              <a:rPr lang="pt-br" sz="1400">
                <a:latin typeface="Amazon Ember Light" charset="0"/>
                <a:ea typeface="Amazon Ember Light" charset="0"/>
                <a:cs typeface="Amazon Ember Light" charset="0"/>
              </a:rPr>
              <a:t>.</a:t>
            </a:r>
          </a:p>
        </p:txBody>
      </p:sp>
      <p:sp>
        <p:nvSpPr>
          <p:cNvPr id="9" name="Freeform 8"/>
          <p:cNvSpPr/>
          <p:nvPr/>
        </p:nvSpPr>
        <p:spPr>
          <a:xfrm>
            <a:off x="33447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457200" rIns="66040" bIns="66040" numCol="1" spcCol="1270" rtlCol="0" anchor="t" anchorCtr="0">
            <a:noAutofit/>
          </a:bodyPr>
          <a:lstStyle/>
          <a:p>
            <a:pPr defTabSz="770447" rtl="0">
              <a:lnSpc>
                <a:spcPts val="2667"/>
              </a:lnSpc>
              <a:spcBef>
                <a:spcPct val="0"/>
              </a:spcBef>
              <a:spcAft>
                <a:spcPct val="35000"/>
              </a:spcAft>
            </a:pPr>
            <a:r>
              <a:rPr lang="pt-br" sz="1400">
                <a:latin typeface="Amazon Ember Light" panose="020B0403020204020204" pitchFamily="34" charset="0"/>
                <a:ea typeface="Amazon Ember Light" panose="020B0403020204020204" pitchFamily="34" charset="0"/>
                <a:cs typeface="Amazon Ember Light" panose="020B0403020204020204" pitchFamily="34" charset="0"/>
              </a:rPr>
              <a:t>O RCU é o número de leituras fortemente consistentes </a:t>
            </a: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por</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segundo de itens com tamanho de até 2 KB.</a:t>
            </a:r>
          </a:p>
        </p:txBody>
      </p:sp>
      <p:sp>
        <p:nvSpPr>
          <p:cNvPr id="10" name="Freeform 9"/>
          <p:cNvSpPr/>
          <p:nvPr/>
        </p:nvSpPr>
        <p:spPr>
          <a:xfrm>
            <a:off x="385431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457200" rIns="66040" bIns="66040" numCol="1" spcCol="1270" rtlCol="0" anchor="t" anchorCtr="0">
            <a:noAutofit/>
          </a:bodyPr>
          <a:lstStyle/>
          <a:p>
            <a:pPr defTabSz="770447" rtl="0">
              <a:lnSpc>
                <a:spcPts val="2667"/>
              </a:lnSpc>
              <a:spcBef>
                <a:spcPct val="0"/>
              </a:spcBef>
              <a:spcAft>
                <a:spcPct val="35000"/>
              </a:spcAft>
            </a:pPr>
            <a:r>
              <a:rPr lang="pt-br" sz="1400">
                <a:latin typeface="Amazon Ember Light" panose="020B0403020204020204" pitchFamily="34" charset="0"/>
                <a:ea typeface="Amazon Ember Light" panose="020B0403020204020204" pitchFamily="34" charset="0"/>
                <a:cs typeface="Amazon Ember Light" panose="020B0403020204020204" pitchFamily="34" charset="0"/>
              </a:rPr>
              <a:t>Para obter o máximo de taxa de transferência de leitura e gravação, </a:t>
            </a: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escolha</a:t>
            </a:r>
            <a:r>
              <a:rPr lang="pt-br" sz="1400">
                <a:latin typeface="Amazon Ember Light" panose="020B0403020204020204" pitchFamily="34" charset="0"/>
                <a:ea typeface="Amazon Ember Light" panose="020B0403020204020204" pitchFamily="34" charset="0"/>
                <a:cs typeface="Amazon Ember Light" panose="020B0403020204020204" pitchFamily="34" charset="0"/>
              </a:rPr>
              <a:t> a chave de partição com cuidado para evitar hot spots (pontos de acesso).</a:t>
            </a:r>
          </a:p>
        </p:txBody>
      </p:sp>
      <p:sp>
        <p:nvSpPr>
          <p:cNvPr id="11" name="Freeform 10"/>
          <p:cNvSpPr/>
          <p:nvPr/>
        </p:nvSpPr>
        <p:spPr>
          <a:xfrm>
            <a:off x="737415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457200" rIns="66040" bIns="66040" numCol="1" spcCol="1270" rtlCol="0" anchor="t" anchorCtr="0">
            <a:noAutofit/>
          </a:bodyPr>
          <a:lstStyle/>
          <a:p>
            <a:pPr defTabSz="770447" rtl="0">
              <a:lnSpc>
                <a:spcPts val="2667"/>
              </a:lnSpc>
              <a:spcBef>
                <a:spcPct val="0"/>
              </a:spcBef>
              <a:spcAft>
                <a:spcPct val="35000"/>
              </a:spcAft>
            </a:pPr>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Quaisquer alterações feitas em um item de uma tabela-réplica </a:t>
            </a:r>
            <a:r>
              <a:rPr lang="pt-br" sz="140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não serão replicadas</a:t>
            </a:r>
            <a:r>
              <a:rPr lang="pt-br" sz="1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em todas as outras réplicas na mesma tabela global. </a:t>
            </a:r>
            <a:endParaRPr lang="en-US" sz="1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p:cNvSpPr txBox="1"/>
          <p:nvPr/>
        </p:nvSpPr>
        <p:spPr>
          <a:xfrm>
            <a:off x="2996781" y="1775942"/>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3" name="TextBox 12"/>
          <p:cNvSpPr txBox="1"/>
          <p:nvPr/>
        </p:nvSpPr>
        <p:spPr>
          <a:xfrm>
            <a:off x="10061561" y="1775942"/>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6" name="TextBox 15"/>
          <p:cNvSpPr txBox="1"/>
          <p:nvPr/>
        </p:nvSpPr>
        <p:spPr>
          <a:xfrm>
            <a:off x="10061560" y="4017406"/>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7" name="TextBox 16"/>
          <p:cNvSpPr txBox="1"/>
          <p:nvPr/>
        </p:nvSpPr>
        <p:spPr>
          <a:xfrm>
            <a:off x="2999658" y="4006962"/>
            <a:ext cx="611065" cy="666786"/>
          </a:xfrm>
          <a:prstGeom prst="rect">
            <a:avLst/>
          </a:prstGeom>
          <a:noFill/>
        </p:spPr>
        <p:txBody>
          <a:bodyPr wrap="none" rtlCol="0">
            <a:spAutoFit/>
          </a:bodyPr>
          <a:lstStyle/>
          <a:p>
            <a:pPr rtl="0"/>
            <a:r>
              <a:rPr lang="pt-br" sz="3733">
                <a:solidFill>
                  <a:srgbClr val="FF0000"/>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19" name="TextBox 18"/>
          <p:cNvSpPr txBox="1"/>
          <p:nvPr/>
        </p:nvSpPr>
        <p:spPr>
          <a:xfrm>
            <a:off x="10672626" y="1753082"/>
            <a:ext cx="1328874" cy="523220"/>
          </a:xfrm>
          <a:prstGeom prst="rect">
            <a:avLst/>
          </a:prstGeom>
          <a:noFill/>
        </p:spPr>
        <p:txBody>
          <a:bodyPr wrap="square" rtlCol="0">
            <a:spAutoFit/>
          </a:bodyPr>
          <a:lstStyle/>
          <a:p>
            <a:pPr marL="230188" indent="-230188" rtl="0">
              <a:buFont typeface="Wingdings" panose="05000000000000000000" pitchFamily="2" charset="2"/>
              <a:buChar char="q"/>
            </a:pPr>
            <a:r>
              <a:rPr lang="pt-br" sz="1400" dirty="0">
                <a:latin typeface="Amazon Ember Light" charset="0"/>
                <a:ea typeface="Amazon Ember Light" charset="0"/>
                <a:cs typeface="Amazon Ember Light" charset="0"/>
              </a:rPr>
              <a:t>Verdadeiro</a:t>
            </a:r>
          </a:p>
          <a:p>
            <a:pPr marL="230188" indent="-230188" rtl="0">
              <a:buFont typeface="Wingdings" panose="05000000000000000000" pitchFamily="2" charset="2"/>
              <a:buChar char="q"/>
            </a:pPr>
            <a:r>
              <a:rPr lang="pt-br" sz="1400" dirty="0">
                <a:latin typeface="Amazon Ember Light" charset="0"/>
                <a:ea typeface="Amazon Ember Light" charset="0"/>
                <a:cs typeface="Amazon Ember Light" charset="0"/>
              </a:rPr>
              <a:t>Falso</a:t>
            </a:r>
          </a:p>
        </p:txBody>
      </p:sp>
      <p:sp>
        <p:nvSpPr>
          <p:cNvPr id="18" name="TextBox 17"/>
          <p:cNvSpPr txBox="1"/>
          <p:nvPr/>
        </p:nvSpPr>
        <p:spPr>
          <a:xfrm>
            <a:off x="6504483" y="1763044"/>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20" name="TextBox 19"/>
          <p:cNvSpPr txBox="1"/>
          <p:nvPr/>
        </p:nvSpPr>
        <p:spPr>
          <a:xfrm>
            <a:off x="6504477" y="4017406"/>
            <a:ext cx="611065" cy="666786"/>
          </a:xfrm>
          <a:prstGeom prst="rect">
            <a:avLst/>
          </a:prstGeom>
          <a:noFill/>
        </p:spPr>
        <p:txBody>
          <a:bodyPr wrap="none" rtlCol="0">
            <a:spAutoFit/>
          </a:bodyPr>
          <a:lstStyle/>
          <a:p>
            <a:pPr rtl="0"/>
            <a:r>
              <a:rPr lang="pt-br" sz="3733">
                <a:solidFill>
                  <a:srgbClr val="0C9B2E"/>
                </a:solidFill>
                <a:latin typeface="Amazon Ember Light" charset="0"/>
                <a:ea typeface="Amazon Ember Light" charset="0"/>
                <a:cs typeface="Amazon Ember Light" charset="0"/>
                <a:sym typeface="Wingdings"/>
              </a:rPr>
              <a:t></a:t>
            </a:r>
            <a:endParaRPr lang="en-US" sz="3733">
              <a:latin typeface="Amazon Ember Light" charset="0"/>
              <a:ea typeface="Amazon Ember Light" charset="0"/>
              <a:cs typeface="Amazon Ember Light" charset="0"/>
            </a:endParaRPr>
          </a:p>
        </p:txBody>
      </p:sp>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417705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t>Laboratório 3: </a:t>
            </a:r>
            <a:r>
              <a:rPr lang="en-US"/>
              <a:t/>
            </a:r>
            <a:br>
              <a:rPr lang="en-US"/>
            </a:br>
            <a:r>
              <a:rPr lang="pt-br"/>
              <a:t>Desenvolvimento de </a:t>
            </a:r>
            <a:r>
              <a:rPr lang="pt-br">
                <a:solidFill>
                  <a:srgbClr val="FFFFFF"/>
                </a:solidFill>
              </a:rPr>
              <a:t>soluções</a:t>
            </a:r>
            <a:r>
              <a:rPr lang="pt-br"/>
              <a:t> </a:t>
            </a:r>
            <a:r>
              <a:rPr lang="pt-br">
                <a:solidFill>
                  <a:srgbClr val="FFFFFF"/>
                </a:solidFill>
              </a:rPr>
              <a:t> NoSQL </a:t>
            </a:r>
            <a:r>
              <a:rPr lang="pt-br"/>
              <a:t>flexíveis com o Amazon DynamoDB</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67</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41069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rtlCol="0"/>
          <a:lstStyle/>
          <a:p>
            <a:pPr rtl="0"/>
            <a:r>
              <a:rPr lang="pt-br"/>
              <a:t>Visão geral do laboratório</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68</a:t>
            </a:fld>
            <a:endParaRPr lang="en-US"/>
          </a:p>
        </p:txBody>
      </p:sp>
      <p:sp>
        <p:nvSpPr>
          <p:cNvPr id="6" name="TextBox 5"/>
          <p:cNvSpPr txBox="1"/>
          <p:nvPr/>
        </p:nvSpPr>
        <p:spPr>
          <a:xfrm>
            <a:off x="10834885" y="5406701"/>
            <a:ext cx="1210157" cy="553998"/>
          </a:xfrm>
          <a:prstGeom prst="rect">
            <a:avLst/>
          </a:prstGeom>
          <a:noFill/>
        </p:spPr>
        <p:txBody>
          <a:bodyPr wrap="square" lIns="0" tIns="0" rIns="0" bIns="0" rtlCol="0">
            <a:spAutoFit/>
          </a:body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Duração</a:t>
            </a:r>
          </a:p>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30 minutos.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6615" y="5022553"/>
            <a:ext cx="1280271" cy="1274174"/>
          </a:xfrm>
          <a:prstGeom prst="rect">
            <a:avLst/>
          </a:prstGeom>
        </p:spPr>
      </p:pic>
      <p:sp>
        <p:nvSpPr>
          <p:cNvPr id="4" name="Footer Placeholder 3"/>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grpSp>
        <p:nvGrpSpPr>
          <p:cNvPr id="30" name="Group 29"/>
          <p:cNvGrpSpPr/>
          <p:nvPr/>
        </p:nvGrpSpPr>
        <p:grpSpPr>
          <a:xfrm>
            <a:off x="2209305" y="1666799"/>
            <a:ext cx="7773390" cy="4035899"/>
            <a:chOff x="918340" y="1519391"/>
            <a:chExt cx="7773390" cy="4035899"/>
          </a:xfrm>
        </p:grpSpPr>
        <p:sp>
          <p:nvSpPr>
            <p:cNvPr id="31" name="Rectangle 30">
              <a:extLst>
                <a:ext uri="{FF2B5EF4-FFF2-40B4-BE49-F238E27FC236}">
                  <a16:creationId xmlns:a16="http://schemas.microsoft.com/office/drawing/2014/main" id="{CE7F7081-419C-2E4F-A999-2923C4338FC0}"/>
                </a:ext>
              </a:extLst>
            </p:cNvPr>
            <p:cNvSpPr/>
            <p:nvPr/>
          </p:nvSpPr>
          <p:spPr>
            <a:xfrm>
              <a:off x="918340" y="1519391"/>
              <a:ext cx="7470748" cy="40358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rtl="0"/>
              <a:r>
                <a:rPr lang="pt-br" sz="1200">
                  <a:solidFill>
                    <a:sysClr val="windowText" lastClr="000000"/>
                  </a:solidFill>
                </a:rPr>
                <a:t>Nuvem AWS</a:t>
              </a:r>
            </a:p>
          </p:txBody>
        </p:sp>
        <p:pic>
          <p:nvPicPr>
            <p:cNvPr id="32" name="Graphic 11">
              <a:extLst>
                <a:ext uri="{FF2B5EF4-FFF2-40B4-BE49-F238E27FC236}">
                  <a16:creationId xmlns:a16="http://schemas.microsoft.com/office/drawing/2014/main" id="{CE52C9D7-11B0-9E41-AB16-2C9849C3ECB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18340" y="1519392"/>
              <a:ext cx="330200" cy="330200"/>
            </a:xfrm>
            <a:prstGeom prst="rect">
              <a:avLst/>
            </a:prstGeom>
          </p:spPr>
        </p:pic>
        <p:pic>
          <p:nvPicPr>
            <p:cNvPr id="34" name="Graphic 135">
              <a:extLst>
                <a:ext uri="{FF2B5EF4-FFF2-40B4-BE49-F238E27FC236}">
                  <a16:creationId xmlns:a16="http://schemas.microsoft.com/office/drawing/2014/main" id="{C19987B1-DB3A-1640-994D-BCB81FCC1AE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33821" y="3684749"/>
              <a:ext cx="685800" cy="685800"/>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701" y="2035813"/>
              <a:ext cx="962378" cy="962378"/>
            </a:xfrm>
            <a:prstGeom prst="rect">
              <a:avLst/>
            </a:prstGeom>
          </p:spPr>
        </p:pic>
        <p:sp>
          <p:nvSpPr>
            <p:cNvPr id="36" name="TextBox 35"/>
            <p:cNvSpPr txBox="1"/>
            <p:nvPr/>
          </p:nvSpPr>
          <p:spPr>
            <a:xfrm>
              <a:off x="1104902" y="4437088"/>
              <a:ext cx="1343638" cy="584775"/>
            </a:xfrm>
            <a:prstGeom prst="rect">
              <a:avLst/>
            </a:prstGeom>
            <a:noFill/>
          </p:spPr>
          <p:txBody>
            <a:bodyPr wrap="none" rtlCol="0">
              <a:spAutoFit/>
            </a:bodyPr>
            <a:lstStyle/>
            <a:p>
              <a:pP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Código na</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dev instance</a:t>
              </a:r>
            </a:p>
          </p:txBody>
        </p:sp>
        <p:grpSp>
          <p:nvGrpSpPr>
            <p:cNvPr id="38" name="Group 37"/>
            <p:cNvGrpSpPr/>
            <p:nvPr/>
          </p:nvGrpSpPr>
          <p:grpSpPr>
            <a:xfrm>
              <a:off x="3332209" y="1849592"/>
              <a:ext cx="1213794" cy="1267356"/>
              <a:chOff x="4492358" y="3076401"/>
              <a:chExt cx="1213794" cy="1267356"/>
            </a:xfrm>
          </p:grpSpPr>
          <p:pic>
            <p:nvPicPr>
              <p:cNvPr id="53" name="Graphic 68">
                <a:extLst>
                  <a:ext uri="{FF2B5EF4-FFF2-40B4-BE49-F238E27FC236}">
                    <a16:creationId xmlns:a16="http://schemas.microsoft.com/office/drawing/2014/main" id="{1BC192AB-8D67-7746-A2C0-E289C568EA2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756356" y="3076401"/>
                <a:ext cx="685800" cy="685800"/>
              </a:xfrm>
              <a:prstGeom prst="rect">
                <a:avLst/>
              </a:prstGeom>
            </p:spPr>
          </p:pic>
          <p:sp>
            <p:nvSpPr>
              <p:cNvPr id="54" name="TextBox 53"/>
              <p:cNvSpPr txBox="1"/>
              <p:nvPr/>
            </p:nvSpPr>
            <p:spPr>
              <a:xfrm>
                <a:off x="4492358" y="3758982"/>
                <a:ext cx="1213794" cy="584775"/>
              </a:xfrm>
              <a:prstGeom prst="rect">
                <a:avLst/>
              </a:prstGeom>
              <a:noFill/>
            </p:spPr>
            <p:txBody>
              <a:bodyPr wrap="none" rtlCol="0">
                <a:spAutoFit/>
              </a:bodyPr>
              <a:lstStyle/>
              <a:p>
                <a:pPr algn="ctr" rtl="0"/>
                <a:r>
                  <a:rPr lang="pt-br" sz="1600">
                    <a:latin typeface="Amazon Ember Light" panose="020B0403020204020204" pitchFamily="34" charset="0"/>
                    <a:ea typeface="Amazon Ember Light" panose="020B0403020204020204" pitchFamily="34" charset="0"/>
                    <a:cs typeface="Amazon Ember Light" panose="020B0403020204020204" pitchFamily="34" charset="0"/>
                  </a:rPr>
                  <a:t>Amazon S3</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a:latin typeface="Amazon Ember Light" panose="020B0403020204020204" pitchFamily="34" charset="0"/>
                    <a:ea typeface="Amazon Ember Light" panose="020B0403020204020204" pitchFamily="34" charset="0"/>
                    <a:cs typeface="Amazon Ember Light" panose="020B0403020204020204" pitchFamily="34" charset="0"/>
                  </a:rPr>
                  <a:t>bucket</a:t>
                </a:r>
              </a:p>
            </p:txBody>
          </p:sp>
        </p:grpSp>
        <p:sp>
          <p:nvSpPr>
            <p:cNvPr id="39" name="TextBox 38"/>
            <p:cNvSpPr txBox="1"/>
            <p:nvPr/>
          </p:nvSpPr>
          <p:spPr>
            <a:xfrm>
              <a:off x="1784087" y="2224963"/>
              <a:ext cx="1548122" cy="584775"/>
            </a:xfrm>
            <a:prstGeom prst="rect">
              <a:avLst/>
            </a:prstGeom>
            <a:noFill/>
          </p:spPr>
          <p:txBody>
            <a:bodyPr wrap="square" rtlCol="0">
              <a:spAutoFit/>
            </a:bodyPr>
            <a:lstStyle/>
            <a:p>
              <a:pPr algn="ctr" rtl="0"/>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Faça download</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pt-br" sz="1600" dirty="0">
                  <a:latin typeface="Amazon Ember Light" panose="020B0403020204020204" pitchFamily="34" charset="0"/>
                  <a:ea typeface="Amazon Ember Light" panose="020B0403020204020204" pitchFamily="34" charset="0"/>
                  <a:cs typeface="Amazon Ember Light" panose="020B0403020204020204" pitchFamily="34" charset="0"/>
                </a:rPr>
                <a:t>Arquivo CSV</a:t>
              </a:r>
            </a:p>
          </p:txBody>
        </p:sp>
        <p:sp>
          <p:nvSpPr>
            <p:cNvPr id="40" name="TextBox 39">
              <a:extLst>
                <a:ext uri="{FF2B5EF4-FFF2-40B4-BE49-F238E27FC236}">
                  <a16:creationId xmlns:a16="http://schemas.microsoft.com/office/drawing/2014/main" id="{82DF82FE-B12C-2944-9A6B-C577B61F9A00}"/>
                </a:ext>
              </a:extLst>
            </p:cNvPr>
            <p:cNvSpPr txBox="1"/>
            <p:nvPr/>
          </p:nvSpPr>
          <p:spPr>
            <a:xfrm>
              <a:off x="6045614" y="2641681"/>
              <a:ext cx="2301904" cy="338554"/>
            </a:xfrm>
            <a:prstGeom prst="rect">
              <a:avLst/>
            </a:prstGeom>
            <a:noFill/>
          </p:spPr>
          <p:txBody>
            <a:bodyPr wrap="square" rtlCol="0">
              <a:spAutoFit/>
            </a:bodyPr>
            <a:lstStyle/>
            <a:p>
              <a:pPr algn="ctr" rtl="0"/>
              <a:r>
                <a:rPr lang="pt-br" sz="1600"/>
                <a:t>Amazon DynamoDB</a:t>
              </a:r>
            </a:p>
          </p:txBody>
        </p:sp>
        <p:pic>
          <p:nvPicPr>
            <p:cNvPr id="41" name="Graphic 43">
              <a:extLst>
                <a:ext uri="{FF2B5EF4-FFF2-40B4-BE49-F238E27FC236}">
                  <a16:creationId xmlns:a16="http://schemas.microsoft.com/office/drawing/2014/main" id="{EFCEDACD-5190-384D-953B-DE4FE39A9255}"/>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840966" y="1924511"/>
              <a:ext cx="711200" cy="711200"/>
            </a:xfrm>
            <a:prstGeom prst="rect">
              <a:avLst/>
            </a:prstGeom>
          </p:spPr>
        </p:pic>
        <p:sp>
          <p:nvSpPr>
            <p:cNvPr id="42" name="TextBox 41">
              <a:extLst>
                <a:ext uri="{FF2B5EF4-FFF2-40B4-BE49-F238E27FC236}">
                  <a16:creationId xmlns:a16="http://schemas.microsoft.com/office/drawing/2014/main" id="{62A4C9AB-4BBA-F849-AFCF-8BE65CD82853}"/>
                </a:ext>
              </a:extLst>
            </p:cNvPr>
            <p:cNvSpPr txBox="1"/>
            <p:nvPr/>
          </p:nvSpPr>
          <p:spPr>
            <a:xfrm>
              <a:off x="6392178" y="3785054"/>
              <a:ext cx="1506552" cy="584775"/>
            </a:xfrm>
            <a:prstGeom prst="rect">
              <a:avLst/>
            </a:prstGeom>
            <a:noFill/>
          </p:spPr>
          <p:txBody>
            <a:bodyPr wrap="square" rtlCol="0">
              <a:spAutoFit/>
            </a:bodyPr>
            <a:lstStyle/>
            <a:p>
              <a:pPr algn="ctr" rtl="0"/>
              <a:r>
                <a:rPr lang="pt-br" sz="1600" i="1">
                  <a:latin typeface="Amazon Ember" panose="020B0603020204020204" pitchFamily="34" charset="0"/>
                  <a:ea typeface="Amazon Ember" panose="020B0603020204020204" pitchFamily="34" charset="0"/>
                  <a:cs typeface="Amazon Ember" panose="020B0603020204020204" pitchFamily="34" charset="0"/>
                </a:rPr>
                <a:t>Reservations</a:t>
              </a:r>
            </a:p>
            <a:p>
              <a:pPr algn="ctr" rtl="0"/>
              <a:r>
                <a:rPr lang="pt-br" sz="1600">
                  <a:latin typeface="Amazon Ember" panose="020B0603020204020204" pitchFamily="34" charset="0"/>
                  <a:ea typeface="Amazon Ember" panose="020B0603020204020204" pitchFamily="34" charset="0"/>
                  <a:cs typeface="Amazon Ember" panose="020B0603020204020204" pitchFamily="34" charset="0"/>
                </a:rPr>
                <a:t>Tabela</a:t>
              </a:r>
            </a:p>
          </p:txBody>
        </p:sp>
        <p:pic>
          <p:nvPicPr>
            <p:cNvPr id="43" name="Graphic 45">
              <a:extLst>
                <a:ext uri="{FF2B5EF4-FFF2-40B4-BE49-F238E27FC236}">
                  <a16:creationId xmlns:a16="http://schemas.microsoft.com/office/drawing/2014/main" id="{E41541BE-4727-8841-BF0A-E7C98FCD8CA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923168" y="3339402"/>
              <a:ext cx="469900" cy="469900"/>
            </a:xfrm>
            <a:prstGeom prst="rect">
              <a:avLst/>
            </a:prstGeom>
          </p:spPr>
        </p:pic>
        <p:sp>
          <p:nvSpPr>
            <p:cNvPr id="44" name="TextBox 43">
              <a:extLst>
                <a:ext uri="{FF2B5EF4-FFF2-40B4-BE49-F238E27FC236}">
                  <a16:creationId xmlns:a16="http://schemas.microsoft.com/office/drawing/2014/main" id="{62A4C9AB-4BBA-F849-AFCF-8BE65CD82853}"/>
                </a:ext>
              </a:extLst>
            </p:cNvPr>
            <p:cNvSpPr txBox="1"/>
            <p:nvPr/>
          </p:nvSpPr>
          <p:spPr>
            <a:xfrm>
              <a:off x="5624506" y="4950922"/>
              <a:ext cx="3067224" cy="584775"/>
            </a:xfrm>
            <a:prstGeom prst="rect">
              <a:avLst/>
            </a:prstGeom>
            <a:noFill/>
          </p:spPr>
          <p:txBody>
            <a:bodyPr wrap="square" rtlCol="0">
              <a:spAutoFit/>
            </a:bodyPr>
            <a:lstStyle/>
            <a:p>
              <a:pPr algn="ctr" rtl="0"/>
              <a:r>
                <a:rPr lang="pt-br" sz="1600" i="1">
                  <a:latin typeface="Amazon Ember" panose="020B0603020204020204" pitchFamily="34" charset="0"/>
                  <a:ea typeface="Amazon Ember" panose="020B0603020204020204" pitchFamily="34" charset="0"/>
                  <a:cs typeface="Amazon Ember" panose="020B0603020204020204" pitchFamily="34" charset="0"/>
                </a:rPr>
                <a:t>ReservationsByCityDate</a:t>
              </a:r>
              <a:r>
                <a:rPr lang="en-US" sz="1600">
                  <a:latin typeface="Amazon Ember" panose="020B0603020204020204" pitchFamily="34" charset="0"/>
                  <a:ea typeface="Amazon Ember" panose="020B0603020204020204" pitchFamily="34" charset="0"/>
                  <a:cs typeface="Amazon Ember" panose="020B0603020204020204" pitchFamily="34" charset="0"/>
                </a:rPr>
                <a:t/>
              </a:r>
              <a:br>
                <a:rPr lang="en-US" sz="1600">
                  <a:latin typeface="Amazon Ember" panose="020B0603020204020204" pitchFamily="34" charset="0"/>
                  <a:ea typeface="Amazon Ember" panose="020B0603020204020204" pitchFamily="34" charset="0"/>
                  <a:cs typeface="Amazon Ember" panose="020B0603020204020204" pitchFamily="34" charset="0"/>
                </a:rPr>
              </a:br>
              <a:r>
                <a:rPr lang="pt-br" sz="1600">
                  <a:latin typeface="Amazon Ember" panose="020B0603020204020204" pitchFamily="34" charset="0"/>
                  <a:ea typeface="Amazon Ember" panose="020B0603020204020204" pitchFamily="34" charset="0"/>
                  <a:cs typeface="Amazon Ember" panose="020B0603020204020204" pitchFamily="34" charset="0"/>
                </a:rPr>
                <a:t>Índice secundário global</a:t>
              </a:r>
            </a:p>
          </p:txBody>
        </p:sp>
        <p:pic>
          <p:nvPicPr>
            <p:cNvPr id="45" name="Graphic 45">
              <a:extLst>
                <a:ext uri="{FF2B5EF4-FFF2-40B4-BE49-F238E27FC236}">
                  <a16:creationId xmlns:a16="http://schemas.microsoft.com/office/drawing/2014/main" id="{E41541BE-4727-8841-BF0A-E7C98FCD8CAA}"/>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923168" y="4505270"/>
              <a:ext cx="469900" cy="469900"/>
            </a:xfrm>
            <a:prstGeom prst="rect">
              <a:avLst/>
            </a:prstGeom>
          </p:spPr>
        </p:pic>
        <p:cxnSp>
          <p:nvCxnSpPr>
            <p:cNvPr id="46" name="Elbow Connector 45"/>
            <p:cNvCxnSpPr>
              <a:stCxn id="53" idx="1"/>
              <a:endCxn id="34" idx="0"/>
            </p:cNvCxnSpPr>
            <p:nvPr/>
          </p:nvCxnSpPr>
          <p:spPr>
            <a:xfrm rot="10800000" flipV="1">
              <a:off x="1776721" y="2192491"/>
              <a:ext cx="1819486" cy="1492257"/>
            </a:xfrm>
            <a:prstGeom prst="bentConnector2">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47" name="Elbow Connector 46"/>
            <p:cNvCxnSpPr>
              <a:endCxn id="41" idx="1"/>
            </p:cNvCxnSpPr>
            <p:nvPr/>
          </p:nvCxnSpPr>
          <p:spPr>
            <a:xfrm flipV="1">
              <a:off x="2262132" y="2280111"/>
              <a:ext cx="4578834" cy="1568122"/>
            </a:xfrm>
            <a:prstGeom prst="bentConnector3">
              <a:avLst>
                <a:gd name="adj1" fmla="val 50000"/>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48" name="Elbow Connector 47"/>
            <p:cNvCxnSpPr>
              <a:endCxn id="43" idx="1"/>
            </p:cNvCxnSpPr>
            <p:nvPr/>
          </p:nvCxnSpPr>
          <p:spPr>
            <a:xfrm flipV="1">
              <a:off x="2201823" y="3574352"/>
              <a:ext cx="4721345" cy="456627"/>
            </a:xfrm>
            <a:prstGeom prst="bentConnector3">
              <a:avLst>
                <a:gd name="adj1" fmla="val 91437"/>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49" name="Elbow Connector 48"/>
            <p:cNvCxnSpPr>
              <a:endCxn id="45" idx="1"/>
            </p:cNvCxnSpPr>
            <p:nvPr/>
          </p:nvCxnSpPr>
          <p:spPr>
            <a:xfrm>
              <a:off x="2201823" y="4237832"/>
              <a:ext cx="4721345" cy="502388"/>
            </a:xfrm>
            <a:prstGeom prst="bentConnector3">
              <a:avLst>
                <a:gd name="adj1" fmla="val 91662"/>
              </a:avLst>
            </a:prstGeom>
            <a:ln>
              <a:tailEnd type="arrow" w="med" len="sm"/>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2DF82FE-B12C-2944-9A6B-C577B61F9A00}"/>
                </a:ext>
              </a:extLst>
            </p:cNvPr>
            <p:cNvSpPr txBox="1"/>
            <p:nvPr/>
          </p:nvSpPr>
          <p:spPr>
            <a:xfrm>
              <a:off x="2153315" y="3464111"/>
              <a:ext cx="2301904" cy="338554"/>
            </a:xfrm>
            <a:prstGeom prst="rect">
              <a:avLst/>
            </a:prstGeom>
            <a:noFill/>
          </p:spPr>
          <p:txBody>
            <a:bodyPr wrap="square" rtlCol="0">
              <a:spAutoFit/>
            </a:bodyPr>
            <a:lstStyle/>
            <a:p>
              <a:pPr algn="ctr" rtl="0"/>
              <a:r>
                <a:rPr lang="pt-br" sz="1600"/>
                <a:t>Crie tabela e índice</a:t>
              </a:r>
            </a:p>
          </p:txBody>
        </p:sp>
        <p:sp>
          <p:nvSpPr>
            <p:cNvPr id="51" name="TextBox 50">
              <a:extLst>
                <a:ext uri="{FF2B5EF4-FFF2-40B4-BE49-F238E27FC236}">
                  <a16:creationId xmlns:a16="http://schemas.microsoft.com/office/drawing/2014/main" id="{82DF82FE-B12C-2944-9A6B-C577B61F9A00}"/>
                </a:ext>
              </a:extLst>
            </p:cNvPr>
            <p:cNvSpPr txBox="1"/>
            <p:nvPr/>
          </p:nvSpPr>
          <p:spPr>
            <a:xfrm>
              <a:off x="4434702" y="3464111"/>
              <a:ext cx="2301904" cy="584775"/>
            </a:xfrm>
            <a:prstGeom prst="rect">
              <a:avLst/>
            </a:prstGeom>
            <a:noFill/>
          </p:spPr>
          <p:txBody>
            <a:bodyPr wrap="square" rtlCol="0">
              <a:spAutoFit/>
            </a:bodyPr>
            <a:lstStyle/>
            <a:p>
              <a:pPr algn="ctr" rtl="0"/>
              <a:r>
                <a:rPr lang="pt-br" sz="1600" dirty="0"/>
                <a:t>Faça upload de itens</a:t>
              </a:r>
              <a:r>
                <a:rPr lang="en-US" sz="1600" dirty="0"/>
                <a:t/>
              </a:r>
              <a:br>
                <a:rPr lang="en-US" sz="1600" dirty="0"/>
              </a:br>
              <a:r>
                <a:rPr lang="pt-br" sz="1600" dirty="0"/>
                <a:t>para a tabela</a:t>
              </a:r>
            </a:p>
          </p:txBody>
        </p:sp>
        <p:sp>
          <p:nvSpPr>
            <p:cNvPr id="52" name="TextBox 51">
              <a:extLst>
                <a:ext uri="{FF2B5EF4-FFF2-40B4-BE49-F238E27FC236}">
                  <a16:creationId xmlns:a16="http://schemas.microsoft.com/office/drawing/2014/main" id="{82DF82FE-B12C-2944-9A6B-C577B61F9A00}"/>
                </a:ext>
              </a:extLst>
            </p:cNvPr>
            <p:cNvSpPr txBox="1"/>
            <p:nvPr/>
          </p:nvSpPr>
          <p:spPr>
            <a:xfrm>
              <a:off x="2201823" y="4237832"/>
              <a:ext cx="2301904" cy="338554"/>
            </a:xfrm>
            <a:prstGeom prst="rect">
              <a:avLst/>
            </a:prstGeom>
            <a:noFill/>
          </p:spPr>
          <p:txBody>
            <a:bodyPr wrap="square" rtlCol="0">
              <a:spAutoFit/>
            </a:bodyPr>
            <a:lstStyle/>
            <a:p>
              <a:pPr algn="ctr" rtl="0"/>
              <a:r>
                <a:rPr lang="pt-br" sz="1600"/>
                <a:t>Consulte por cidade</a:t>
              </a:r>
            </a:p>
          </p:txBody>
        </p:sp>
      </p:grpSp>
    </p:spTree>
    <p:custDataLst>
      <p:tags r:id="rId1"/>
    </p:custDataLst>
    <p:extLst>
      <p:ext uri="{BB962C8B-B14F-4D97-AF65-F5344CB8AC3E}">
        <p14:creationId xmlns:p14="http://schemas.microsoft.com/office/powerpoint/2010/main" val="1288034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093E-1CBA-484F-9539-2DD13929A851}"/>
              </a:ext>
            </a:extLst>
          </p:cNvPr>
          <p:cNvSpPr>
            <a:spLocks noGrp="1"/>
          </p:cNvSpPr>
          <p:nvPr>
            <p:ph type="title"/>
          </p:nvPr>
        </p:nvSpPr>
        <p:spPr/>
        <p:txBody>
          <a:bodyPr rtlCol="0"/>
          <a:lstStyle/>
          <a:p>
            <a:pPr rtl="0"/>
            <a:r>
              <a:rPr lang="pt-br"/>
              <a:t>Acompanhamento do laboratório</a:t>
            </a:r>
          </a:p>
        </p:txBody>
      </p:sp>
      <p:sp>
        <p:nvSpPr>
          <p:cNvPr id="3" name="Content Placeholder 2">
            <a:extLst>
              <a:ext uri="{FF2B5EF4-FFF2-40B4-BE49-F238E27FC236}">
                <a16:creationId xmlns:a16="http://schemas.microsoft.com/office/drawing/2014/main" id="{8A8F53EC-0B4D-4815-81D6-F50F88C4FA24}"/>
              </a:ext>
            </a:extLst>
          </p:cNvPr>
          <p:cNvSpPr>
            <a:spLocks noGrp="1"/>
          </p:cNvSpPr>
          <p:nvPr>
            <p:ph idx="1"/>
          </p:nvPr>
        </p:nvSpPr>
        <p:spPr/>
        <p:txBody>
          <a:bodyPr rtlCol="0"/>
          <a:lstStyle/>
          <a:p>
            <a:pPr rtl="0"/>
            <a:r>
              <a:rPr lang="pt-br"/>
              <a:t>O que você fez?</a:t>
            </a:r>
          </a:p>
        </p:txBody>
      </p:sp>
      <p:sp>
        <p:nvSpPr>
          <p:cNvPr id="4" name="Slide Number Placeholder 3">
            <a:extLst>
              <a:ext uri="{FF2B5EF4-FFF2-40B4-BE49-F238E27FC236}">
                <a16:creationId xmlns:a16="http://schemas.microsoft.com/office/drawing/2014/main" id="{17C247BD-CBD3-4DE9-9A47-83B684044820}"/>
              </a:ext>
            </a:extLst>
          </p:cNvPr>
          <p:cNvSpPr>
            <a:spLocks noGrp="1"/>
          </p:cNvSpPr>
          <p:nvPr>
            <p:ph type="sldNum" sz="quarter" idx="12"/>
          </p:nvPr>
        </p:nvSpPr>
        <p:spPr/>
        <p:txBody>
          <a:bodyPr rtlCol="0"/>
          <a:lstStyle/>
          <a:p>
            <a:pPr rtl="0"/>
            <a:fld id="{9FC43BFD-8FF7-A343-A8A6-E2338FCE8046}" type="slidenum">
              <a:rPr lang="en-US" smtClean="0"/>
              <a:pPr/>
              <a:t>69</a:t>
            </a:fld>
            <a:endParaRPr lang="en-US"/>
          </a:p>
        </p:txBody>
      </p:sp>
      <p:sp>
        <p:nvSpPr>
          <p:cNvPr id="5" name="Footer Placeholder 4"/>
          <p:cNvSpPr>
            <a:spLocks noGrp="1"/>
          </p:cNvSpPr>
          <p:nvPr>
            <p:ph type="ftr" sz="quarter" idx="3"/>
          </p:nvPr>
        </p:nvSpPr>
        <p:spPr>
          <a:xfrm>
            <a:off x="419101"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159667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Relational Database Service </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7</a:t>
            </a:fld>
            <a:endParaRPr lang="en-US"/>
          </a:p>
        </p:txBody>
      </p:sp>
      <p:sp>
        <p:nvSpPr>
          <p:cNvPr id="6" name="TextBox 12"/>
          <p:cNvSpPr txBox="1"/>
          <p:nvPr/>
        </p:nvSpPr>
        <p:spPr>
          <a:xfrm>
            <a:off x="4785649" y="5931455"/>
            <a:ext cx="235686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Mecanismos de banco de dados</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304788" y="4517777"/>
            <a:ext cx="1966734" cy="10114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5220" y="4479622"/>
            <a:ext cx="1295512" cy="929721"/>
          </a:xfrm>
          <a:prstGeom prst="rect">
            <a:avLst/>
          </a:prstGeom>
        </p:spPr>
      </p:pic>
      <p:pic>
        <p:nvPicPr>
          <p:cNvPr id="9" name="Picture 8"/>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6607018" y="4943299"/>
            <a:ext cx="1310754" cy="220999"/>
          </a:xfrm>
          <a:prstGeom prst="rect">
            <a:avLst/>
          </a:prstGeom>
        </p:spPr>
      </p:pic>
      <p:pic>
        <p:nvPicPr>
          <p:cNvPr id="10" name="Picture 9"/>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3076347" y="4802509"/>
            <a:ext cx="1524132" cy="441998"/>
          </a:xfrm>
          <a:prstGeom prst="rect">
            <a:avLst/>
          </a:prstGeom>
        </p:spPr>
      </p:pic>
      <p:pic>
        <p:nvPicPr>
          <p:cNvPr id="11" name="Picture 10"/>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7966781" y="4683566"/>
            <a:ext cx="1288998" cy="961465"/>
          </a:xfrm>
          <a:prstGeom prst="rect">
            <a:avLst/>
          </a:prstGeom>
        </p:spPr>
      </p:pic>
      <p:cxnSp>
        <p:nvCxnSpPr>
          <p:cNvPr id="18" name="Straight Arrow Connector 17"/>
          <p:cNvCxnSpPr/>
          <p:nvPr/>
        </p:nvCxnSpPr>
        <p:spPr>
          <a:xfrm flipH="1">
            <a:off x="3615690" y="2186993"/>
            <a:ext cx="1607339" cy="0"/>
          </a:xfrm>
          <a:prstGeom prst="straightConnector1">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740612" y="2186993"/>
            <a:ext cx="1835698" cy="0"/>
          </a:xfrm>
          <a:prstGeom prst="straightConnector1">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9" idx="2"/>
          </p:cNvCxnSpPr>
          <p:nvPr/>
        </p:nvCxnSpPr>
        <p:spPr>
          <a:xfrm>
            <a:off x="5964082" y="3077745"/>
            <a:ext cx="0" cy="1361006"/>
          </a:xfrm>
          <a:prstGeom prst="straightConnector1">
            <a:avLst/>
          </a:prstGeom>
          <a:ln w="12700">
            <a:solidFill>
              <a:schemeClr val="tx1"/>
            </a:solidFill>
            <a:tailEnd type="arrow" w="med" len="sm"/>
          </a:ln>
        </p:spPr>
        <p:style>
          <a:lnRef idx="1">
            <a:schemeClr val="accent1"/>
          </a:lnRef>
          <a:fillRef idx="0">
            <a:schemeClr val="accent1"/>
          </a:fillRef>
          <a:effectRef idx="0">
            <a:schemeClr val="accent1"/>
          </a:effectRef>
          <a:fontRef idx="minor">
            <a:schemeClr val="tx1"/>
          </a:fontRef>
        </p:style>
      </p:cxnSp>
      <p:sp>
        <p:nvSpPr>
          <p:cNvPr id="25" name="TextBox 12"/>
          <p:cNvSpPr txBox="1"/>
          <p:nvPr/>
        </p:nvSpPr>
        <p:spPr>
          <a:xfrm>
            <a:off x="1692006" y="2677635"/>
            <a:ext cx="19321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Fácil </a:t>
            </a:r>
            <a:r>
              <a:rPr lang="pt-br">
                <a:latin typeface="Amazon Ember Light" panose="020B0403020204020204" pitchFamily="34" charset="0"/>
                <a:ea typeface="Amazon Ember Light" panose="020B0403020204020204" pitchFamily="34" charset="0"/>
                <a:cs typeface="Amazon Ember Light" panose="020B0403020204020204" pitchFamily="34" charset="0"/>
              </a:rPr>
              <a:t>de</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configurar</a:t>
            </a:r>
            <a:r>
              <a:rPr lang="pt-br">
                <a:latin typeface="Amazon Ember Light" panose="020B0403020204020204" pitchFamily="34" charset="0"/>
                <a:ea typeface="Amazon Ember Light" panose="020B0403020204020204" pitchFamily="34" charset="0"/>
                <a:cs typeface="Amazon Ember Light" panose="020B0403020204020204" pitchFamily="34" charset="0"/>
              </a:rPr>
              <a:t> e </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operar</a:t>
            </a:r>
            <a:endParaRPr lang="en-US">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6" name="TextBox 12"/>
          <p:cNvSpPr txBox="1"/>
          <p:nvPr/>
        </p:nvSpPr>
        <p:spPr>
          <a:xfrm>
            <a:off x="8487296" y="2677635"/>
            <a:ext cx="193215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pt-br">
                <a:latin typeface="Amazon Ember Light" panose="020B0403020204020204" pitchFamily="34" charset="0"/>
                <a:ea typeface="Amazon Ember Light" panose="020B0403020204020204" pitchFamily="34" charset="0"/>
                <a:cs typeface="Amazon Ember Light" panose="020B0403020204020204" pitchFamily="34" charset="0"/>
              </a:rPr>
              <a:t>Escalas</a:t>
            </a:r>
          </a:p>
        </p:txBody>
      </p:sp>
      <p:pic>
        <p:nvPicPr>
          <p:cNvPr id="27" name="Picture 26">
            <a:extLst>
              <a:ext uri="{FF2B5EF4-FFF2-40B4-BE49-F238E27FC236}">
                <a16:creationId xmlns:a16="http://schemas.microsoft.com/office/drawing/2014/main" id="{89A426AF-0458-4648-903B-2E2A48105577}"/>
              </a:ext>
            </a:extLst>
          </p:cNvPr>
          <p:cNvPicPr>
            <a:picLocks noChangeAspect="1"/>
          </p:cNvPicPr>
          <p:nvPr/>
        </p:nvPicPr>
        <p:blipFill>
          <a:blip r:embed="rId13"/>
          <a:stretch>
            <a:fillRect/>
          </a:stretch>
        </p:blipFill>
        <p:spPr>
          <a:xfrm>
            <a:off x="8854421" y="1535940"/>
            <a:ext cx="1197901" cy="1197901"/>
          </a:xfrm>
          <a:prstGeom prst="rect">
            <a:avLst/>
          </a:prstGeom>
        </p:spPr>
      </p:pic>
      <p:pic>
        <p:nvPicPr>
          <p:cNvPr id="28" name="Picture 27">
            <a:extLst>
              <a:ext uri="{FF2B5EF4-FFF2-40B4-BE49-F238E27FC236}">
                <a16:creationId xmlns:a16="http://schemas.microsoft.com/office/drawing/2014/main" id="{7C3B0198-E2A9-C54F-B68F-BA30826C115C}"/>
              </a:ext>
            </a:extLst>
          </p:cNvPr>
          <p:cNvPicPr>
            <a:picLocks noChangeAspect="1"/>
          </p:cNvPicPr>
          <p:nvPr/>
        </p:nvPicPr>
        <p:blipFill>
          <a:blip r:embed="rId14"/>
          <a:stretch>
            <a:fillRect/>
          </a:stretch>
        </p:blipFill>
        <p:spPr>
          <a:xfrm>
            <a:off x="1992111" y="1521258"/>
            <a:ext cx="1331940" cy="1331940"/>
          </a:xfrm>
          <a:prstGeom prst="rect">
            <a:avLst/>
          </a:prstGeom>
        </p:spPr>
      </p:pic>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29" name="TextBox 28">
            <a:extLst>
              <a:ext uri="{FF2B5EF4-FFF2-40B4-BE49-F238E27FC236}">
                <a16:creationId xmlns:a16="http://schemas.microsoft.com/office/drawing/2014/main" id="{2C108AE1-BCB9-F046-A76F-DB9B34E076D4}"/>
              </a:ext>
            </a:extLst>
          </p:cNvPr>
          <p:cNvSpPr txBox="1"/>
          <p:nvPr/>
        </p:nvSpPr>
        <p:spPr>
          <a:xfrm>
            <a:off x="4665769" y="2677635"/>
            <a:ext cx="2596626"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RDS</a:t>
            </a:r>
          </a:p>
        </p:txBody>
      </p:sp>
      <p:grpSp>
        <p:nvGrpSpPr>
          <p:cNvPr id="15" name="Group 14"/>
          <p:cNvGrpSpPr/>
          <p:nvPr/>
        </p:nvGrpSpPr>
        <p:grpSpPr>
          <a:xfrm>
            <a:off x="836156" y="4721021"/>
            <a:ext cx="2301904" cy="1086502"/>
            <a:chOff x="510900" y="4739013"/>
            <a:chExt cx="2301904" cy="1086502"/>
          </a:xfrm>
        </p:grpSpPr>
        <p:sp>
          <p:nvSpPr>
            <p:cNvPr id="31" name="TextBox 30">
              <a:extLst>
                <a:ext uri="{FF2B5EF4-FFF2-40B4-BE49-F238E27FC236}">
                  <a16:creationId xmlns:a16="http://schemas.microsoft.com/office/drawing/2014/main" id="{38D045F6-A46D-2E48-915A-51B943582CF3}"/>
                </a:ext>
              </a:extLst>
            </p:cNvPr>
            <p:cNvSpPr txBox="1"/>
            <p:nvPr/>
          </p:nvSpPr>
          <p:spPr>
            <a:xfrm>
              <a:off x="510900" y="5456183"/>
              <a:ext cx="2301904" cy="369332"/>
            </a:xfrm>
            <a:prstGeom prst="rect">
              <a:avLst/>
            </a:prstGeom>
            <a:noFill/>
          </p:spPr>
          <p:txBody>
            <a:bodyPr wrap="square" rtlCol="0">
              <a:spAutoFit/>
            </a:bodyPr>
            <a:lstStyle/>
            <a:p>
              <a:pPr algn="ctr" rtl="0"/>
              <a:r>
                <a:rPr lang="pt-br">
                  <a:latin typeface="Amazon Ember" panose="02000000000000000000" pitchFamily="2" charset="0"/>
                  <a:ea typeface="Amazon Ember" panose="02000000000000000000" pitchFamily="2" charset="0"/>
                </a:rPr>
                <a:t>Amazon Aurora</a:t>
              </a:r>
            </a:p>
          </p:txBody>
        </p:sp>
        <p:pic>
          <p:nvPicPr>
            <p:cNvPr id="32" name="Graphic 25">
              <a:extLst>
                <a:ext uri="{FF2B5EF4-FFF2-40B4-BE49-F238E27FC236}">
                  <a16:creationId xmlns:a16="http://schemas.microsoft.com/office/drawing/2014/main" id="{337151B8-DD47-C843-B396-C8F1EAEB23F9}"/>
                </a:ext>
              </a:extLst>
            </p:cNvPr>
            <p:cNvPicPr>
              <a:picLocks noChangeAspect="1"/>
            </p:cNvPicPr>
            <p:nvPr/>
          </p:nvPicPr>
          <p:blipFill>
            <a:blip r:embed="rId15"/>
            <a:stretch>
              <a:fillRect/>
            </a:stretch>
          </p:blipFill>
          <p:spPr>
            <a:xfrm>
              <a:off x="1306252" y="4739013"/>
              <a:ext cx="711200" cy="711200"/>
            </a:xfrm>
            <a:prstGeom prst="rect">
              <a:avLst/>
            </a:prstGeom>
          </p:spPr>
        </p:pic>
      </p:grpSp>
      <p:pic>
        <p:nvPicPr>
          <p:cNvPr id="23" name="Graphic 9">
            <a:extLst>
              <a:ext uri="{FF2B5EF4-FFF2-40B4-BE49-F238E27FC236}">
                <a16:creationId xmlns:a16="http://schemas.microsoft.com/office/drawing/2014/main" id="{984A8CF6-E9EF-474A-AE0E-1E812E43A6AB}"/>
              </a:ext>
            </a:extLst>
          </p:cNvPr>
          <p:cNvPicPr>
            <a:picLocks noChangeAspect="1"/>
          </p:cNvPicPr>
          <p:nvPr/>
        </p:nvPicPr>
        <p:blipFill>
          <a:blip r:embed="rId16"/>
          <a:stretch>
            <a:fillRect/>
          </a:stretch>
        </p:blipFill>
        <p:spPr>
          <a:xfrm>
            <a:off x="5591299" y="1965188"/>
            <a:ext cx="711200" cy="711200"/>
          </a:xfrm>
          <a:prstGeom prst="rect">
            <a:avLst/>
          </a:prstGeom>
        </p:spPr>
      </p:pic>
    </p:spTree>
    <p:custDataLst>
      <p:tags r:id="rId1"/>
    </p:custDataLst>
    <p:extLst>
      <p:ext uri="{BB962C8B-B14F-4D97-AF65-F5344CB8AC3E}">
        <p14:creationId xmlns:p14="http://schemas.microsoft.com/office/powerpoint/2010/main" val="17827778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a:latin typeface="Amazon Ember Light" charset="0"/>
                <a:ea typeface="Amazon Ember Light" charset="0"/>
                <a:cs typeface="Amazon Ember Light" charset="0"/>
              </a:rPr>
              <a:t>Obrigado</a:t>
            </a:r>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Apêndice</a:t>
            </a:r>
          </a:p>
        </p:txBody>
      </p:sp>
      <p:sp>
        <p:nvSpPr>
          <p:cNvPr id="3" name="Slide Number Placeholder 2"/>
          <p:cNvSpPr>
            <a:spLocks noGrp="1"/>
          </p:cNvSpPr>
          <p:nvPr>
            <p:ph type="sldNum" sz="quarter" idx="4294967295"/>
          </p:nvPr>
        </p:nvSpPr>
        <p:spPr>
          <a:xfrm>
            <a:off x="9448800" y="6356350"/>
            <a:ext cx="2743200" cy="365125"/>
          </a:xfrm>
        </p:spPr>
        <p:txBody>
          <a:bodyPr rtlCol="0"/>
          <a:lstStyle/>
          <a:p>
            <a:pPr rtl="0"/>
            <a:fld id="{9FC43BFD-8FF7-A343-A8A6-E2338FCE8046}" type="slidenum">
              <a:rPr lang="en-US" smtClean="0"/>
              <a:pPr/>
              <a:t>71</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73994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Comparando GSI e LSI </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72</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260270026"/>
              </p:ext>
            </p:extLst>
          </p:nvPr>
        </p:nvGraphicFramePr>
        <p:xfrm>
          <a:off x="372140" y="1421416"/>
          <a:ext cx="11451267" cy="4963058"/>
        </p:xfrm>
        <a:graphic>
          <a:graphicData uri="http://schemas.openxmlformats.org/drawingml/2006/table">
            <a:tbl>
              <a:tblPr firstRow="1" bandRow="1">
                <a:tableStyleId>{F5AB1C69-6EDB-4FF4-983F-18BD219EF322}</a:tableStyleId>
              </a:tblPr>
              <a:tblGrid>
                <a:gridCol w="2307265">
                  <a:extLst>
                    <a:ext uri="{9D8B030D-6E8A-4147-A177-3AD203B41FA5}">
                      <a16:colId xmlns:a16="http://schemas.microsoft.com/office/drawing/2014/main" val="20000"/>
                    </a:ext>
                  </a:extLst>
                </a:gridCol>
                <a:gridCol w="4401879">
                  <a:extLst>
                    <a:ext uri="{9D8B030D-6E8A-4147-A177-3AD203B41FA5}">
                      <a16:colId xmlns:a16="http://schemas.microsoft.com/office/drawing/2014/main" val="20001"/>
                    </a:ext>
                  </a:extLst>
                </a:gridCol>
                <a:gridCol w="4742123">
                  <a:extLst>
                    <a:ext uri="{9D8B030D-6E8A-4147-A177-3AD203B41FA5}">
                      <a16:colId xmlns:a16="http://schemas.microsoft.com/office/drawing/2014/main" val="20002"/>
                    </a:ext>
                  </a:extLst>
                </a:gridCol>
              </a:tblGrid>
              <a:tr h="407523">
                <a:tc>
                  <a:txBody>
                    <a:bodyPr/>
                    <a:lstStyle/>
                    <a:p>
                      <a:pPr algn="ctr" rtl="0"/>
                      <a:r>
                        <a:rPr lang="pt-br" sz="1400" b="0" dirty="0">
                          <a:solidFill>
                            <a:schemeClr val="accent1"/>
                          </a:solidFill>
                          <a:latin typeface="Amazon Ember" panose="02000000000000000000" pitchFamily="2" charset="0"/>
                          <a:ea typeface="Amazon Ember" panose="02000000000000000000" pitchFamily="2" charset="0"/>
                        </a:rPr>
                        <a:t>Característica</a:t>
                      </a:r>
                    </a:p>
                  </a:txBody>
                  <a:tcPr/>
                </a:tc>
                <a:tc>
                  <a:txBody>
                    <a:bodyPr/>
                    <a:lstStyle/>
                    <a:p>
                      <a:pPr algn="ctr" rtl="0"/>
                      <a:r>
                        <a:rPr lang="pt-br" sz="1400" b="0" u="none">
                          <a:solidFill>
                            <a:schemeClr val="accent1"/>
                          </a:solidFill>
                          <a:latin typeface="Amazon Ember" panose="02000000000000000000" pitchFamily="2" charset="0"/>
                          <a:ea typeface="Amazon Ember" panose="02000000000000000000" pitchFamily="2" charset="0"/>
                        </a:rPr>
                        <a:t>Índice secundário global</a:t>
                      </a:r>
                      <a:endParaRPr lang="en-US" sz="1400" b="0" u="none">
                        <a:solidFill>
                          <a:schemeClr val="accent1"/>
                        </a:solidFill>
                        <a:latin typeface="Amazon Ember" panose="02000000000000000000" pitchFamily="2" charset="0"/>
                        <a:ea typeface="Amazon Ember" panose="02000000000000000000" pitchFamily="2" charset="0"/>
                      </a:endParaRPr>
                    </a:p>
                  </a:txBody>
                  <a:tcPr/>
                </a:tc>
                <a:tc>
                  <a:txBody>
                    <a:bodyPr/>
                    <a:lstStyle/>
                    <a:p>
                      <a:pPr algn="ctr" rtl="0"/>
                      <a:r>
                        <a:rPr lang="pt-br" sz="1400" b="0" u="none">
                          <a:solidFill>
                            <a:schemeClr val="accent1"/>
                          </a:solidFill>
                          <a:latin typeface="Amazon Ember" panose="02000000000000000000" pitchFamily="2" charset="0"/>
                          <a:ea typeface="Amazon Ember" panose="02000000000000000000" pitchFamily="2" charset="0"/>
                        </a:rPr>
                        <a:t>Índice secundário local</a:t>
                      </a:r>
                    </a:p>
                  </a:txBody>
                  <a:tcPr/>
                </a:tc>
                <a:extLst>
                  <a:ext uri="{0D108BD9-81ED-4DB2-BD59-A6C34878D82A}">
                    <a16:rowId xmlns:a16="http://schemas.microsoft.com/office/drawing/2014/main" val="10000"/>
                  </a:ext>
                </a:extLst>
              </a:tr>
              <a:tr h="703395">
                <a:tc>
                  <a:txBody>
                    <a:bodyPr/>
                    <a:lstStyle/>
                    <a:p>
                      <a:pPr rtl="0"/>
                      <a:r>
                        <a:rPr lang="pt-br" sz="1400" dirty="0"/>
                        <a:t>Escopo da consulta</a:t>
                      </a:r>
                      <a:endParaRPr lang="en-US" sz="1400" dirty="0">
                        <a:solidFill>
                          <a:schemeClr val="tx1"/>
                        </a:solidFill>
                        <a:latin typeface="Amazon Ember Light"/>
                      </a:endParaRPr>
                    </a:p>
                  </a:txBody>
                  <a:tcPr/>
                </a:tc>
                <a:tc>
                  <a:txBody>
                    <a:bodyPr/>
                    <a:lstStyle/>
                    <a:p>
                      <a:pPr rtl="0"/>
                      <a:r>
                        <a:rPr lang="pt-br" sz="1400"/>
                        <a:t>Tabela inteira, em todas as partições.</a:t>
                      </a:r>
                      <a:endParaRPr lang="en-US" sz="1400" b="0">
                        <a:solidFill>
                          <a:schemeClr val="tx1"/>
                        </a:solidFill>
                        <a:latin typeface="Amazon Ember Light"/>
                      </a:endParaRPr>
                    </a:p>
                  </a:txBody>
                  <a:tcPr/>
                </a:tc>
                <a:tc>
                  <a:txBody>
                    <a:bodyPr/>
                    <a:lstStyle/>
                    <a:p>
                      <a:pPr rtl="0"/>
                      <a:r>
                        <a:rPr lang="pt-br" sz="1400"/>
                        <a:t>Partição única, conforme especificado pelo valor da chave de partição na consulta.</a:t>
                      </a:r>
                      <a:endParaRPr lang="en-US" sz="1400" b="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extLst>
                  <a:ext uri="{0D108BD9-81ED-4DB2-BD59-A6C34878D82A}">
                    <a16:rowId xmlns:a16="http://schemas.microsoft.com/office/drawing/2014/main" val="10001"/>
                  </a:ext>
                </a:extLst>
              </a:tr>
              <a:tr h="1004851">
                <a:tc>
                  <a:txBody>
                    <a:bodyPr/>
                    <a:lstStyle/>
                    <a:p>
                      <a:pPr rtl="0"/>
                      <a:r>
                        <a:rPr lang="pt-br" sz="1400" dirty="0"/>
                        <a:t>Atributos</a:t>
                      </a:r>
                      <a:r>
                        <a:rPr lang="pt-br" sz="1400" u="none" dirty="0"/>
                        <a:t> da chave</a:t>
                      </a:r>
                      <a:endParaRPr lang="en-US" sz="1400" u="none" dirty="0">
                        <a:solidFill>
                          <a:srgbClr val="000000"/>
                        </a:solidFill>
                        <a:latin typeface="Amazon Ember Light" panose="020B0403020204020204"/>
                      </a:endParaRPr>
                    </a:p>
                  </a:txBody>
                  <a:tcPr/>
                </a:tc>
                <a:tc>
                  <a:txBody>
                    <a:bodyPr/>
                    <a:lstStyle/>
                    <a:p>
                      <a:pPr marL="285750" indent="-285750" rtl="0">
                        <a:buFont typeface="Arial" panose="020B0604020202020204" pitchFamily="34" charset="0"/>
                        <a:buChar char="•"/>
                      </a:pPr>
                      <a:r>
                        <a:rPr lang="pt-br" sz="1400" dirty="0"/>
                        <a:t>Chave de partição ou chave de partição e </a:t>
                      </a:r>
                      <a:r>
                        <a:rPr lang="pt-br" sz="1400" u="none" dirty="0"/>
                        <a:t>classificação</a:t>
                      </a:r>
                      <a:r>
                        <a:rPr lang="pt-br" sz="1400" dirty="0"/>
                        <a:t>.</a:t>
                      </a:r>
                    </a:p>
                    <a:p>
                      <a:pPr marL="285750" indent="-285750" rtl="0">
                        <a:buFont typeface="Arial" panose="020B0604020202020204" pitchFamily="34" charset="0"/>
                        <a:buChar char="•"/>
                      </a:pPr>
                      <a:r>
                        <a:rPr lang="pt-br" sz="1400" dirty="0"/>
                        <a:t>Pode ser qualquer atributo escalar na tabela.</a:t>
                      </a:r>
                      <a:endParaRPr lang="en-US" sz="1400" dirty="0">
                        <a:solidFill>
                          <a:schemeClr val="tx1"/>
                        </a:solidFill>
                        <a:latin typeface="Amazon Ember Light"/>
                      </a:endParaRPr>
                    </a:p>
                  </a:txBody>
                  <a:tcPr/>
                </a:tc>
                <a:tc>
                  <a:txBody>
                    <a:bodyPr/>
                    <a:lstStyle/>
                    <a:p>
                      <a:pPr marL="285750" indent="-285750" rtl="0">
                        <a:buFont typeface="Arial" panose="020B0604020202020204" pitchFamily="34" charset="0"/>
                        <a:buChar char="•"/>
                      </a:pPr>
                      <a:r>
                        <a:rPr lang="pt-br" sz="1400"/>
                        <a:t>Chave de partição e </a:t>
                      </a:r>
                      <a:r>
                        <a:rPr lang="pt-br" sz="1400" u="none"/>
                        <a:t>chave de classificação</a:t>
                      </a:r>
                      <a:r>
                        <a:rPr lang="pt-br" sz="1400"/>
                        <a:t>.</a:t>
                      </a:r>
                    </a:p>
                    <a:p>
                      <a:pPr marL="285750" indent="-285750" rtl="0">
                        <a:buFont typeface="Arial" panose="020B0604020202020204" pitchFamily="34" charset="0"/>
                        <a:buChar char="•"/>
                      </a:pPr>
                      <a:r>
                        <a:rPr lang="pt-br" sz="1400" u="none"/>
                        <a:t>A chave</a:t>
                      </a:r>
                      <a:r>
                        <a:rPr lang="pt-br" sz="1400"/>
                        <a:t> de partição do índice deve ser o mesmo atributo </a:t>
                      </a:r>
                      <a:r>
                        <a:rPr lang="pt-br" sz="1400" u="none"/>
                        <a:t>da tabela base.</a:t>
                      </a:r>
                      <a:endParaRPr lang="en-US" sz="1400" u="none">
                        <a:solidFill>
                          <a:srgbClr val="000000"/>
                        </a:solidFill>
                        <a:latin typeface="Amazon Ember Light" panose="020B0403020204020204"/>
                      </a:endParaRPr>
                    </a:p>
                  </a:txBody>
                  <a:tcPr/>
                </a:tc>
                <a:extLst>
                  <a:ext uri="{0D108BD9-81ED-4DB2-BD59-A6C34878D82A}">
                    <a16:rowId xmlns:a16="http://schemas.microsoft.com/office/drawing/2014/main" val="10002"/>
                  </a:ext>
                </a:extLst>
              </a:tr>
              <a:tr h="703395">
                <a:tc>
                  <a:txBody>
                    <a:bodyPr/>
                    <a:lstStyle/>
                    <a:p>
                      <a:pPr rtl="0"/>
                      <a:r>
                        <a:rPr lang="pt-br" sz="1400"/>
                        <a:t>Atributos </a:t>
                      </a:r>
                      <a:r>
                        <a:rPr lang="pt-br" sz="1400" u="none"/>
                        <a:t>projetados</a:t>
                      </a:r>
                      <a:endParaRPr lang="en-US" sz="1400" u="none">
                        <a:solidFill>
                          <a:srgbClr val="000000"/>
                        </a:solidFill>
                        <a:latin typeface="Amazon Ember Light" panose="020B0403020204020204"/>
                      </a:endParaRPr>
                    </a:p>
                  </a:txBody>
                  <a:tcPr/>
                </a:tc>
                <a:tc>
                  <a:txBody>
                    <a:bodyPr/>
                    <a:lstStyle/>
                    <a:p>
                      <a:pPr rtl="0"/>
                      <a:r>
                        <a:rPr lang="pt-br" sz="1400" dirty="0"/>
                        <a:t>Somente atributos projetados podem ser consultados.</a:t>
                      </a:r>
                      <a:endParaRPr lang="en-US" sz="1400" dirty="0">
                        <a:solidFill>
                          <a:schemeClr val="tx1"/>
                        </a:solidFill>
                        <a:latin typeface="Amazon Ember Light"/>
                      </a:endParaRPr>
                    </a:p>
                  </a:txBody>
                  <a:tcPr/>
                </a:tc>
                <a:tc>
                  <a:txBody>
                    <a:bodyPr/>
                    <a:lstStyle/>
                    <a:p>
                      <a:pPr marL="0" indent="0" rtl="0">
                        <a:buFont typeface="Arial" panose="020B0604020202020204" pitchFamily="34" charset="0"/>
                        <a:buNone/>
                      </a:pPr>
                      <a:r>
                        <a:rPr lang="pt-br" sz="1400" dirty="0"/>
                        <a:t>Pode-se consultar atributos que não são projetados. </a:t>
                      </a:r>
                      <a:br>
                        <a:rPr lang="pt-br" sz="1400" dirty="0"/>
                      </a:br>
                      <a:r>
                        <a:rPr lang="pt-br" sz="1400" dirty="0"/>
                        <a:t>Eles </a:t>
                      </a:r>
                      <a:r>
                        <a:rPr lang="pt-br" sz="1400" u="none" dirty="0"/>
                        <a:t>serão recuperados</a:t>
                      </a:r>
                      <a:r>
                        <a:rPr lang="pt-br" sz="1400" dirty="0"/>
                        <a:t> da tabela base.</a:t>
                      </a:r>
                      <a:endParaRPr lang="en-US" sz="1400" dirty="0">
                        <a:solidFill>
                          <a:schemeClr val="tx1"/>
                        </a:solidFill>
                        <a:latin typeface="Amazon Ember Light"/>
                      </a:endParaRPr>
                    </a:p>
                  </a:txBody>
                  <a:tcPr/>
                </a:tc>
                <a:extLst>
                  <a:ext uri="{0D108BD9-81ED-4DB2-BD59-A6C34878D82A}">
                    <a16:rowId xmlns:a16="http://schemas.microsoft.com/office/drawing/2014/main" val="10003"/>
                  </a:ext>
                </a:extLst>
              </a:tr>
              <a:tr h="407523">
                <a:tc>
                  <a:txBody>
                    <a:bodyPr/>
                    <a:lstStyle/>
                    <a:p>
                      <a:pPr rtl="0"/>
                      <a:r>
                        <a:rPr lang="pt-br" sz="1400"/>
                        <a:t>Consistência</a:t>
                      </a:r>
                      <a:r>
                        <a:rPr lang="pt-br" sz="1400" u="none"/>
                        <a:t> de leituras</a:t>
                      </a:r>
                      <a:endParaRPr lang="en-US" sz="1400" u="none">
                        <a:solidFill>
                          <a:srgbClr val="000000"/>
                        </a:solidFill>
                        <a:latin typeface="Amazon Ember Light" panose="020B0403020204020204"/>
                      </a:endParaRPr>
                    </a:p>
                  </a:txBody>
                  <a:tcPr/>
                </a:tc>
                <a:tc>
                  <a:txBody>
                    <a:bodyPr/>
                    <a:lstStyle/>
                    <a:p>
                      <a:pPr rtl="0"/>
                      <a:r>
                        <a:rPr lang="pt-br" sz="1400" dirty="0"/>
                        <a:t>Consistência eventual apenas.</a:t>
                      </a:r>
                      <a:endParaRPr lang="en-US" sz="1400" dirty="0">
                        <a:solidFill>
                          <a:schemeClr val="tx1"/>
                        </a:solidFill>
                        <a:latin typeface="Amazon Ember Light"/>
                      </a:endParaRPr>
                    </a:p>
                  </a:txBody>
                  <a:tcPr/>
                </a:tc>
                <a:tc>
                  <a:txBody>
                    <a:bodyPr/>
                    <a:lstStyle/>
                    <a:p>
                      <a:pPr rtl="0"/>
                      <a:r>
                        <a:rPr lang="pt-br" sz="1400"/>
                        <a:t>Consistência eventual ou consistência forte</a:t>
                      </a:r>
                      <a:endParaRPr lang="en-US" sz="1400">
                        <a:solidFill>
                          <a:schemeClr val="tx1"/>
                        </a:solidFill>
                        <a:latin typeface="Amazon Ember Light"/>
                      </a:endParaRPr>
                    </a:p>
                  </a:txBody>
                  <a:tcPr/>
                </a:tc>
                <a:extLst>
                  <a:ext uri="{0D108BD9-81ED-4DB2-BD59-A6C34878D82A}">
                    <a16:rowId xmlns:a16="http://schemas.microsoft.com/office/drawing/2014/main" val="10004"/>
                  </a:ext>
                </a:extLst>
              </a:tr>
              <a:tr h="1004851">
                <a:tc>
                  <a:txBody>
                    <a:bodyPr/>
                    <a:lstStyle/>
                    <a:p>
                      <a:pPr rtl="0"/>
                      <a:r>
                        <a:rPr lang="pt-br" sz="1400"/>
                        <a:t>Taxa de transferência provisionada</a:t>
                      </a:r>
                      <a:endParaRPr lang="en-US" sz="1400">
                        <a:solidFill>
                          <a:schemeClr val="tx1"/>
                        </a:solidFill>
                        <a:latin typeface="Amazon Ember Light"/>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dirty="0"/>
                        <a:t>Diferentes configurações de taxa de transferência da </a:t>
                      </a:r>
                      <a:r>
                        <a:rPr lang="pt-br" sz="1400" u="none" dirty="0"/>
                        <a:t>tabela base</a:t>
                      </a:r>
                      <a:r>
                        <a:rPr lang="pt-br" sz="1400" dirty="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dirty="0"/>
                        <a:t>Consomem unidades de capacidade separadas.</a:t>
                      </a:r>
                      <a:endParaRPr lang="en-US" sz="1400" dirty="0">
                        <a:solidFill>
                          <a:schemeClr val="tx1"/>
                        </a:solidFill>
                        <a:latin typeface="Amazon Ember Light"/>
                      </a:endParaRPr>
                    </a:p>
                  </a:txBody>
                  <a:tcPr/>
                </a:tc>
                <a:tc>
                  <a:txBody>
                    <a:bodyPr/>
                    <a:lstStyle/>
                    <a:p>
                      <a:pPr marL="285750" indent="-285750" rtl="0">
                        <a:buFont typeface="Arial" panose="020B0604020202020204" pitchFamily="34" charset="0"/>
                        <a:buChar char="•"/>
                      </a:pPr>
                      <a:r>
                        <a:rPr lang="pt-br" sz="1400" dirty="0"/>
                        <a:t>Mesmas configurações de taxa de transferência</a:t>
                      </a:r>
                      <a:r>
                        <a:rPr lang="pt-br" sz="1400" u="none" dirty="0"/>
                        <a:t> da tabela base</a:t>
                      </a:r>
                      <a:r>
                        <a:rPr lang="pt-br" sz="1400" dirty="0"/>
                        <a:t>.</a:t>
                      </a:r>
                    </a:p>
                    <a:p>
                      <a:pPr marL="285750" indent="-285750" rtl="0">
                        <a:buFont typeface="Arial" panose="020B0604020202020204" pitchFamily="34" charset="0"/>
                        <a:buChar char="•"/>
                      </a:pPr>
                      <a:r>
                        <a:rPr lang="pt-br" sz="1400" dirty="0"/>
                        <a:t>Consomem unidades de capacidade da tabela base.</a:t>
                      </a:r>
                      <a:endParaRPr lang="en-US" sz="1400" dirty="0">
                        <a:solidFill>
                          <a:schemeClr val="tx1"/>
                        </a:solidFill>
                        <a:latin typeface="Amazon Ember Light"/>
                      </a:endParaRPr>
                    </a:p>
                  </a:txBody>
                  <a:tcPr/>
                </a:tc>
                <a:extLst>
                  <a:ext uri="{0D108BD9-81ED-4DB2-BD59-A6C34878D82A}">
                    <a16:rowId xmlns:a16="http://schemas.microsoft.com/office/drawing/2014/main" val="10005"/>
                  </a:ext>
                </a:extLst>
              </a:tr>
              <a:tr h="703395">
                <a:tc>
                  <a:txBody>
                    <a:bodyPr/>
                    <a:lstStyle/>
                    <a:p>
                      <a:pPr rtl="0"/>
                      <a:r>
                        <a:rPr lang="pt-br" sz="1400" dirty="0"/>
                        <a:t>Considerações sobre </a:t>
                      </a:r>
                      <a:br>
                        <a:rPr lang="pt-br" sz="1400" dirty="0"/>
                      </a:br>
                      <a:r>
                        <a:rPr lang="pt-br" sz="1400" dirty="0"/>
                        <a:t>ciclo de vida</a:t>
                      </a:r>
                      <a:endParaRPr lang="en-US" sz="1400" dirty="0">
                        <a:solidFill>
                          <a:schemeClr val="tx1"/>
                        </a:solidFill>
                        <a:latin typeface="Amazon Ember Light"/>
                      </a:endParaRPr>
                    </a:p>
                  </a:txBody>
                  <a:tcPr/>
                </a:tc>
                <a:tc>
                  <a:txBody>
                    <a:bodyPr/>
                    <a:lstStyle/>
                    <a:p>
                      <a:pPr rtl="0"/>
                      <a:r>
                        <a:rPr lang="pt-br" sz="1400" dirty="0"/>
                        <a:t>Pode ser criado ou excluído a </a:t>
                      </a:r>
                      <a:br>
                        <a:rPr lang="pt-br" sz="1400" dirty="0"/>
                      </a:br>
                      <a:r>
                        <a:rPr lang="pt-br" sz="1400" dirty="0"/>
                        <a:t>qualquer momento.</a:t>
                      </a:r>
                      <a:endParaRPr lang="en-US" sz="1400" dirty="0">
                        <a:solidFill>
                          <a:schemeClr val="tx1"/>
                        </a:solidFill>
                        <a:latin typeface="Amazon Ember Light"/>
                      </a:endParaRPr>
                    </a:p>
                  </a:txBody>
                  <a:tcPr/>
                </a:tc>
                <a:tc>
                  <a:txBody>
                    <a:bodyPr/>
                    <a:lstStyle/>
                    <a:p>
                      <a:pPr marL="285750" indent="-285750" rtl="0">
                        <a:buFont typeface="Arial" panose="020B0604020202020204" pitchFamily="34" charset="0"/>
                        <a:buChar char="•"/>
                      </a:pPr>
                      <a:r>
                        <a:rPr lang="pt-br" sz="1400" dirty="0"/>
                        <a:t>Deve ser criado quando a </a:t>
                      </a:r>
                      <a:r>
                        <a:rPr lang="pt-br" sz="1400" u="none" dirty="0"/>
                        <a:t>tabela</a:t>
                      </a:r>
                      <a:r>
                        <a:rPr lang="pt-br" sz="1400" dirty="0"/>
                        <a:t> for criada.</a:t>
                      </a:r>
                    </a:p>
                    <a:p>
                      <a:pPr marL="285750" indent="-285750" rtl="0">
                        <a:buFont typeface="Arial" panose="020B0604020202020204" pitchFamily="34" charset="0"/>
                        <a:buChar char="•"/>
                      </a:pPr>
                      <a:r>
                        <a:rPr lang="pt-br" sz="1400" u="none" dirty="0"/>
                        <a:t>Não pode</a:t>
                      </a:r>
                      <a:r>
                        <a:rPr lang="pt-br" sz="1400" dirty="0"/>
                        <a:t> ser excluído </a:t>
                      </a:r>
                      <a:r>
                        <a:rPr lang="pt-br" sz="1400" u="none" dirty="0"/>
                        <a:t>a menos que a</a:t>
                      </a:r>
                      <a:r>
                        <a:rPr lang="pt-br" sz="1400" dirty="0"/>
                        <a:t> tabela seja excluída.</a:t>
                      </a:r>
                      <a:endParaRPr lang="en-US" sz="1400" dirty="0">
                        <a:solidFill>
                          <a:schemeClr val="tx1"/>
                        </a:solidFill>
                        <a:latin typeface="Amazon Ember Light"/>
                      </a:endParaRPr>
                    </a:p>
                  </a:txBody>
                  <a:tcPr/>
                </a:tc>
                <a:extLst>
                  <a:ext uri="{0D108BD9-81ED-4DB2-BD59-A6C34878D82A}">
                    <a16:rowId xmlns:a16="http://schemas.microsoft.com/office/drawing/2014/main" val="10006"/>
                  </a:ext>
                </a:extLst>
              </a:tr>
            </a:tbl>
          </a:graphicData>
        </a:graphic>
      </p:graphicFrame>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954057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6951518" cy="474119"/>
          </a:xfrm>
        </p:spPr>
        <p:txBody>
          <a:bodyPr rtlCol="0">
            <a:noAutofit/>
          </a:bodyPr>
          <a:lstStyle/>
          <a:p>
            <a:pPr rtl="0"/>
            <a:r>
              <a:rPr lang="pt-br" dirty="0"/>
              <a:t>Opções de banco de dados da AWS:</a:t>
            </a:r>
            <a:r>
              <a:rPr lang="en-US" dirty="0"/>
              <a:t/>
            </a:r>
            <a:br>
              <a:rPr lang="en-US" dirty="0"/>
            </a:br>
            <a:r>
              <a:rPr lang="pt-br" dirty="0"/>
              <a:t>Resumo do recurso</a:t>
            </a:r>
          </a:p>
        </p:txBody>
      </p:sp>
      <p:sp>
        <p:nvSpPr>
          <p:cNvPr id="2" name="Slide Number Placeholder 1"/>
          <p:cNvSpPr>
            <a:spLocks noGrp="1"/>
          </p:cNvSpPr>
          <p:nvPr>
            <p:ph type="sldNum" sz="quarter" idx="12"/>
          </p:nvPr>
        </p:nvSpPr>
        <p:spPr/>
        <p:txBody>
          <a:bodyPr rtlCol="0"/>
          <a:lstStyle/>
          <a:p>
            <a:pPr rtl="0"/>
            <a:fld id="{9FC43BFD-8FF7-A343-A8A6-E2338FCE8046}" type="slidenum">
              <a:rPr lang="en-US" smtClean="0"/>
              <a:pPr/>
              <a:t>73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02793391"/>
              </p:ext>
            </p:extLst>
          </p:nvPr>
        </p:nvGraphicFramePr>
        <p:xfrm>
          <a:off x="372140" y="1421417"/>
          <a:ext cx="11451267" cy="4983480"/>
        </p:xfrm>
        <a:graphic>
          <a:graphicData uri="http://schemas.openxmlformats.org/drawingml/2006/table">
            <a:tbl>
              <a:tblPr firstRow="1" bandRow="1">
                <a:tableStyleId>{F5AB1C69-6EDB-4FF4-983F-18BD219EF322}</a:tableStyleId>
              </a:tblPr>
              <a:tblGrid>
                <a:gridCol w="2307265">
                  <a:extLst>
                    <a:ext uri="{9D8B030D-6E8A-4147-A177-3AD203B41FA5}">
                      <a16:colId xmlns:a16="http://schemas.microsoft.com/office/drawing/2014/main" val="20000"/>
                    </a:ext>
                  </a:extLst>
                </a:gridCol>
                <a:gridCol w="1350335">
                  <a:extLst>
                    <a:ext uri="{9D8B030D-6E8A-4147-A177-3AD203B41FA5}">
                      <a16:colId xmlns:a16="http://schemas.microsoft.com/office/drawing/2014/main" val="20001"/>
                    </a:ext>
                  </a:extLst>
                </a:gridCol>
                <a:gridCol w="7793667">
                  <a:extLst>
                    <a:ext uri="{9D8B030D-6E8A-4147-A177-3AD203B41FA5}">
                      <a16:colId xmlns:a16="http://schemas.microsoft.com/office/drawing/2014/main" val="20002"/>
                    </a:ext>
                  </a:extLst>
                </a:gridCol>
              </a:tblGrid>
              <a:tr h="370840">
                <a:tc>
                  <a:txBody>
                    <a:bodyPr/>
                    <a:lstStyle/>
                    <a:p>
                      <a:pPr algn="ctr" rtl="0"/>
                      <a:r>
                        <a:rPr lang="pt-br" sz="1500" b="0" u="none" dirty="0">
                          <a:solidFill>
                            <a:schemeClr val="accent1"/>
                          </a:solidFill>
                          <a:latin typeface="Amazon Ember" panose="02000000000000000000" pitchFamily="2" charset="0"/>
                          <a:ea typeface="Amazon Ember" panose="02000000000000000000" pitchFamily="2" charset="0"/>
                        </a:rPr>
                        <a:t>Nome </a:t>
                      </a:r>
                      <a:r>
                        <a:rPr lang="en-US" sz="1500" b="0" u="none" baseline="0" dirty="0">
                          <a:solidFill>
                            <a:schemeClr val="accent1"/>
                          </a:solidFill>
                          <a:latin typeface="Amazon Ember" panose="02000000000000000000" pitchFamily="2" charset="0"/>
                          <a:ea typeface="Amazon Ember" panose="02000000000000000000" pitchFamily="2" charset="0"/>
                        </a:rPr>
                        <a:t/>
                      </a:r>
                      <a:br>
                        <a:rPr lang="en-US" sz="1500" b="0" u="none" baseline="0" dirty="0">
                          <a:solidFill>
                            <a:schemeClr val="accent1"/>
                          </a:solidFill>
                          <a:latin typeface="Amazon Ember" panose="02000000000000000000" pitchFamily="2" charset="0"/>
                          <a:ea typeface="Amazon Ember" panose="02000000000000000000" pitchFamily="2" charset="0"/>
                        </a:rPr>
                      </a:br>
                      <a:r>
                        <a:rPr lang="pt-br" sz="1500" b="0" u="none" dirty="0">
                          <a:solidFill>
                            <a:schemeClr val="accent1"/>
                          </a:solidFill>
                          <a:latin typeface="Amazon Ember" panose="02000000000000000000" pitchFamily="2" charset="0"/>
                          <a:ea typeface="Amazon Ember" panose="02000000000000000000" pitchFamily="2" charset="0"/>
                        </a:rPr>
                        <a:t>Banco de dados</a:t>
                      </a:r>
                      <a:endParaRPr lang="en-US" sz="1500" b="0" u="none" dirty="0">
                        <a:solidFill>
                          <a:schemeClr val="accent1"/>
                        </a:solidFill>
                        <a:latin typeface="Amazon Ember" panose="02000000000000000000" pitchFamily="2" charset="0"/>
                        <a:ea typeface="Amazon Ember" panose="02000000000000000000" pitchFamily="2" charset="0"/>
                      </a:endParaRPr>
                    </a:p>
                  </a:txBody>
                  <a:tcPr/>
                </a:tc>
                <a:tc>
                  <a:txBody>
                    <a:bodyPr/>
                    <a:lstStyle/>
                    <a:p>
                      <a:pPr algn="ctr" rtl="0"/>
                      <a:r>
                        <a:rPr lang="pt-br" sz="1500" b="0" dirty="0">
                          <a:solidFill>
                            <a:schemeClr val="accent1"/>
                          </a:solidFill>
                          <a:latin typeface="Amazon Ember" panose="02000000000000000000" pitchFamily="2" charset="0"/>
                          <a:ea typeface="Amazon Ember" panose="02000000000000000000" pitchFamily="2" charset="0"/>
                        </a:rPr>
                        <a:t>Tipo</a:t>
                      </a:r>
                      <a:r>
                        <a:rPr lang="pt-br" sz="1500" b="0" u="none" dirty="0">
                          <a:solidFill>
                            <a:schemeClr val="accent1"/>
                          </a:solidFill>
                          <a:latin typeface="Amazon Ember" panose="02000000000000000000" pitchFamily="2" charset="0"/>
                          <a:ea typeface="Amazon Ember" panose="02000000000000000000" pitchFamily="2" charset="0"/>
                        </a:rPr>
                        <a:t> de banco de dados</a:t>
                      </a:r>
                      <a:endParaRPr lang="en-US" sz="1500" b="0" u="none" dirty="0">
                        <a:solidFill>
                          <a:schemeClr val="accent1"/>
                        </a:solidFill>
                        <a:latin typeface="Amazon Ember" panose="02000000000000000000" pitchFamily="2" charset="0"/>
                        <a:ea typeface="Amazon Ember" panose="02000000000000000000" pitchFamily="2" charset="0"/>
                      </a:endParaRPr>
                    </a:p>
                  </a:txBody>
                  <a:tcPr/>
                </a:tc>
                <a:tc>
                  <a:txBody>
                    <a:bodyPr/>
                    <a:lstStyle/>
                    <a:p>
                      <a:pPr algn="ctr" rtl="0"/>
                      <a:r>
                        <a:rPr lang="pt-br" sz="1500" b="0">
                          <a:solidFill>
                            <a:schemeClr val="accent1"/>
                          </a:solidFill>
                          <a:latin typeface="Amazon Ember" panose="02000000000000000000" pitchFamily="2" charset="0"/>
                          <a:ea typeface="Amazon Ember" panose="02000000000000000000" pitchFamily="2" charset="0"/>
                        </a:rPr>
                        <a:t>Descrição</a:t>
                      </a:r>
                    </a:p>
                  </a:txBody>
                  <a:tcPr/>
                </a:tc>
                <a:extLst>
                  <a:ext uri="{0D108BD9-81ED-4DB2-BD59-A6C34878D82A}">
                    <a16:rowId xmlns:a16="http://schemas.microsoft.com/office/drawing/2014/main" val="10000"/>
                  </a:ext>
                </a:extLst>
              </a:tr>
              <a:tr h="370840">
                <a:tc>
                  <a:txBody>
                    <a:bodyPr/>
                    <a:lstStyle/>
                    <a:p>
                      <a:pPr rtl="0"/>
                      <a:r>
                        <a:rPr lang="pt-br" sz="1500" dirty="0"/>
                        <a:t>Amazon RDS</a:t>
                      </a:r>
                      <a:endParaRPr lang="en-US" sz="1500" dirty="0">
                        <a:solidFill>
                          <a:schemeClr val="tx1"/>
                        </a:solidFill>
                        <a:latin typeface="Amazon Ember Light"/>
                      </a:endParaRPr>
                    </a:p>
                  </a:txBody>
                  <a:tcPr/>
                </a:tc>
                <a:tc>
                  <a:txBody>
                    <a:bodyPr/>
                    <a:lstStyle/>
                    <a:p>
                      <a:pPr rtl="0"/>
                      <a:r>
                        <a:rPr lang="pt-br" sz="1500" dirty="0"/>
                        <a:t>Banco de dados relacional</a:t>
                      </a:r>
                      <a:endParaRPr lang="en-US" sz="1500" dirty="0">
                        <a:latin typeface="Amazon Ember Light"/>
                      </a:endParaRPr>
                    </a:p>
                  </a:txBody>
                  <a:tcPr/>
                </a:tc>
                <a:tc>
                  <a:txBody>
                    <a:bodyPr/>
                    <a:lstStyle/>
                    <a:p>
                      <a:pPr rtl="0"/>
                      <a:r>
                        <a:rPr lang="pt-br" sz="1500" dirty="0"/>
                        <a:t>Um banco de dados relacional gerenciado na nuvem que você pode </a:t>
                      </a:r>
                      <a:r>
                        <a:rPr lang="pt-br" sz="1500" u="none" dirty="0"/>
                        <a:t>iniciar</a:t>
                      </a:r>
                      <a:r>
                        <a:rPr lang="pt-br" sz="1500" dirty="0"/>
                        <a:t> em minutos com </a:t>
                      </a:r>
                      <a:r>
                        <a:rPr lang="pt-br" sz="1500" u="none" dirty="0"/>
                        <a:t>apenas</a:t>
                      </a:r>
                      <a:r>
                        <a:rPr lang="pt-br" sz="1500" dirty="0"/>
                        <a:t> alguns cliques.</a:t>
                      </a:r>
                      <a:endParaRPr lang="en-US" sz="1500" dirty="0">
                        <a:latin typeface="Amazon Ember Light"/>
                      </a:endParaRPr>
                    </a:p>
                  </a:txBody>
                  <a:tcPr/>
                </a:tc>
                <a:extLst>
                  <a:ext uri="{0D108BD9-81ED-4DB2-BD59-A6C34878D82A}">
                    <a16:rowId xmlns:a16="http://schemas.microsoft.com/office/drawing/2014/main" val="10001"/>
                  </a:ext>
                </a:extLst>
              </a:tr>
              <a:tr h="370840">
                <a:tc>
                  <a:txBody>
                    <a:bodyPr/>
                    <a:lstStyle/>
                    <a:p>
                      <a:pPr rtl="0"/>
                      <a:r>
                        <a:rPr lang="pt-br" sz="1500" dirty="0"/>
                        <a:t>Amazon Aurora</a:t>
                      </a:r>
                      <a:endParaRPr lang="en-US" sz="1500" dirty="0">
                        <a:solidFill>
                          <a:schemeClr val="tx1"/>
                        </a:solidFill>
                        <a:latin typeface="Amazon Ember Light"/>
                      </a:endParaRPr>
                    </a:p>
                  </a:txBody>
                  <a:tcPr/>
                </a:tc>
                <a:tc>
                  <a:txBody>
                    <a:bodyPr/>
                    <a:lstStyle/>
                    <a:p>
                      <a:pPr rtl="0"/>
                      <a:r>
                        <a:rPr lang="pt-br" sz="1500" dirty="0"/>
                        <a:t>Banco de dados relacional</a:t>
                      </a:r>
                      <a:endParaRPr lang="en-US" sz="1500" dirty="0">
                        <a:latin typeface="Amazon Ember Light"/>
                      </a:endParaRPr>
                    </a:p>
                  </a:txBody>
                  <a:tcPr/>
                </a:tc>
                <a:tc>
                  <a:txBody>
                    <a:bodyPr/>
                    <a:lstStyle/>
                    <a:p>
                      <a:pPr rtl="0"/>
                      <a:r>
                        <a:rPr lang="pt-br" sz="1500" dirty="0"/>
                        <a:t>Um banco de dados relacional totalmente gerenciado, compatível com MySQL e PostgreSQL, com a performance e a disponibilidade dos bancos de dados corporativos a um décimo do custo.</a:t>
                      </a:r>
                      <a:endParaRPr lang="en-US" sz="1500" dirty="0">
                        <a:latin typeface="Amazon Ember Light"/>
                      </a:endParaRPr>
                    </a:p>
                  </a:txBody>
                  <a:tcPr/>
                </a:tc>
                <a:extLst>
                  <a:ext uri="{0D108BD9-81ED-4DB2-BD59-A6C34878D82A}">
                    <a16:rowId xmlns:a16="http://schemas.microsoft.com/office/drawing/2014/main" val="10002"/>
                  </a:ext>
                </a:extLst>
              </a:tr>
              <a:tr h="370840">
                <a:tc>
                  <a:txBody>
                    <a:bodyPr/>
                    <a:lstStyle/>
                    <a:p>
                      <a:pPr rtl="0"/>
                      <a:r>
                        <a:rPr lang="pt-br" sz="1500"/>
                        <a:t>Amazon Redshift</a:t>
                      </a:r>
                      <a:endParaRPr lang="en-US" sz="1500">
                        <a:solidFill>
                          <a:schemeClr val="tx1"/>
                        </a:solidFill>
                        <a:latin typeface="Amazon Ember Light"/>
                      </a:endParaRPr>
                    </a:p>
                  </a:txBody>
                  <a:tcPr/>
                </a:tc>
                <a:tc>
                  <a:txBody>
                    <a:bodyPr/>
                    <a:lstStyle/>
                    <a:p>
                      <a:pPr rtl="0"/>
                      <a:r>
                        <a:rPr lang="pt-br" sz="1500"/>
                        <a:t>Data Warehouse</a:t>
                      </a:r>
                      <a:endParaRPr lang="en-US" sz="1500">
                        <a:latin typeface="Amazon Ember Light"/>
                      </a:endParaRPr>
                    </a:p>
                  </a:txBody>
                  <a:tcPr/>
                </a:tc>
                <a:tc>
                  <a:txBody>
                    <a:bodyPr/>
                    <a:lstStyle/>
                    <a:p>
                      <a:pPr rtl="0"/>
                      <a:r>
                        <a:rPr lang="pt-br" sz="1500" dirty="0"/>
                        <a:t>Um </a:t>
                      </a:r>
                      <a:r>
                        <a:rPr lang="pt-br" sz="1500" u="none" dirty="0"/>
                        <a:t>data warehouse</a:t>
                      </a:r>
                      <a:r>
                        <a:rPr lang="pt-br" sz="1500" dirty="0"/>
                        <a:t> rápido, totalmente gerenciado e em escala de petabytes por um décimo do custo das soluções tradicionais.</a:t>
                      </a:r>
                      <a:endParaRPr lang="en-US" sz="1500" dirty="0">
                        <a:latin typeface="Amazon Ember Light"/>
                      </a:endParaRPr>
                    </a:p>
                  </a:txBody>
                  <a:tcPr/>
                </a:tc>
                <a:extLst>
                  <a:ext uri="{0D108BD9-81ED-4DB2-BD59-A6C34878D82A}">
                    <a16:rowId xmlns:a16="http://schemas.microsoft.com/office/drawing/2014/main" val="10003"/>
                  </a:ext>
                </a:extLst>
              </a:tr>
              <a:tr h="370840">
                <a:tc>
                  <a:txBody>
                    <a:bodyPr/>
                    <a:lstStyle/>
                    <a:p>
                      <a:pPr rtl="0"/>
                      <a:r>
                        <a:rPr lang="pt-br" sz="1500"/>
                        <a:t>Amazon ElastiCache</a:t>
                      </a:r>
                      <a:endParaRPr lang="en-US" sz="1500">
                        <a:solidFill>
                          <a:schemeClr val="tx1"/>
                        </a:solidFill>
                        <a:latin typeface="Amazon Ember Light"/>
                      </a:endParaRPr>
                    </a:p>
                  </a:txBody>
                  <a:tcPr/>
                </a:tc>
                <a:tc>
                  <a:txBody>
                    <a:bodyPr/>
                    <a:lstStyle/>
                    <a:p>
                      <a:pPr rtl="0"/>
                      <a:r>
                        <a:rPr lang="pt-br" sz="1500"/>
                        <a:t>Armazenamento de dados (datastore)</a:t>
                      </a:r>
                      <a:r>
                        <a:rPr lang="pt-br" sz="1500" u="none"/>
                        <a:t> na memória</a:t>
                      </a:r>
                      <a:endParaRPr lang="en-US" sz="1500" u="none">
                        <a:solidFill>
                          <a:srgbClr val="000000"/>
                        </a:solidFill>
                        <a:latin typeface="Amazon Ember Light" panose="020B0403020204020204"/>
                      </a:endParaRPr>
                    </a:p>
                  </a:txBody>
                  <a:tcPr/>
                </a:tc>
                <a:tc>
                  <a:txBody>
                    <a:bodyPr/>
                    <a:lstStyle/>
                    <a:p>
                      <a:pPr rtl="0"/>
                      <a:r>
                        <a:rPr lang="pt-br" sz="1500" dirty="0"/>
                        <a:t>Um armazenamento de dados na memória baseado em Memcached ou Redis na nuvem.</a:t>
                      </a:r>
                      <a:endParaRPr lang="en-US" sz="1500" dirty="0">
                        <a:latin typeface="Amazon Ember Light"/>
                      </a:endParaRPr>
                    </a:p>
                  </a:txBody>
                  <a:tcPr/>
                </a:tc>
                <a:extLst>
                  <a:ext uri="{0D108BD9-81ED-4DB2-BD59-A6C34878D82A}">
                    <a16:rowId xmlns:a16="http://schemas.microsoft.com/office/drawing/2014/main" val="10004"/>
                  </a:ext>
                </a:extLst>
              </a:tr>
              <a:tr h="370840">
                <a:tc>
                  <a:txBody>
                    <a:bodyPr/>
                    <a:lstStyle/>
                    <a:p>
                      <a:pPr rtl="0"/>
                      <a:r>
                        <a:rPr lang="pt-br" sz="1500"/>
                        <a:t>Amazon Neptune</a:t>
                      </a:r>
                      <a:endParaRPr lang="en-US" sz="1500">
                        <a:solidFill>
                          <a:schemeClr val="tx1"/>
                        </a:solidFill>
                        <a:latin typeface="Amazon Ember Light"/>
                      </a:endParaRPr>
                    </a:p>
                  </a:txBody>
                  <a:tcPr/>
                </a:tc>
                <a:tc>
                  <a:txBody>
                    <a:bodyPr/>
                    <a:lstStyle/>
                    <a:p>
                      <a:pPr rtl="0"/>
                      <a:r>
                        <a:rPr lang="pt-br" sz="1500"/>
                        <a:t>Banco de dados gráfico</a:t>
                      </a:r>
                      <a:endParaRPr lang="en-US" sz="1500">
                        <a:latin typeface="Amazon Ember Light"/>
                      </a:endParaRPr>
                    </a:p>
                  </a:txBody>
                  <a:tcPr/>
                </a:tc>
                <a:tc>
                  <a:txBody>
                    <a:bodyPr/>
                    <a:lstStyle/>
                    <a:p>
                      <a:pPr rtl="0"/>
                      <a:r>
                        <a:rPr lang="pt-br" sz="1500" dirty="0"/>
                        <a:t>Um </a:t>
                      </a:r>
                      <a:r>
                        <a:rPr lang="pt-br" sz="1500" u="none" dirty="0"/>
                        <a:t>banco de dados gráfico</a:t>
                      </a:r>
                      <a:r>
                        <a:rPr lang="pt-br" sz="1500" dirty="0"/>
                        <a:t> rápido, confiável e totalmente gerenciado para armazenar e gerenciar conjuntos de dados altamente conectados.</a:t>
                      </a:r>
                      <a:endParaRPr lang="en-US" sz="1500" dirty="0">
                        <a:latin typeface="Amazon Ember Light"/>
                      </a:endParaRPr>
                    </a:p>
                  </a:txBody>
                  <a:tcPr/>
                </a:tc>
                <a:extLst>
                  <a:ext uri="{0D108BD9-81ED-4DB2-BD59-A6C34878D82A}">
                    <a16:rowId xmlns:a16="http://schemas.microsoft.com/office/drawing/2014/main" val="10005"/>
                  </a:ext>
                </a:extLst>
              </a:tr>
              <a:tr h="370840">
                <a:tc>
                  <a:txBody>
                    <a:bodyPr/>
                    <a:lstStyle/>
                    <a:p>
                      <a:pPr rtl="0"/>
                      <a:r>
                        <a:rPr lang="pt-br" sz="1500"/>
                        <a:t>Amazon DynamoDB</a:t>
                      </a:r>
                      <a:endParaRPr lang="en-US" sz="1500">
                        <a:solidFill>
                          <a:schemeClr val="tx1"/>
                        </a:solidFill>
                        <a:latin typeface="Amazon Ember Light"/>
                      </a:endParaRPr>
                    </a:p>
                  </a:txBody>
                  <a:tcPr/>
                </a:tc>
                <a:tc>
                  <a:txBody>
                    <a:bodyPr/>
                    <a:lstStyle/>
                    <a:p>
                      <a:pPr rtl="0"/>
                      <a:r>
                        <a:rPr lang="pt-br" sz="1500"/>
                        <a:t>Banco de dados NoSQL</a:t>
                      </a:r>
                      <a:endParaRPr lang="en-US" sz="1500">
                        <a:latin typeface="Amazon Ember Light"/>
                      </a:endParaRPr>
                    </a:p>
                  </a:txBody>
                  <a:tcPr/>
                </a:tc>
                <a:tc>
                  <a:txBody>
                    <a:bodyPr/>
                    <a:lstStyle/>
                    <a:p>
                      <a:pPr rtl="0"/>
                      <a:r>
                        <a:rPr lang="pt-br" sz="1500" dirty="0"/>
                        <a:t>Um banco de dados NoSQL </a:t>
                      </a:r>
                      <a:r>
                        <a:rPr lang="pt-br" sz="1500" u="none" dirty="0"/>
                        <a:t>que oferece latência consistentemente inferior a 10 milissegundos</a:t>
                      </a:r>
                      <a:r>
                        <a:rPr lang="pt-br" sz="1500" dirty="0"/>
                        <a:t> em qualquer escala.</a:t>
                      </a:r>
                      <a:endParaRPr lang="en-US" sz="1500" dirty="0">
                        <a:latin typeface="Amazon Ember Light"/>
                      </a:endParaRPr>
                    </a:p>
                  </a:txBody>
                  <a:tcPr/>
                </a:tc>
                <a:extLst>
                  <a:ext uri="{0D108BD9-81ED-4DB2-BD59-A6C34878D82A}">
                    <a16:rowId xmlns:a16="http://schemas.microsoft.com/office/drawing/2014/main" val="10006"/>
                  </a:ext>
                </a:extLst>
              </a:tr>
            </a:tbl>
          </a:graphicData>
        </a:graphic>
      </p:graphicFrame>
      <p:sp>
        <p:nvSpPr>
          <p:cNvPr id="3" name="Footer Placeholder 2"/>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886128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rtl="0"/>
            <a:r>
              <a:rPr lang="pt-br" dirty="0"/>
              <a:t>Opções de banco de dados da AWS:</a:t>
            </a:r>
            <a:r>
              <a:rPr lang="en-US" dirty="0"/>
              <a:t/>
            </a:r>
            <a:br>
              <a:rPr lang="en-US" dirty="0"/>
            </a:br>
            <a:r>
              <a:rPr lang="pt-br" dirty="0"/>
              <a:t>Cenários de uso</a:t>
            </a:r>
          </a:p>
        </p:txBody>
      </p:sp>
      <p:sp>
        <p:nvSpPr>
          <p:cNvPr id="3" name="Slide Number Placeholder 2"/>
          <p:cNvSpPr>
            <a:spLocks noGrp="1"/>
          </p:cNvSpPr>
          <p:nvPr>
            <p:ph type="sldNum" sz="quarter" idx="12"/>
          </p:nvPr>
        </p:nvSpPr>
        <p:spPr/>
        <p:txBody>
          <a:bodyPr rtlCol="0"/>
          <a:lstStyle/>
          <a:p>
            <a:pPr rtl="0"/>
            <a:fld id="{9FC43BFD-8FF7-A343-A8A6-E2338FCE8046}" type="slidenum">
              <a:rPr lang="en-US" smtClean="0"/>
              <a:pPr/>
              <a:t>74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180837799"/>
              </p:ext>
            </p:extLst>
          </p:nvPr>
        </p:nvGraphicFramePr>
        <p:xfrm>
          <a:off x="413979" y="1587078"/>
          <a:ext cx="11409421" cy="3342640"/>
        </p:xfrm>
        <a:graphic>
          <a:graphicData uri="http://schemas.openxmlformats.org/drawingml/2006/table">
            <a:tbl>
              <a:tblPr firstRow="1" bandRow="1">
                <a:tableStyleId>{F5AB1C69-6EDB-4FF4-983F-18BD219EF322}</a:tableStyleId>
              </a:tblPr>
              <a:tblGrid>
                <a:gridCol w="2573766">
                  <a:extLst>
                    <a:ext uri="{9D8B030D-6E8A-4147-A177-3AD203B41FA5}">
                      <a16:colId xmlns:a16="http://schemas.microsoft.com/office/drawing/2014/main" val="20000"/>
                    </a:ext>
                  </a:extLst>
                </a:gridCol>
                <a:gridCol w="8835655">
                  <a:extLst>
                    <a:ext uri="{9D8B030D-6E8A-4147-A177-3AD203B41FA5}">
                      <a16:colId xmlns:a16="http://schemas.microsoft.com/office/drawing/2014/main" val="20001"/>
                    </a:ext>
                  </a:extLst>
                </a:gridCol>
              </a:tblGrid>
              <a:tr h="370840">
                <a:tc>
                  <a:txBody>
                    <a:bodyPr/>
                    <a:lstStyle/>
                    <a:p>
                      <a:pPr algn="ctr" rtl="0"/>
                      <a:r>
                        <a:rPr lang="pt-br" sz="1500" b="0" u="none" dirty="0">
                          <a:solidFill>
                            <a:schemeClr val="accent1"/>
                          </a:solidFill>
                          <a:latin typeface="Amazon Ember" panose="02000000000000000000" pitchFamily="2" charset="0"/>
                          <a:ea typeface="Amazon Ember" panose="02000000000000000000" pitchFamily="2" charset="0"/>
                        </a:rPr>
                        <a:t>Nome do banco de dados</a:t>
                      </a:r>
                      <a:endParaRPr lang="en-US" sz="1500" b="0" u="none" dirty="0">
                        <a:solidFill>
                          <a:schemeClr val="accent1"/>
                        </a:solidFill>
                        <a:latin typeface="Amazon Ember" panose="02000000000000000000" pitchFamily="2" charset="0"/>
                        <a:ea typeface="Amazon Ember" panose="02000000000000000000" pitchFamily="2" charset="0"/>
                      </a:endParaRPr>
                    </a:p>
                  </a:txBody>
                  <a:tcPr/>
                </a:tc>
                <a:tc>
                  <a:txBody>
                    <a:bodyPr/>
                    <a:lstStyle/>
                    <a:p>
                      <a:pPr algn="ctr" rtl="0"/>
                      <a:r>
                        <a:rPr lang="pt-br" sz="1500" b="0" u="none">
                          <a:solidFill>
                            <a:schemeClr val="accent1"/>
                          </a:solidFill>
                          <a:latin typeface="Amazon Ember" panose="02000000000000000000" pitchFamily="2" charset="0"/>
                          <a:ea typeface="Amazon Ember" panose="02000000000000000000" pitchFamily="2" charset="0"/>
                        </a:rPr>
                        <a:t>Melhor</a:t>
                      </a:r>
                      <a:r>
                        <a:rPr lang="pt-br" sz="1500" b="0">
                          <a:solidFill>
                            <a:schemeClr val="accent1"/>
                          </a:solidFill>
                          <a:latin typeface="Amazon Ember" panose="02000000000000000000" pitchFamily="2" charset="0"/>
                          <a:ea typeface="Amazon Ember" panose="02000000000000000000" pitchFamily="2" charset="0"/>
                        </a:rPr>
                        <a:t> utilizado para</a:t>
                      </a:r>
                      <a:endParaRPr lang="en-US" sz="1500" b="0">
                        <a:solidFill>
                          <a:schemeClr val="accent1"/>
                        </a:solidFill>
                        <a:latin typeface="Amazon Ember" panose="02000000000000000000" pitchFamily="2" charset="0"/>
                        <a:ea typeface="Amazon Ember" panose="02000000000000000000" pitchFamily="2" charset="0"/>
                      </a:endParaRPr>
                    </a:p>
                  </a:txBody>
                  <a:tcPr/>
                </a:tc>
                <a:extLst>
                  <a:ext uri="{0D108BD9-81ED-4DB2-BD59-A6C34878D82A}">
                    <a16:rowId xmlns:a16="http://schemas.microsoft.com/office/drawing/2014/main" val="10000"/>
                  </a:ext>
                </a:extLst>
              </a:tr>
              <a:tr h="370840">
                <a:tc>
                  <a:txBody>
                    <a:bodyPr/>
                    <a:lstStyle/>
                    <a:p>
                      <a:pPr rtl="0"/>
                      <a:r>
                        <a:rPr lang="pt-br" sz="1500" dirty="0"/>
                        <a:t>Amazon RDS</a:t>
                      </a:r>
                    </a:p>
                    <a:p>
                      <a:pPr rtl="0"/>
                      <a:r>
                        <a:rPr lang="pt-br" sz="1500" dirty="0"/>
                        <a:t>Amazon Aurora</a:t>
                      </a:r>
                      <a:endParaRPr lang="en-US" sz="1500" dirty="0">
                        <a:solidFill>
                          <a:schemeClr val="tx1"/>
                        </a:solidFill>
                        <a:latin typeface="Amazon Ember Light"/>
                      </a:endParaRPr>
                    </a:p>
                  </a:txBody>
                  <a:tcPr/>
                </a:tc>
                <a:tc>
                  <a:txBody>
                    <a:bodyPr/>
                    <a:lstStyle/>
                    <a:p>
                      <a:pPr rtl="0"/>
                      <a:r>
                        <a:rPr lang="pt-br" sz="1500" dirty="0"/>
                        <a:t>Aplicações</a:t>
                      </a:r>
                      <a:r>
                        <a:rPr lang="pt-br" sz="1500" u="none" dirty="0"/>
                        <a:t> transacionais como ERP, CRM e </a:t>
                      </a:r>
                      <a:r>
                        <a:rPr lang="pt-br" sz="1500" dirty="0"/>
                        <a:t>comércio eletrônico</a:t>
                      </a:r>
                      <a:r>
                        <a:rPr lang="pt-br" sz="1500" u="none" dirty="0"/>
                        <a:t> para registrar transações e armazenar dados estruturados.</a:t>
                      </a:r>
                    </a:p>
                    <a:p>
                      <a:pPr rtl="0"/>
                      <a:r>
                        <a:rPr lang="pt-br" sz="1500" dirty="0"/>
                        <a:t>Diferencial do Amazon Aurora: código aberto, alta performance </a:t>
                      </a:r>
                      <a:r>
                        <a:rPr lang="pt-br" sz="1500" u="none" dirty="0"/>
                        <a:t>e</a:t>
                      </a:r>
                      <a:r>
                        <a:rPr lang="pt-br" sz="1500" dirty="0"/>
                        <a:t> baixo custo</a:t>
                      </a:r>
                      <a:endParaRPr lang="en-US" sz="1500" dirty="0">
                        <a:solidFill>
                          <a:schemeClr val="tx1"/>
                        </a:solidFill>
                        <a:latin typeface="Amazon Ember Light"/>
                      </a:endParaRPr>
                    </a:p>
                  </a:txBody>
                  <a:tcPr/>
                </a:tc>
                <a:extLst>
                  <a:ext uri="{0D108BD9-81ED-4DB2-BD59-A6C34878D82A}">
                    <a16:rowId xmlns:a16="http://schemas.microsoft.com/office/drawing/2014/main" val="10001"/>
                  </a:ext>
                </a:extLst>
              </a:tr>
              <a:tr h="370840">
                <a:tc>
                  <a:txBody>
                    <a:bodyPr/>
                    <a:lstStyle/>
                    <a:p>
                      <a:pPr rtl="0"/>
                      <a:r>
                        <a:rPr lang="pt-br" sz="1500"/>
                        <a:t>Amazon Redshift</a:t>
                      </a:r>
                      <a:endParaRPr lang="en-US" sz="1500">
                        <a:solidFill>
                          <a:schemeClr val="tx1"/>
                        </a:solidFill>
                        <a:latin typeface="Amazon Ember Light"/>
                      </a:endParaRPr>
                    </a:p>
                  </a:txBody>
                  <a:tcPr/>
                </a:tc>
                <a:tc>
                  <a:txBody>
                    <a:bodyPr/>
                    <a:lstStyle/>
                    <a:p>
                      <a:pPr rtl="0"/>
                      <a:r>
                        <a:rPr lang="pt-br" sz="1500" dirty="0"/>
                        <a:t>Aplicações</a:t>
                      </a:r>
                      <a:r>
                        <a:rPr lang="pt-br" sz="1500" u="none" dirty="0"/>
                        <a:t> analíticas para relatórios operacionais e consultas de dados na escala de Terabytes a Exabytes.</a:t>
                      </a:r>
                      <a:endParaRPr lang="en-US" sz="1500" dirty="0">
                        <a:solidFill>
                          <a:schemeClr val="tx1"/>
                        </a:solidFill>
                        <a:latin typeface="Amazon Ember Light"/>
                      </a:endParaRPr>
                    </a:p>
                  </a:txBody>
                  <a:tcPr/>
                </a:tc>
                <a:extLst>
                  <a:ext uri="{0D108BD9-81ED-4DB2-BD59-A6C34878D82A}">
                    <a16:rowId xmlns:a16="http://schemas.microsoft.com/office/drawing/2014/main" val="10002"/>
                  </a:ext>
                </a:extLst>
              </a:tr>
              <a:tr h="370840">
                <a:tc>
                  <a:txBody>
                    <a:bodyPr/>
                    <a:lstStyle/>
                    <a:p>
                      <a:pPr rtl="0"/>
                      <a:r>
                        <a:rPr lang="pt-br" sz="1500"/>
                        <a:t>Amazon ElastiCache</a:t>
                      </a:r>
                      <a:endParaRPr lang="en-US" sz="1500">
                        <a:solidFill>
                          <a:schemeClr val="tx1"/>
                        </a:solidFill>
                        <a:latin typeface="Amazon Ember Light"/>
                      </a:endParaRPr>
                    </a:p>
                  </a:txBody>
                  <a:tcPr/>
                </a:tc>
                <a:tc>
                  <a:txBody>
                    <a:bodyPr/>
                    <a:lstStyle/>
                    <a:p>
                      <a:pPr rtl="0"/>
                      <a:r>
                        <a:rPr lang="pt-br" sz="1500" dirty="0"/>
                        <a:t>Casos de uso de </a:t>
                      </a:r>
                      <a:r>
                        <a:rPr lang="pt-br" sz="1500" u="none" dirty="0"/>
                        <a:t>aplicações</a:t>
                      </a:r>
                      <a:r>
                        <a:rPr lang="pt-br" sz="1500" dirty="0"/>
                        <a:t> em tempo real que exigem </a:t>
                      </a:r>
                      <a:r>
                        <a:rPr lang="pt-br" sz="1500" u="none" dirty="0"/>
                        <a:t>latência abaixo de um milissegundo</a:t>
                      </a:r>
                      <a:r>
                        <a:rPr lang="pt-br" sz="1500" dirty="0"/>
                        <a:t> como placares de jogos, chats ou sistema de mensagens, streaming e IoT.</a:t>
                      </a:r>
                      <a:endParaRPr lang="en-US" sz="1500" dirty="0">
                        <a:solidFill>
                          <a:schemeClr val="tx1"/>
                        </a:solidFill>
                        <a:latin typeface="Amazon Ember Light"/>
                      </a:endParaRPr>
                    </a:p>
                  </a:txBody>
                  <a:tcPr/>
                </a:tc>
                <a:extLst>
                  <a:ext uri="{0D108BD9-81ED-4DB2-BD59-A6C34878D82A}">
                    <a16:rowId xmlns:a16="http://schemas.microsoft.com/office/drawing/2014/main" val="10003"/>
                  </a:ext>
                </a:extLst>
              </a:tr>
              <a:tr h="370840">
                <a:tc>
                  <a:txBody>
                    <a:bodyPr/>
                    <a:lstStyle/>
                    <a:p>
                      <a:pPr rtl="0"/>
                      <a:r>
                        <a:rPr lang="pt-br" sz="1500"/>
                        <a:t>Amazon Neptune</a:t>
                      </a:r>
                      <a:endParaRPr lang="en-US" sz="1500">
                        <a:solidFill>
                          <a:schemeClr val="tx1"/>
                        </a:solidFill>
                        <a:latin typeface="Amazon Ember Light"/>
                      </a:endParaRPr>
                    </a:p>
                  </a:txBody>
                  <a:tcPr/>
                </a:tc>
                <a:tc>
                  <a:txBody>
                    <a:bodyPr/>
                    <a:lstStyle/>
                    <a:p>
                      <a:pPr rtl="0"/>
                      <a:r>
                        <a:rPr lang="pt-br" sz="1500" u="none" dirty="0"/>
                        <a:t>Aplicações</a:t>
                      </a:r>
                      <a:r>
                        <a:rPr lang="pt-br" sz="1500" dirty="0"/>
                        <a:t> com casos de uso que exigem navegação em dados altamente conectados, como feeds de notícias de redes sociais, recomendações e detecção de fraudes.</a:t>
                      </a:r>
                      <a:endParaRPr lang="en-US" sz="1500" dirty="0">
                        <a:solidFill>
                          <a:schemeClr val="tx1"/>
                        </a:solidFill>
                        <a:latin typeface="Amazon Ember Light"/>
                      </a:endParaRPr>
                    </a:p>
                  </a:txBody>
                  <a:tcPr/>
                </a:tc>
                <a:extLst>
                  <a:ext uri="{0D108BD9-81ED-4DB2-BD59-A6C34878D82A}">
                    <a16:rowId xmlns:a16="http://schemas.microsoft.com/office/drawing/2014/main" val="10004"/>
                  </a:ext>
                </a:extLst>
              </a:tr>
              <a:tr h="370840">
                <a:tc>
                  <a:txBody>
                    <a:bodyPr/>
                    <a:lstStyle/>
                    <a:p>
                      <a:pPr rtl="0"/>
                      <a:r>
                        <a:rPr lang="pt-br" sz="1500"/>
                        <a:t>Amazon DynamoDB</a:t>
                      </a:r>
                      <a:endParaRPr lang="en-US" sz="1500">
                        <a:solidFill>
                          <a:schemeClr val="tx1"/>
                        </a:solidFill>
                        <a:latin typeface="Amazon Ember Light"/>
                      </a:endParaRPr>
                    </a:p>
                  </a:txBody>
                  <a:tcPr/>
                </a:tc>
                <a:tc>
                  <a:txBody>
                    <a:bodyPr/>
                    <a:lstStyle/>
                    <a:p>
                      <a:pPr rtl="0"/>
                      <a:r>
                        <a:rPr lang="pt-br" sz="1500" dirty="0"/>
                        <a:t>Aplicações</a:t>
                      </a:r>
                      <a:r>
                        <a:rPr lang="pt-br" sz="1500" u="none" dirty="0"/>
                        <a:t> na escala da Internet como hotelaria, encontros e transporte solidário para servir conteúdo e armazenar dados estruturados e não estruturados.</a:t>
                      </a:r>
                      <a:endParaRPr lang="en-US" sz="1500" dirty="0">
                        <a:solidFill>
                          <a:schemeClr val="tx1"/>
                        </a:solidFill>
                        <a:latin typeface="Amazon Ember Light"/>
                      </a:endParaRPr>
                    </a:p>
                  </a:txBody>
                  <a:tcPr/>
                </a:tc>
                <a:extLst>
                  <a:ext uri="{0D108BD9-81ED-4DB2-BD59-A6C34878D82A}">
                    <a16:rowId xmlns:a16="http://schemas.microsoft.com/office/drawing/2014/main" val="10005"/>
                  </a:ext>
                </a:extLst>
              </a:tr>
            </a:tbl>
          </a:graphicData>
        </a:graphic>
      </p:graphicFrame>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2935538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dirty="0"/>
              <a:t>Explorando o AWS SDK</a:t>
            </a:r>
          </a:p>
        </p:txBody>
      </p:sp>
      <p:sp>
        <p:nvSpPr>
          <p:cNvPr id="3" name="Content Placeholder 2"/>
          <p:cNvSpPr>
            <a:spLocks noGrp="1"/>
          </p:cNvSpPr>
          <p:nvPr>
            <p:ph idx="1"/>
          </p:nvPr>
        </p:nvSpPr>
        <p:spPr/>
        <p:txBody>
          <a:bodyPr rtlCol="0"/>
          <a:lstStyle/>
          <a:p>
            <a:pPr rtl="0"/>
            <a:r>
              <a:rPr lang="pt-br" dirty="0"/>
              <a:t>Abra a documentação do AWS SDK em um navegador da Web.</a:t>
            </a:r>
          </a:p>
          <a:p>
            <a:pPr lvl="1" rtl="0"/>
            <a:r>
              <a:rPr lang="pt-br" dirty="0"/>
              <a:t>Localize o cliente </a:t>
            </a:r>
            <a:r>
              <a:rPr lang="pt-br" dirty="0">
                <a:solidFill>
                  <a:srgbClr val="000000"/>
                </a:solidFill>
              </a:rPr>
              <a:t>do DynamoDB</a:t>
            </a:r>
            <a:r>
              <a:rPr lang="pt-br" dirty="0"/>
              <a:t> para o seu idioma (ou linguagem de programação).</a:t>
            </a:r>
          </a:p>
          <a:p>
            <a:pPr lvl="1" rtl="0"/>
            <a:r>
              <a:rPr lang="pt-br" dirty="0"/>
              <a:t>Localize os </a:t>
            </a:r>
            <a:r>
              <a:rPr lang="pt-br" dirty="0">
                <a:solidFill>
                  <a:srgbClr val="000000"/>
                </a:solidFill>
              </a:rPr>
              <a:t>métodos</a:t>
            </a:r>
            <a:r>
              <a:rPr lang="pt-br" dirty="0"/>
              <a:t>/funções </a:t>
            </a:r>
            <a:r>
              <a:rPr lang="pt-br" dirty="0">
                <a:solidFill>
                  <a:srgbClr val="000000"/>
                </a:solidFill>
              </a:rPr>
              <a:t>para</a:t>
            </a:r>
            <a:r>
              <a:rPr lang="pt-br" dirty="0"/>
              <a:t> criar uma tabela.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75</a:t>
            </a:fld>
            <a:endParaRPr lang="en-US"/>
          </a:p>
        </p:txBody>
      </p:sp>
      <p:sp>
        <p:nvSpPr>
          <p:cNvPr id="5" name="Footer Placeholder 4"/>
          <p:cNvSpPr>
            <a:spLocks noGrp="1"/>
          </p:cNvSpPr>
          <p:nvPr>
            <p:ph type="ftr" sz="quarter" idx="3"/>
          </p:nvPr>
        </p:nvSpPr>
        <p:spPr>
          <a:xfrm>
            <a:off x="419100" y="6356350"/>
            <a:ext cx="5676900" cy="365125"/>
          </a:xfrm>
        </p:spPr>
        <p:txBody>
          <a:bodyPr rtlCol="0"/>
          <a:lstStyle/>
          <a:p>
            <a:pPr rtl="0"/>
            <a:r>
              <a:rPr lang="pt-br" dirty="0"/>
              <a:t>© 2020 Amazon Web Services, Inc. ou suas afiliadas. Todos os direitos reservados.</a:t>
            </a:r>
          </a:p>
        </p:txBody>
      </p:sp>
    </p:spTree>
    <p:custDataLst>
      <p:tags r:id="rId1"/>
    </p:custDataLst>
    <p:extLst>
      <p:ext uri="{BB962C8B-B14F-4D97-AF65-F5344CB8AC3E}">
        <p14:creationId xmlns:p14="http://schemas.microsoft.com/office/powerpoint/2010/main" val="380293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Aurora</a:t>
            </a:r>
          </a:p>
        </p:txBody>
      </p:sp>
      <p:sp>
        <p:nvSpPr>
          <p:cNvPr id="4" name="Slide Number Placeholder 3"/>
          <p:cNvSpPr>
            <a:spLocks noGrp="1"/>
          </p:cNvSpPr>
          <p:nvPr>
            <p:ph type="sldNum" sz="quarter" idx="12"/>
          </p:nvPr>
        </p:nvSpPr>
        <p:spPr/>
        <p:txBody>
          <a:bodyPr rtlCol="0"/>
          <a:lstStyle/>
          <a:p>
            <a:pPr rtl="0"/>
            <a:fld id="{9FC43BFD-8FF7-A343-A8A6-E2338FCE8046}" type="slidenum">
              <a:rPr lang="en-US" smtClean="0"/>
              <a:pPr/>
              <a:t>8</a:t>
            </a:fld>
            <a:endParaRPr lang="en-US"/>
          </a:p>
        </p:txBody>
      </p:sp>
      <p:sp>
        <p:nvSpPr>
          <p:cNvPr id="11" name="TextBox 10"/>
          <p:cNvSpPr txBox="1"/>
          <p:nvPr/>
        </p:nvSpPr>
        <p:spPr>
          <a:xfrm>
            <a:off x="1969999" y="2262049"/>
            <a:ext cx="1858551" cy="650074"/>
          </a:xfrm>
          <a:prstGeom prst="rect">
            <a:avLst/>
          </a:prstGeom>
          <a:noFill/>
        </p:spPr>
        <p:txBody>
          <a:bodyPr wrap="square" rtlCol="0">
            <a:spAutoFit/>
          </a:bodyPr>
          <a:lstStyle/>
          <a:p>
            <a:pPr rtl="0"/>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Alta disponibilidade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e durabilidade</a:t>
            </a:r>
          </a:p>
        </p:txBody>
      </p:sp>
      <p:sp>
        <p:nvSpPr>
          <p:cNvPr id="13" name="TextBox 12"/>
          <p:cNvSpPr txBox="1"/>
          <p:nvPr/>
        </p:nvSpPr>
        <p:spPr>
          <a:xfrm>
            <a:off x="1994643" y="5075404"/>
            <a:ext cx="2027510"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Alta performance</a:t>
            </a:r>
          </a:p>
        </p:txBody>
      </p:sp>
      <p:sp>
        <p:nvSpPr>
          <p:cNvPr id="15" name="TextBox 14"/>
          <p:cNvSpPr txBox="1"/>
          <p:nvPr/>
        </p:nvSpPr>
        <p:spPr>
          <a:xfrm>
            <a:off x="8403537" y="2347366"/>
            <a:ext cx="2241755"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Compatível</a:t>
            </a:r>
          </a:p>
        </p:txBody>
      </p:sp>
      <p:pic>
        <p:nvPicPr>
          <p:cNvPr id="24" name="Picture 10" descr="Fine-grained Access Contro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6990" y="2075384"/>
            <a:ext cx="1537653" cy="11008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Fast, Consistent Performanc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9100" y="4780010"/>
            <a:ext cx="1333500" cy="9601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289237" y="5072780"/>
            <a:ext cx="1820257" cy="369332"/>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Multiregion (várias regiões)</a:t>
            </a:r>
          </a:p>
        </p:txBody>
      </p:sp>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28" name="TextBox 27">
            <a:extLst>
              <a:ext uri="{FF2B5EF4-FFF2-40B4-BE49-F238E27FC236}">
                <a16:creationId xmlns:a16="http://schemas.microsoft.com/office/drawing/2014/main" id="{38D045F6-A46D-2E48-915A-51B943582CF3}"/>
              </a:ext>
            </a:extLst>
          </p:cNvPr>
          <p:cNvSpPr txBox="1"/>
          <p:nvPr/>
        </p:nvSpPr>
        <p:spPr>
          <a:xfrm>
            <a:off x="4945048" y="4507854"/>
            <a:ext cx="2301904"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Aurora</a:t>
            </a:r>
          </a:p>
        </p:txBody>
      </p:sp>
      <p:pic>
        <p:nvPicPr>
          <p:cNvPr id="30" name="Graphic 25">
            <a:extLst>
              <a:ext uri="{FF2B5EF4-FFF2-40B4-BE49-F238E27FC236}">
                <a16:creationId xmlns:a16="http://schemas.microsoft.com/office/drawing/2014/main" id="{337151B8-DD47-C843-B396-C8F1EAEB23F9}"/>
              </a:ext>
            </a:extLst>
          </p:cNvPr>
          <p:cNvPicPr>
            <a:picLocks noChangeAspect="1"/>
          </p:cNvPicPr>
          <p:nvPr/>
        </p:nvPicPr>
        <p:blipFill>
          <a:blip r:embed="rId6"/>
          <a:stretch>
            <a:fillRect/>
          </a:stretch>
        </p:blipFill>
        <p:spPr>
          <a:xfrm>
            <a:off x="5410200" y="3083177"/>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8604" y="4571646"/>
            <a:ext cx="1364776" cy="13716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8604" y="2053686"/>
            <a:ext cx="1364776" cy="1371600"/>
          </a:xfrm>
          <a:prstGeom prst="rect">
            <a:avLst/>
          </a:prstGeom>
        </p:spPr>
      </p:pic>
      <p:cxnSp>
        <p:nvCxnSpPr>
          <p:cNvPr id="41" name="Elbow Connector 40"/>
          <p:cNvCxnSpPr>
            <a:endCxn id="15" idx="1"/>
          </p:cNvCxnSpPr>
          <p:nvPr/>
        </p:nvCxnSpPr>
        <p:spPr>
          <a:xfrm flipV="1">
            <a:off x="6857022" y="2532032"/>
            <a:ext cx="1546515" cy="1086944"/>
          </a:xfrm>
          <a:prstGeom prst="bentConnector3">
            <a:avLst>
              <a:gd name="adj1" fmla="val 50000"/>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7259CF5-9E24-C445-A1DF-4ACB37E70876}"/>
              </a:ext>
            </a:extLst>
          </p:cNvPr>
          <p:cNvCxnSpPr>
            <a:cxnSpLocks/>
          </p:cNvCxnSpPr>
          <p:nvPr/>
        </p:nvCxnSpPr>
        <p:spPr>
          <a:xfrm>
            <a:off x="3703079" y="2587086"/>
            <a:ext cx="1594576" cy="1066404"/>
          </a:xfrm>
          <a:prstGeom prst="bentConnector3">
            <a:avLst>
              <a:gd name="adj1" fmla="val 5896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F7259CF5-9E24-C445-A1DF-4ACB37E70876}"/>
              </a:ext>
            </a:extLst>
          </p:cNvPr>
          <p:cNvCxnSpPr>
            <a:cxnSpLocks/>
            <a:stCxn id="13" idx="3"/>
          </p:cNvCxnSpPr>
          <p:nvPr/>
        </p:nvCxnSpPr>
        <p:spPr>
          <a:xfrm flipV="1">
            <a:off x="4022153" y="4076386"/>
            <a:ext cx="1257898" cy="1183684"/>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F7259CF5-9E24-C445-A1DF-4ACB37E70876}"/>
              </a:ext>
            </a:extLst>
          </p:cNvPr>
          <p:cNvCxnSpPr>
            <a:cxnSpLocks/>
          </p:cNvCxnSpPr>
          <p:nvPr/>
        </p:nvCxnSpPr>
        <p:spPr>
          <a:xfrm flipH="1" flipV="1">
            <a:off x="6813432" y="4073762"/>
            <a:ext cx="1257898" cy="1183684"/>
          </a:xfrm>
          <a:prstGeom prst="bentConnector3">
            <a:avLst>
              <a:gd name="adj1" fmla="val 3334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4176777" y="1317572"/>
            <a:ext cx="3353608" cy="771525"/>
            <a:chOff x="4176777" y="1317572"/>
            <a:chExt cx="3353608" cy="771525"/>
          </a:xfrm>
        </p:grpSpPr>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21848" b="21902"/>
            <a:stretch/>
          </p:blipFill>
          <p:spPr>
            <a:xfrm>
              <a:off x="6165609" y="1317572"/>
              <a:ext cx="1364776" cy="771525"/>
            </a:xfrm>
            <a:prstGeom prst="rect">
              <a:avLst/>
            </a:prstGeom>
          </p:spPr>
        </p:pic>
        <p:sp>
          <p:nvSpPr>
            <p:cNvPr id="18" name="TextBox 17"/>
            <p:cNvSpPr txBox="1"/>
            <p:nvPr/>
          </p:nvSpPr>
          <p:spPr>
            <a:xfrm>
              <a:off x="4176777" y="1506503"/>
              <a:ext cx="2241755" cy="369332"/>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Altamente </a:t>
              </a:r>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escalável</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grpSp>
      <p:cxnSp>
        <p:nvCxnSpPr>
          <p:cNvPr id="78" name="Straight Arrow Connector 77">
            <a:extLst>
              <a:ext uri="{FF2B5EF4-FFF2-40B4-BE49-F238E27FC236}">
                <a16:creationId xmlns:a16="http://schemas.microsoft.com/office/drawing/2014/main" id="{9203A45A-9486-2643-B35D-16521F11D664}"/>
              </a:ext>
            </a:extLst>
          </p:cNvPr>
          <p:cNvCxnSpPr/>
          <p:nvPr/>
        </p:nvCxnSpPr>
        <p:spPr>
          <a:xfrm flipV="1">
            <a:off x="6093374" y="2053687"/>
            <a:ext cx="0" cy="1010836"/>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6373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pt-br"/>
              <a:t>Amazon Redshift</a:t>
            </a:r>
          </a:p>
        </p:txBody>
      </p:sp>
      <p:sp>
        <p:nvSpPr>
          <p:cNvPr id="5" name="Slide Number Placeholder 4"/>
          <p:cNvSpPr>
            <a:spLocks noGrp="1"/>
          </p:cNvSpPr>
          <p:nvPr>
            <p:ph type="sldNum" sz="quarter" idx="12"/>
          </p:nvPr>
        </p:nvSpPr>
        <p:spPr/>
        <p:txBody>
          <a:bodyPr rtlCol="0"/>
          <a:lstStyle/>
          <a:p>
            <a:pPr rtl="0"/>
            <a:fld id="{9FC43BFD-8FF7-A343-A8A6-E2338FCE8046}" type="slidenum">
              <a:rPr lang="en-US" smtClean="0"/>
              <a:pPr/>
              <a:t>9</a:t>
            </a:fld>
            <a:endParaRPr lang="en-US"/>
          </a:p>
        </p:txBody>
      </p:sp>
      <p:sp>
        <p:nvSpPr>
          <p:cNvPr id="9" name="TextBox 8"/>
          <p:cNvSpPr txBox="1"/>
          <p:nvPr/>
        </p:nvSpPr>
        <p:spPr>
          <a:xfrm>
            <a:off x="1441031" y="2138810"/>
            <a:ext cx="2500470" cy="923330"/>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Data warehouse</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em escala de petabytes rápido e totalmente gerenciado.</a:t>
            </a:r>
            <a:r>
              <a:rPr lang="pt-br">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12" name="TextBox 11"/>
          <p:cNvSpPr txBox="1"/>
          <p:nvPr/>
        </p:nvSpPr>
        <p:spPr>
          <a:xfrm>
            <a:off x="1527614" y="4657281"/>
            <a:ext cx="2529555" cy="1477328"/>
          </a:xfrm>
          <a:prstGeom prst="rect">
            <a:avLst/>
          </a:prstGeom>
          <a:noFill/>
        </p:spPr>
        <p:txBody>
          <a:bodyPr wrap="square" rtlCol="0">
            <a:spAutoFit/>
          </a:bodyPr>
          <a:lstStyle/>
          <a:p>
            <a:pPr rtl="0"/>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Permite</a:t>
            </a:r>
            <a:r>
              <a:rPr lang="pt-br" dirty="0">
                <a:latin typeface="Amazon Ember Light" panose="020B0403020204020204" pitchFamily="34" charset="0"/>
                <a:ea typeface="Amazon Ember Light" panose="020B0403020204020204" pitchFamily="34" charset="0"/>
                <a:cs typeface="Amazon Ember Light" panose="020B0403020204020204" pitchFamily="34" charset="0"/>
              </a:rPr>
              <a:t> executar consultas SQL em grandes dados não estruturados no Amazon </a:t>
            </a:r>
            <a:r>
              <a:rPr lang="pt-br" dirty="0"/>
              <a:t>Simple Storage Service</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4" name="TextBox 13"/>
          <p:cNvSpPr txBox="1"/>
          <p:nvPr/>
        </p:nvSpPr>
        <p:spPr>
          <a:xfrm>
            <a:off x="8199655" y="2263920"/>
            <a:ext cx="2720488" cy="923330"/>
          </a:xfrm>
          <a:prstGeom prst="rect">
            <a:avLst/>
          </a:prstGeom>
          <a:noFill/>
        </p:spPr>
        <p:txBody>
          <a:bodyPr wrap="square" rtlCol="0">
            <a:spAutoFit/>
          </a:bodyPr>
          <a:lstStyle/>
          <a:p>
            <a:pPr rtl="0"/>
            <a:r>
              <a:rPr lang="pt-br" dirty="0">
                <a:latin typeface="Amazon Ember Light" panose="020B0403020204020204" pitchFamily="34" charset="0"/>
                <a:ea typeface="Amazon Ember Light" panose="020B0403020204020204" pitchFamily="34" charset="0"/>
                <a:cs typeface="Amazon Ember Light" panose="020B0403020204020204" pitchFamily="34" charset="0"/>
              </a:rPr>
              <a:t>Compatível com uma ampla variedade de </a:t>
            </a:r>
            <a:r>
              <a:rPr lang="pt-br"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formatos de dados abertos</a:t>
            </a:r>
            <a:endParaRPr lang="en-US"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6" name="TextBox 15"/>
          <p:cNvSpPr txBox="1"/>
          <p:nvPr/>
        </p:nvSpPr>
        <p:spPr>
          <a:xfrm>
            <a:off x="8168608" y="4657281"/>
            <a:ext cx="2674273" cy="1200329"/>
          </a:xfrm>
          <a:prstGeom prst="rect">
            <a:avLst/>
          </a:prstGeom>
          <a:noFill/>
        </p:spPr>
        <p:txBody>
          <a:bodyPr wrap="square" rtlCol="0">
            <a:spAutoFit/>
          </a:bodyPr>
          <a:lstStyle/>
          <a:p>
            <a:pPr rtl="0"/>
            <a:r>
              <a:rPr lang="pt-br">
                <a:latin typeface="Amazon Ember Light" panose="020B0403020204020204" pitchFamily="34" charset="0"/>
                <a:ea typeface="Amazon Ember Light" panose="020B0403020204020204" pitchFamily="34" charset="0"/>
                <a:cs typeface="Amazon Ember Light" panose="020B0403020204020204" pitchFamily="34" charset="0"/>
              </a:rPr>
              <a:t>Integra-se com </a:t>
            </a:r>
            <a:r>
              <a:rPr lang="pt-br">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soluções populares de Business Intelligence (BI) e Extract, Transform, Load (ETL)</a:t>
            </a:r>
            <a:endParaRPr lang="en-US">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41" name="Picture 4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74986" y="4747786"/>
            <a:ext cx="1021838" cy="1021838"/>
          </a:xfrm>
          <a:prstGeom prst="rect">
            <a:avLst/>
          </a:prstGeom>
        </p:spPr>
      </p:pic>
      <p:pic>
        <p:nvPicPr>
          <p:cNvPr id="42" name="Picture 41" descr="Completely Controlle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6569" y="212422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utomatic Fail-ove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46569" y="4781195"/>
            <a:ext cx="952500" cy="952500"/>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07ABC64B-3937-4AC3-AB1A-A374E0B3A291}"/>
              </a:ext>
            </a:extLst>
          </p:cNvPr>
          <p:cNvGrpSpPr/>
          <p:nvPr/>
        </p:nvGrpSpPr>
        <p:grpSpPr>
          <a:xfrm>
            <a:off x="10920145" y="2221325"/>
            <a:ext cx="731520" cy="731520"/>
            <a:chOff x="2834659" y="2616498"/>
            <a:chExt cx="432517" cy="432517"/>
          </a:xfrm>
        </p:grpSpPr>
        <p:sp>
          <p:nvSpPr>
            <p:cNvPr id="45" name="Oval 44">
              <a:extLst>
                <a:ext uri="{FF2B5EF4-FFF2-40B4-BE49-F238E27FC236}">
                  <a16:creationId xmlns:a16="http://schemas.microsoft.com/office/drawing/2014/main" id="{8050A7CE-B89E-4BD1-80DF-31FE20C0D5CD}"/>
                </a:ext>
              </a:extLst>
            </p:cNvPr>
            <p:cNvSpPr/>
            <p:nvPr/>
          </p:nvSpPr>
          <p:spPr>
            <a:xfrm>
              <a:off x="2834659" y="2616498"/>
              <a:ext cx="432517" cy="432517"/>
            </a:xfrm>
            <a:prstGeom prst="ellipse">
              <a:avLst/>
            </a:prstGeom>
            <a:solidFill>
              <a:schemeClr val="bg1"/>
            </a:solidFill>
            <a:ln w="19050" cap="rnd">
              <a:solidFill>
                <a:schemeClr val="tx2"/>
              </a:solidFill>
            </a:ln>
          </p:spPr>
          <p:txBody>
            <a:bodyPr vert="horz" wrap="square" lIns="121920" tIns="60960" rIns="121920" bIns="60960" numCol="1" rtlCol="0" anchor="t" anchorCtr="0" compatLnSpc="1">
              <a:prstTxWarp prst="textNoShape">
                <a:avLst/>
              </a:prstTxWarp>
            </a:bodyPr>
            <a:lstStyle/>
            <a:p>
              <a:pPr defTabSz="1219139" rtl="0"/>
              <a:endParaRPr lang="en-US" sz="2400">
                <a:solidFill>
                  <a:srgbClr val="474746"/>
                </a:solidFill>
                <a:latin typeface="Arial"/>
              </a:endParaRPr>
            </a:p>
          </p:txBody>
        </p:sp>
        <p:grpSp>
          <p:nvGrpSpPr>
            <p:cNvPr id="46" name="Group 45">
              <a:extLst>
                <a:ext uri="{FF2B5EF4-FFF2-40B4-BE49-F238E27FC236}">
                  <a16:creationId xmlns:a16="http://schemas.microsoft.com/office/drawing/2014/main" id="{A34DFC91-CCEF-4542-A74B-6712FA702975}"/>
                </a:ext>
              </a:extLst>
            </p:cNvPr>
            <p:cNvGrpSpPr/>
            <p:nvPr/>
          </p:nvGrpSpPr>
          <p:grpSpPr>
            <a:xfrm>
              <a:off x="2933304" y="2715143"/>
              <a:ext cx="235226" cy="235226"/>
              <a:chOff x="2959478" y="2741317"/>
              <a:chExt cx="182878" cy="182878"/>
            </a:xfrm>
          </p:grpSpPr>
          <p:cxnSp>
            <p:nvCxnSpPr>
              <p:cNvPr id="47" name="Straight Arrow Connector 46">
                <a:extLst>
                  <a:ext uri="{FF2B5EF4-FFF2-40B4-BE49-F238E27FC236}">
                    <a16:creationId xmlns:a16="http://schemas.microsoft.com/office/drawing/2014/main" id="{9618F31C-028E-40E9-B94E-D4431FADD8A8}"/>
                  </a:ext>
                </a:extLst>
              </p:cNvPr>
              <p:cNvCxnSpPr>
                <a:cxnSpLocks/>
              </p:cNvCxnSpPr>
              <p:nvPr/>
            </p:nvCxnSpPr>
            <p:spPr>
              <a:xfrm flipH="1">
                <a:off x="2959478" y="2741317"/>
                <a:ext cx="182878" cy="182878"/>
              </a:xfrm>
              <a:prstGeom prst="straightConnector1">
                <a:avLst/>
              </a:prstGeom>
              <a:solidFill>
                <a:schemeClr val="bg1"/>
              </a:solidFill>
              <a:ln w="19050" cap="rnd">
                <a:solidFill>
                  <a:schemeClr val="tx2"/>
                </a:solidFill>
                <a:headEnd type="arrow" w="med" len="sm"/>
                <a:tailEnd type="arrow" w="med" len="sm"/>
              </a:ln>
            </p:spPr>
          </p:cxnSp>
          <p:cxnSp>
            <p:nvCxnSpPr>
              <p:cNvPr id="48" name="Straight Arrow Connector 47">
                <a:extLst>
                  <a:ext uri="{FF2B5EF4-FFF2-40B4-BE49-F238E27FC236}">
                    <a16:creationId xmlns:a16="http://schemas.microsoft.com/office/drawing/2014/main" id="{1777703C-D1B2-4CA1-B1DA-DB6132956E0F}"/>
                  </a:ext>
                </a:extLst>
              </p:cNvPr>
              <p:cNvCxnSpPr>
                <a:cxnSpLocks/>
              </p:cNvCxnSpPr>
              <p:nvPr/>
            </p:nvCxnSpPr>
            <p:spPr>
              <a:xfrm>
                <a:off x="2959478" y="2741317"/>
                <a:ext cx="182878" cy="182878"/>
              </a:xfrm>
              <a:prstGeom prst="straightConnector1">
                <a:avLst/>
              </a:prstGeom>
              <a:solidFill>
                <a:schemeClr val="bg1"/>
              </a:solidFill>
              <a:ln w="19050" cap="rnd">
                <a:solidFill>
                  <a:schemeClr val="tx2"/>
                </a:solidFill>
                <a:headEnd type="arrow" w="med" len="sm"/>
                <a:tailEnd type="arrow" w="med" len="sm"/>
              </a:ln>
            </p:spPr>
          </p:cxnSp>
        </p:grpSp>
      </p:grpSp>
      <p:sp>
        <p:nvSpPr>
          <p:cNvPr id="3" name="Footer Placeholder 2"/>
          <p:cNvSpPr>
            <a:spLocks noGrp="1"/>
          </p:cNvSpPr>
          <p:nvPr>
            <p:ph type="ftr" sz="quarter" idx="3"/>
          </p:nvPr>
        </p:nvSpPr>
        <p:spPr/>
        <p:txBody>
          <a:bodyPr rtlCol="0"/>
          <a:lstStyle/>
          <a:p>
            <a:pPr rtl="0">
              <a:defRPr/>
            </a:pPr>
            <a:r>
              <a:rPr lang="pt-br"/>
              <a:t>© 2020 Amazon Web Services, Inc. ou suas afiliadas. Todos os direitos reservados.</a:t>
            </a:r>
          </a:p>
        </p:txBody>
      </p:sp>
      <p:sp>
        <p:nvSpPr>
          <p:cNvPr id="25" name="TextBox 24">
            <a:extLst>
              <a:ext uri="{FF2B5EF4-FFF2-40B4-BE49-F238E27FC236}">
                <a16:creationId xmlns:a16="http://schemas.microsoft.com/office/drawing/2014/main" id="{E5AC56DA-7DE0-1D4E-BE5B-CAC3D6FA5436}"/>
              </a:ext>
            </a:extLst>
          </p:cNvPr>
          <p:cNvSpPr txBox="1"/>
          <p:nvPr/>
        </p:nvSpPr>
        <p:spPr>
          <a:xfrm>
            <a:off x="4945048" y="4507233"/>
            <a:ext cx="2301904" cy="400110"/>
          </a:xfrm>
          <a:prstGeom prst="rect">
            <a:avLst/>
          </a:prstGeom>
          <a:noFill/>
        </p:spPr>
        <p:txBody>
          <a:bodyPr wrap="square" rtlCol="0">
            <a:spAutoFit/>
          </a:bodyPr>
          <a:lstStyle/>
          <a:p>
            <a:pPr algn="ctr" rtl="0"/>
            <a:r>
              <a:rPr lang="pt-br" sz="2000">
                <a:latin typeface="Amazon Ember" panose="02000000000000000000" pitchFamily="2" charset="0"/>
                <a:ea typeface="Amazon Ember" panose="02000000000000000000" pitchFamily="2" charset="0"/>
              </a:rPr>
              <a:t>Amazon Redshift</a:t>
            </a:r>
          </a:p>
        </p:txBody>
      </p:sp>
      <p:pic>
        <p:nvPicPr>
          <p:cNvPr id="26" name="Graphic 31">
            <a:extLst>
              <a:ext uri="{FF2B5EF4-FFF2-40B4-BE49-F238E27FC236}">
                <a16:creationId xmlns:a16="http://schemas.microsoft.com/office/drawing/2014/main" id="{7838160C-CE3D-9944-8BEA-2F2AC0353FAA}"/>
              </a:ext>
            </a:extLst>
          </p:cNvPr>
          <p:cNvPicPr>
            <a:picLocks noChangeAspect="1"/>
          </p:cNvPicPr>
          <p:nvPr/>
        </p:nvPicPr>
        <p:blipFill>
          <a:blip r:embed="rId7"/>
          <a:stretch>
            <a:fillRect/>
          </a:stretch>
        </p:blipFill>
        <p:spPr>
          <a:xfrm>
            <a:off x="5410200" y="3096640"/>
            <a:ext cx="1371600" cy="1371600"/>
          </a:xfrm>
          <a:prstGeom prst="rect">
            <a:avLst/>
          </a:prstGeom>
        </p:spPr>
      </p:pic>
      <p:cxnSp>
        <p:nvCxnSpPr>
          <p:cNvPr id="27" name="Elbow Connector 26"/>
          <p:cNvCxnSpPr/>
          <p:nvPr/>
        </p:nvCxnSpPr>
        <p:spPr>
          <a:xfrm flipV="1">
            <a:off x="6857022" y="2544716"/>
            <a:ext cx="1214308" cy="1074260"/>
          </a:xfrm>
          <a:prstGeom prst="bentConnector3">
            <a:avLst>
              <a:gd name="adj1" fmla="val 50000"/>
            </a:avLst>
          </a:prstGeom>
          <a:ln>
            <a:tailEnd type="arrow" w="med" len="sm"/>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7259CF5-9E24-C445-A1DF-4ACB37E70876}"/>
              </a:ext>
            </a:extLst>
          </p:cNvPr>
          <p:cNvCxnSpPr>
            <a:cxnSpLocks/>
            <a:stCxn id="9" idx="3"/>
          </p:cNvCxnSpPr>
          <p:nvPr/>
        </p:nvCxnSpPr>
        <p:spPr>
          <a:xfrm>
            <a:off x="3941501" y="2600475"/>
            <a:ext cx="1356154" cy="1053015"/>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7259CF5-9E24-C445-A1DF-4ACB37E70876}"/>
              </a:ext>
            </a:extLst>
          </p:cNvPr>
          <p:cNvCxnSpPr>
            <a:cxnSpLocks/>
          </p:cNvCxnSpPr>
          <p:nvPr/>
        </p:nvCxnSpPr>
        <p:spPr>
          <a:xfrm flipV="1">
            <a:off x="3944641" y="4110067"/>
            <a:ext cx="1299008" cy="1212250"/>
          </a:xfrm>
          <a:prstGeom prst="bentConnector3">
            <a:avLst>
              <a:gd name="adj1" fmla="val 51778"/>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7259CF5-9E24-C445-A1DF-4ACB37E70876}"/>
              </a:ext>
            </a:extLst>
          </p:cNvPr>
          <p:cNvCxnSpPr>
            <a:cxnSpLocks/>
          </p:cNvCxnSpPr>
          <p:nvPr/>
        </p:nvCxnSpPr>
        <p:spPr>
          <a:xfrm flipH="1" flipV="1">
            <a:off x="6876932" y="4073762"/>
            <a:ext cx="1257898" cy="1183684"/>
          </a:xfrm>
          <a:prstGeom prst="bentConnector3">
            <a:avLst>
              <a:gd name="adj1" fmla="val 5252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5269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loma 2019 v1">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4" ma:contentTypeDescription="Create a new document." ma:contentTypeScope="" ma:versionID="7daf4a3c1576a459487efcb13ac74181">
  <xsd:schema xmlns:xsd="http://www.w3.org/2001/XMLSchema" xmlns:xs="http://www.w3.org/2001/XMLSchema" xmlns:p="http://schemas.microsoft.com/office/2006/metadata/properties" xmlns:ns2="61d7a295-102b-4ba7-8142-2982d133915a" targetNamespace="http://schemas.microsoft.com/office/2006/metadata/properties" ma:root="true" ma:fieldsID="589ccf5a2417981e7e5052ae0f1735bc"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C73E28-1FB1-424F-9DCF-BA7D3F1B2CB7}">
  <ds:schemaRefs>
    <ds:schemaRef ds:uri="http://schemas.microsoft.com/sharepoint/v3/contenttype/forms"/>
  </ds:schemaRefs>
</ds:datastoreItem>
</file>

<file path=customXml/itemProps2.xml><?xml version="1.0" encoding="utf-8"?>
<ds:datastoreItem xmlns:ds="http://schemas.openxmlformats.org/officeDocument/2006/customXml" ds:itemID="{5CA218BC-5297-4FC8-96AC-4DB866647B70}">
  <ds:schemaRefs>
    <ds:schemaRef ds:uri="61d7a295-102b-4ba7-8142-2982d13391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6F29F4-22FD-495C-8806-C7627D335D95}">
  <ds:schemaRef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terms/"/>
    <ds:schemaRef ds:uri="61d7a295-102b-4ba7-8142-2982d133915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T&amp;C_PowerPoint_Deck_Template_2020_Copyright_All_Slides</Template>
  <TotalTime>91</TotalTime>
  <Words>18015</Words>
  <Application>Microsoft Office PowerPoint</Application>
  <PresentationFormat>Widescreen</PresentationFormat>
  <Paragraphs>1566</Paragraphs>
  <Slides>75</Slides>
  <Notes>75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90" baseType="lpstr">
      <vt:lpstr>&lt;acro4907</vt:lpstr>
      <vt:lpstr>Amazon Ember Cd RC</vt:lpstr>
      <vt:lpstr>Courier</vt:lpstr>
      <vt:lpstr>Helvetica Neue</vt:lpstr>
      <vt:lpstr>Helvetica Neue LT Std 65 Medium</vt:lpstr>
      <vt:lpstr>Amazon Ember</vt:lpstr>
      <vt:lpstr>Amazon Ember Light</vt:lpstr>
      <vt:lpstr>Arial</vt:lpstr>
      <vt:lpstr>Calibri</vt:lpstr>
      <vt:lpstr>Courier New</vt:lpstr>
      <vt:lpstr>Lucida Console</vt:lpstr>
      <vt:lpstr>Segoe UI</vt:lpstr>
      <vt:lpstr>Wingdings</vt:lpstr>
      <vt:lpstr>Paloma 2019 v1</vt:lpstr>
      <vt:lpstr>Image</vt:lpstr>
      <vt:lpstr>Módulo 6: Desenvolvimento de soluções NoSQL flexíveis com o Amazon DynamoDB</vt:lpstr>
      <vt:lpstr>Visão geral do módulo</vt:lpstr>
      <vt:lpstr>Introdução às opções de banco de dados da AWS</vt:lpstr>
      <vt:lpstr>Comparando bancos de dados relacionais e bancos de dados não relacionais</vt:lpstr>
      <vt:lpstr>Comparando bancos de dados relacionais e bancos de dados não relacionais (cont)</vt:lpstr>
      <vt:lpstr>Opções de banco de dados da AWS</vt:lpstr>
      <vt:lpstr>Amazon Relational Database Service </vt:lpstr>
      <vt:lpstr>Amazon Aurora</vt:lpstr>
      <vt:lpstr>Amazon Redshift</vt:lpstr>
      <vt:lpstr>Amazon ElastiCache</vt:lpstr>
      <vt:lpstr>Amazon Neptune</vt:lpstr>
      <vt:lpstr>Amazon DynamoDB</vt:lpstr>
      <vt:lpstr>Introdução ao Amazon DynamoDB</vt:lpstr>
      <vt:lpstr>Amazon DynamoDB tabelas e partições</vt:lpstr>
      <vt:lpstr>Chaves primárias: identifica exclusivamente um item</vt:lpstr>
      <vt:lpstr>Itens e tipos de atributo</vt:lpstr>
      <vt:lpstr>Consistência de leitura e gravação</vt:lpstr>
      <vt:lpstr>Taxa de transferência de leitura e gravação</vt:lpstr>
      <vt:lpstr>Índices secundários</vt:lpstr>
      <vt:lpstr>Exemplo: índice secundário local</vt:lpstr>
      <vt:lpstr>Exemplo: Índice secundário global</vt:lpstr>
      <vt:lpstr>Streams do Amazon DynamoDB</vt:lpstr>
      <vt:lpstr>Tabelas globais</vt:lpstr>
      <vt:lpstr>Tabelas globais: replicação de dados</vt:lpstr>
      <vt:lpstr>Tabelas globais: atualizações simultâneas</vt:lpstr>
      <vt:lpstr>Tabelas globais: consistência de leitura</vt:lpstr>
      <vt:lpstr>Criando uma tabela global</vt:lpstr>
      <vt:lpstr>Backup e restauração</vt:lpstr>
      <vt:lpstr>API do DynamoDB</vt:lpstr>
      <vt:lpstr>Modelo de persistência de objeto</vt:lpstr>
      <vt:lpstr>Desenvolvendo com o DynamoDB</vt:lpstr>
      <vt:lpstr>Criação de uma tabela</vt:lpstr>
      <vt:lpstr>Exibição  de  tabelas de painel do DynamoDB</vt:lpstr>
      <vt:lpstr>Criação de uma tabela usando a API</vt:lpstr>
      <vt:lpstr>Modo de capacidade sob demanda</vt:lpstr>
      <vt:lpstr>Criação de um item</vt:lpstr>
      <vt:lpstr>Leitura de um item</vt:lpstr>
      <vt:lpstr>Atualização de um item</vt:lpstr>
      <vt:lpstr>Exclusão de um item</vt:lpstr>
      <vt:lpstr>Consulta a uma tabela</vt:lpstr>
      <vt:lpstr>Verificação de uma tabela</vt:lpstr>
      <vt:lpstr>Placeholders (espaço reservado)  de nome e valor do atributo</vt:lpstr>
      <vt:lpstr>Operações de gravação condicional</vt:lpstr>
      <vt:lpstr>Limitando a quantidade de dados retornados</vt:lpstr>
      <vt:lpstr>Operações em lote</vt:lpstr>
      <vt:lpstr>Operações transacionais</vt:lpstr>
      <vt:lpstr>Melhores práticas</vt:lpstr>
      <vt:lpstr>Cargas de trabalho uniformes</vt:lpstr>
      <vt:lpstr>Dados quentes e frios</vt:lpstr>
      <vt:lpstr>Tabelas de um para muitos </vt:lpstr>
      <vt:lpstr>Padrões de acesso variados</vt:lpstr>
      <vt:lpstr>Índices secundários locais</vt:lpstr>
      <vt:lpstr>Índices secundários globais</vt:lpstr>
      <vt:lpstr>Bloqueio otimista com número de versão</vt:lpstr>
      <vt:lpstr>DynamoDB Accelerator</vt:lpstr>
      <vt:lpstr>Solução de problemas</vt:lpstr>
      <vt:lpstr>Solução de problemas: diretrizes gerais</vt:lpstr>
      <vt:lpstr>Tratamento de erros</vt:lpstr>
      <vt:lpstr>Tratamento de erros (cont)</vt:lpstr>
      <vt:lpstr>Tratamento de erros em operações  em lote</vt:lpstr>
      <vt:lpstr>Tratamento de exceções de throughput</vt:lpstr>
      <vt:lpstr>Cenário do curso</vt:lpstr>
      <vt:lpstr>Cenário: desenvolver uma aplicação de ponta a ponta</vt:lpstr>
      <vt:lpstr>Cenário: desenvolver uma aplicaçãode ponta a ponta</vt:lpstr>
      <vt:lpstr>Resumo</vt:lpstr>
      <vt:lpstr>Teste de conhecimento</vt:lpstr>
      <vt:lpstr>Laboratório 3:  Desenvolvimento de soluções  NoSQL flexíveis com o Amazon DynamoDB</vt:lpstr>
      <vt:lpstr>Visão geral do laboratório</vt:lpstr>
      <vt:lpstr>Acompanhamento do laboratório</vt:lpstr>
      <vt:lpstr>Obrigado</vt:lpstr>
      <vt:lpstr>Apêndice</vt:lpstr>
      <vt:lpstr>Comparando GSI e LSI </vt:lpstr>
      <vt:lpstr>Opções de banco de dados da AWS: Resumo do recurso</vt:lpstr>
      <vt:lpstr>Opções de banco de dados da AWS: Cenários de uso</vt:lpstr>
      <vt:lpstr>Explorando o AWS SDK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Chen, Yue</cp:lastModifiedBy>
  <cp:revision>14</cp:revision>
  <cp:lastPrinted>2017-08-03T20:30:13Z</cp:lastPrinted>
  <dcterms:created xsi:type="dcterms:W3CDTF">2017-05-11T23:06:57Z</dcterms:created>
  <dcterms:modified xsi:type="dcterms:W3CDTF">2020-12-07T02:37:13Z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D7FEC0A3-2F4A-4F17-A69D-84A7F8167F9A</vt:lpwstr>
  </property>
  <property fmtid="{D5CDD505-2E9C-101B-9397-08002B2CF9AE}" pid="3" name="ArticulatePath">
    <vt:lpwstr>04_DevelopingWithDynamoDB</vt:lpwstr>
  </property>
  <property fmtid="{D5CDD505-2E9C-101B-9397-08002B2CF9AE}" pid="4" name="ContentTypeId">
    <vt:lpwstr>0x010100D4EC3CBD49A9D74AB59EB8F208DED5D9</vt:lpwstr>
  </property>
</Properties>
</file>